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10"/>
  </p:notesMasterIdLst>
  <p:sldIdLst>
    <p:sldId id="315" r:id="rId2"/>
    <p:sldId id="316" r:id="rId3"/>
    <p:sldId id="317" r:id="rId4"/>
    <p:sldId id="318" r:id="rId5"/>
    <p:sldId id="320" r:id="rId6"/>
    <p:sldId id="321" r:id="rId7"/>
    <p:sldId id="322" r:id="rId8"/>
    <p:sldId id="323"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48" r:id="rId34"/>
    <p:sldId id="439" r:id="rId35"/>
    <p:sldId id="440" r:id="rId36"/>
    <p:sldId id="441" r:id="rId37"/>
    <p:sldId id="442" r:id="rId38"/>
    <p:sldId id="443" r:id="rId39"/>
    <p:sldId id="445" r:id="rId40"/>
    <p:sldId id="446" r:id="rId41"/>
    <p:sldId id="447" r:id="rId42"/>
    <p:sldId id="449" r:id="rId43"/>
    <p:sldId id="450" r:id="rId44"/>
    <p:sldId id="451" r:id="rId45"/>
    <p:sldId id="452" r:id="rId46"/>
    <p:sldId id="453" r:id="rId47"/>
    <p:sldId id="454" r:id="rId48"/>
    <p:sldId id="455" r:id="rId49"/>
    <p:sldId id="456" r:id="rId50"/>
    <p:sldId id="457" r:id="rId51"/>
    <p:sldId id="458" r:id="rId52"/>
    <p:sldId id="459" r:id="rId53"/>
    <p:sldId id="460" r:id="rId54"/>
    <p:sldId id="461" r:id="rId55"/>
    <p:sldId id="462" r:id="rId56"/>
    <p:sldId id="463" r:id="rId57"/>
    <p:sldId id="464" r:id="rId58"/>
    <p:sldId id="465" r:id="rId59"/>
    <p:sldId id="369" r:id="rId60"/>
    <p:sldId id="370" r:id="rId61"/>
    <p:sldId id="371" r:id="rId62"/>
    <p:sldId id="372" r:id="rId63"/>
    <p:sldId id="373" r:id="rId64"/>
    <p:sldId id="374" r:id="rId65"/>
    <p:sldId id="375" r:id="rId66"/>
    <p:sldId id="376" r:id="rId67"/>
    <p:sldId id="377" r:id="rId68"/>
    <p:sldId id="378" r:id="rId69"/>
    <p:sldId id="379" r:id="rId70"/>
    <p:sldId id="380" r:id="rId71"/>
    <p:sldId id="381" r:id="rId72"/>
    <p:sldId id="382" r:id="rId73"/>
    <p:sldId id="383" r:id="rId74"/>
    <p:sldId id="384" r:id="rId75"/>
    <p:sldId id="385" r:id="rId76"/>
    <p:sldId id="386" r:id="rId77"/>
    <p:sldId id="387" r:id="rId78"/>
    <p:sldId id="388" r:id="rId79"/>
    <p:sldId id="389" r:id="rId80"/>
    <p:sldId id="390" r:id="rId81"/>
    <p:sldId id="391" r:id="rId82"/>
    <p:sldId id="392" r:id="rId83"/>
    <p:sldId id="393" r:id="rId84"/>
    <p:sldId id="394" r:id="rId85"/>
    <p:sldId id="395" r:id="rId86"/>
    <p:sldId id="396" r:id="rId87"/>
    <p:sldId id="397" r:id="rId88"/>
    <p:sldId id="398" r:id="rId89"/>
    <p:sldId id="399" r:id="rId90"/>
    <p:sldId id="400" r:id="rId91"/>
    <p:sldId id="401" r:id="rId92"/>
    <p:sldId id="403" r:id="rId93"/>
    <p:sldId id="404" r:id="rId94"/>
    <p:sldId id="406" r:id="rId95"/>
    <p:sldId id="408" r:id="rId96"/>
    <p:sldId id="411" r:id="rId97"/>
    <p:sldId id="413" r:id="rId98"/>
    <p:sldId id="410" r:id="rId99"/>
    <p:sldId id="412" r:id="rId100"/>
    <p:sldId id="409" r:id="rId101"/>
    <p:sldId id="416" r:id="rId102"/>
    <p:sldId id="415" r:id="rId103"/>
    <p:sldId id="414" r:id="rId104"/>
    <p:sldId id="417" r:id="rId105"/>
    <p:sldId id="418" r:id="rId106"/>
    <p:sldId id="419" r:id="rId107"/>
    <p:sldId id="420" r:id="rId108"/>
    <p:sldId id="260"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76707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54981-BFA4-4393-954B-60994333AF6C}" type="datetimeFigureOut">
              <a:rPr lang="en-IN" smtClean="0"/>
              <a:pPr/>
              <a:t>15-06-2023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FAA49-98F7-4973-AE56-21A0EB8A9303}" type="slidenum">
              <a:rPr lang="en-IN" smtClean="0"/>
              <a:pPr/>
              <a:t>‹#›</a:t>
            </a:fld>
            <a:endParaRPr lang="en-IN"/>
          </a:p>
        </p:txBody>
      </p:sp>
    </p:spTree>
    <p:extLst>
      <p:ext uri="{BB962C8B-B14F-4D97-AF65-F5344CB8AC3E}">
        <p14:creationId xmlns:p14="http://schemas.microsoft.com/office/powerpoint/2010/main" val="11532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650609" y="6413102"/>
            <a:ext cx="2743200" cy="365125"/>
          </a:xfrm>
        </p:spPr>
        <p:txBody>
          <a:bodyPr/>
          <a:lstStyle>
            <a:lvl1pPr>
              <a:defRPr>
                <a:solidFill>
                  <a:schemeClr val="bg1"/>
                </a:solidFill>
              </a:defRPr>
            </a:lvl1pPr>
          </a:lstStyle>
          <a:p>
            <a:fld id="{2EA21E43-511D-48F3-91A3-227545D6DA4B}" type="datetimeFigureOut">
              <a:rPr lang="en-US" smtClean="0"/>
              <a:pPr/>
              <a:t>6/15/2023</a:t>
            </a:fld>
            <a:endParaRPr lang="en-US" dirty="0">
              <a:solidFill>
                <a:schemeClr val="bg1"/>
              </a:solidFill>
            </a:endParaRP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lvl1pPr>
              <a:defRPr>
                <a:solidFill>
                  <a:schemeClr val="bg1"/>
                </a:solidFill>
              </a:defRPr>
            </a:lvl1pPr>
          </a:lstStyle>
          <a:p>
            <a:pPr algn="r"/>
            <a:fld id="{8D4A074B-606A-4285-8C8E-329671B08E17}" type="slidenum">
              <a:rPr lang="en-US" smtClean="0"/>
              <a:pPr algn="r"/>
              <a:t>‹#›</a:t>
            </a:fld>
            <a:endParaRPr lang="en-US" dirty="0"/>
          </a:p>
        </p:txBody>
      </p:sp>
      <p:sp>
        <p:nvSpPr>
          <p:cNvPr id="8" name="Rectangle 7">
            <a:extLst>
              <a:ext uri="{FF2B5EF4-FFF2-40B4-BE49-F238E27FC236}">
                <a16:creationId xmlns:a16="http://schemas.microsoft.com/office/drawing/2014/main" id="{FE3C467A-5F07-442E-AB6A-2628B37E5D9F}"/>
              </a:ext>
            </a:extLst>
          </p:cNvPr>
          <p:cNvSpPr/>
          <p:nvPr userDrawn="1"/>
        </p:nvSpPr>
        <p:spPr>
          <a:xfrm>
            <a:off x="324773" y="2732441"/>
            <a:ext cx="3515707" cy="1483999"/>
          </a:xfrm>
          <a:prstGeom prst="rect">
            <a:avLst/>
          </a:prstGeom>
          <a:solidFill>
            <a:srgbClr val="76707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Shape 8">
            <a:extLst>
              <a:ext uri="{FF2B5EF4-FFF2-40B4-BE49-F238E27FC236}">
                <a16:creationId xmlns:a16="http://schemas.microsoft.com/office/drawing/2014/main" id="{97FA29F0-3298-4FA2-9AB3-E95DBBF18414}"/>
              </a:ext>
            </a:extLst>
          </p:cNvPr>
          <p:cNvSpPr/>
          <p:nvPr userDrawn="1"/>
        </p:nvSpPr>
        <p:spPr>
          <a:xfrm rot="5400000">
            <a:off x="73132" y="2432351"/>
            <a:ext cx="1729142" cy="1764255"/>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Shape 9">
            <a:extLst>
              <a:ext uri="{FF2B5EF4-FFF2-40B4-BE49-F238E27FC236}">
                <a16:creationId xmlns:a16="http://schemas.microsoft.com/office/drawing/2014/main" id="{447787E3-976A-46F4-A93A-D0A74D3CBDB6}"/>
              </a:ext>
            </a:extLst>
          </p:cNvPr>
          <p:cNvSpPr/>
          <p:nvPr userDrawn="1"/>
        </p:nvSpPr>
        <p:spPr>
          <a:xfrm rot="5400000" flipH="1" flipV="1">
            <a:off x="2373481" y="2714885"/>
            <a:ext cx="1729142" cy="1764254"/>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p:cNvSpPr>
            <a:spLocks noGrp="1"/>
          </p:cNvSpPr>
          <p:nvPr>
            <p:ph type="subTitle" idx="1"/>
          </p:nvPr>
        </p:nvSpPr>
        <p:spPr>
          <a:xfrm>
            <a:off x="739714" y="2948048"/>
            <a:ext cx="2685824" cy="941293"/>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15" name="Group 14">
            <a:extLst>
              <a:ext uri="{FF2B5EF4-FFF2-40B4-BE49-F238E27FC236}">
                <a16:creationId xmlns:a16="http://schemas.microsoft.com/office/drawing/2014/main" id="{395C40E5-8BE4-4DAE-B70D-2A23C38C6A39}"/>
              </a:ext>
            </a:extLst>
          </p:cNvPr>
          <p:cNvGrpSpPr/>
          <p:nvPr userDrawn="1"/>
        </p:nvGrpSpPr>
        <p:grpSpPr>
          <a:xfrm>
            <a:off x="5176990" y="2482738"/>
            <a:ext cx="6883793" cy="1956214"/>
            <a:chOff x="5176990" y="2482738"/>
            <a:chExt cx="6883793" cy="1956214"/>
          </a:xfrm>
        </p:grpSpPr>
        <p:sp>
          <p:nvSpPr>
            <p:cNvPr id="12" name="Rectangle 11">
              <a:extLst>
                <a:ext uri="{FF2B5EF4-FFF2-40B4-BE49-F238E27FC236}">
                  <a16:creationId xmlns:a16="http://schemas.microsoft.com/office/drawing/2014/main" id="{C4871B8F-42E4-4807-BBC5-7DF26323684D}"/>
                </a:ext>
              </a:extLst>
            </p:cNvPr>
            <p:cNvSpPr/>
            <p:nvPr userDrawn="1"/>
          </p:nvSpPr>
          <p:spPr>
            <a:xfrm>
              <a:off x="5496211" y="2772547"/>
              <a:ext cx="6245352" cy="1380744"/>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Shape 12">
              <a:extLst>
                <a:ext uri="{FF2B5EF4-FFF2-40B4-BE49-F238E27FC236}">
                  <a16:creationId xmlns:a16="http://schemas.microsoft.com/office/drawing/2014/main" id="{82EC8FF6-6CDA-4FB5-996B-2716247B95C7}"/>
                </a:ext>
              </a:extLst>
            </p:cNvPr>
            <p:cNvSpPr/>
            <p:nvPr userDrawn="1"/>
          </p:nvSpPr>
          <p:spPr>
            <a:xfrm rot="5400000">
              <a:off x="5776250" y="1883478"/>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L-Shape 13">
              <a:extLst>
                <a:ext uri="{FF2B5EF4-FFF2-40B4-BE49-F238E27FC236}">
                  <a16:creationId xmlns:a16="http://schemas.microsoft.com/office/drawing/2014/main" id="{F4DE8AD6-70C3-4F6F-A5FD-C446E02548C6}"/>
                </a:ext>
              </a:extLst>
            </p:cNvPr>
            <p:cNvSpPr/>
            <p:nvPr userDrawn="1"/>
          </p:nvSpPr>
          <p:spPr>
            <a:xfrm rot="16200000">
              <a:off x="9765212" y="2143381"/>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1"/>
          <p:cNvSpPr>
            <a:spLocks noGrp="1"/>
          </p:cNvSpPr>
          <p:nvPr>
            <p:ph type="ctrTitle"/>
          </p:nvPr>
        </p:nvSpPr>
        <p:spPr>
          <a:xfrm>
            <a:off x="5496211" y="2776311"/>
            <a:ext cx="6240537" cy="1376980"/>
          </a:xfrm>
        </p:spPr>
        <p:txBody>
          <a:bodyPr anchor="b">
            <a:noAutofit/>
          </a:bodyPr>
          <a:lstStyle>
            <a:lvl1pPr algn="ctr">
              <a:defRPr sz="4400" b="1">
                <a:ln>
                  <a:noFill/>
                </a:ln>
              </a:defRPr>
            </a:lvl1pPr>
          </a:lstStyle>
          <a:p>
            <a:r>
              <a:rPr lang="en-US" dirty="0"/>
              <a:t>Click to edit Master title style</a:t>
            </a:r>
          </a:p>
        </p:txBody>
      </p:sp>
    </p:spTree>
    <p:extLst>
      <p:ext uri="{BB962C8B-B14F-4D97-AF65-F5344CB8AC3E}">
        <p14:creationId xmlns:p14="http://schemas.microsoft.com/office/powerpoint/2010/main" val="2475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5627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46412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47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67063"/>
            <a:ext cx="10515600" cy="523625"/>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A21E43-511D-48F3-91A3-227545D6DA4B}" type="datetimeFigureOut">
              <a:rPr lang="en-US" smtClean="0"/>
              <a:pPr/>
              <a:t>6/15/2023</a:t>
            </a:fld>
            <a:endParaRPr lang="en-US"/>
          </a:p>
        </p:txBody>
      </p:sp>
      <p:sp>
        <p:nvSpPr>
          <p:cNvPr id="8" name="Footer Placeholder 7"/>
          <p:cNvSpPr>
            <a:spLocks noGrp="1"/>
          </p:cNvSpPr>
          <p:nvPr>
            <p:ph type="ftr" sz="quarter" idx="11"/>
          </p:nvPr>
        </p:nvSpPr>
        <p:spPr>
          <a:xfrm>
            <a:off x="4007640" y="6059473"/>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67651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A21E43-511D-48F3-91A3-227545D6DA4B}" type="datetimeFigureOut">
              <a:rPr lang="en-US" smtClean="0"/>
              <a:pPr/>
              <a:t>6/15/2023</a:t>
            </a:fld>
            <a:endParaRPr lang="en-US"/>
          </a:p>
        </p:txBody>
      </p:sp>
      <p:sp>
        <p:nvSpPr>
          <p:cNvPr id="4" name="Footer Placeholder 3"/>
          <p:cNvSpPr>
            <a:spLocks noGrp="1"/>
          </p:cNvSpPr>
          <p:nvPr>
            <p:ph type="ftr" sz="quarter" idx="11"/>
          </p:nvPr>
        </p:nvSpPr>
        <p:spPr>
          <a:xfrm>
            <a:off x="4007640" y="6059473"/>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91425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21E43-511D-48F3-91A3-227545D6DA4B}" type="datetimeFigureOut">
              <a:rPr lang="en-US" smtClean="0"/>
              <a:pPr/>
              <a:t>6/15/2023</a:t>
            </a:fld>
            <a:endParaRPr lang="en-US"/>
          </a:p>
        </p:txBody>
      </p:sp>
      <p:sp>
        <p:nvSpPr>
          <p:cNvPr id="3" name="Footer Placeholder 2"/>
          <p:cNvSpPr>
            <a:spLocks noGrp="1"/>
          </p:cNvSpPr>
          <p:nvPr>
            <p:ph type="ftr" sz="quarter" idx="11"/>
          </p:nvPr>
        </p:nvSpPr>
        <p:spPr>
          <a:xfrm>
            <a:off x="4007640" y="6059473"/>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72270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315887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A21E43-511D-48F3-91A3-227545D6DA4B}" type="datetimeFigureOut">
              <a:rPr lang="en-US" smtClean="0"/>
              <a:pPr/>
              <a:t>6/15/2023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2592517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527046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A21E43-511D-48F3-91A3-227545D6DA4B}" type="datetimeFigureOut">
              <a:rPr lang="en-US" smtClean="0"/>
              <a:pPr/>
              <a:t>6/15/2023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pPr/>
              <a:t>‹#›</a:t>
            </a:fld>
            <a:endParaRPr lang="en-US"/>
          </a:p>
        </p:txBody>
      </p:sp>
    </p:spTree>
    <p:extLst>
      <p:ext uri="{BB962C8B-B14F-4D97-AF65-F5344CB8AC3E}">
        <p14:creationId xmlns:p14="http://schemas.microsoft.com/office/powerpoint/2010/main" val="12638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19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3A9DFB-F15C-4288-9E22-E2623ED311A3}"/>
              </a:ext>
            </a:extLst>
          </p:cNvPr>
          <p:cNvPicPr>
            <a:picLocks noChangeAspect="1"/>
          </p:cNvPicPr>
          <p:nvPr userDrawn="1"/>
        </p:nvPicPr>
        <p:blipFill>
          <a:blip r:embed="rId14" cstate="print"/>
          <a:stretch>
            <a:fillRect/>
          </a:stretch>
        </p:blipFill>
        <p:spPr>
          <a:xfrm>
            <a:off x="1" y="6415260"/>
            <a:ext cx="12192000" cy="442740"/>
          </a:xfrm>
          <a:prstGeom prst="rect">
            <a:avLst/>
          </a:prstGeom>
        </p:spPr>
      </p:pic>
      <p:grpSp>
        <p:nvGrpSpPr>
          <p:cNvPr id="6" name="Group 5">
            <a:extLst>
              <a:ext uri="{FF2B5EF4-FFF2-40B4-BE49-F238E27FC236}">
                <a16:creationId xmlns:a16="http://schemas.microsoft.com/office/drawing/2014/main" id="{DA90BC36-C60A-4B2E-984D-F6B2E19F177A}"/>
              </a:ext>
            </a:extLst>
          </p:cNvPr>
          <p:cNvGrpSpPr/>
          <p:nvPr userDrawn="1"/>
        </p:nvGrpSpPr>
        <p:grpSpPr>
          <a:xfrm>
            <a:off x="-3" y="566605"/>
            <a:ext cx="12185651" cy="226298"/>
            <a:chOff x="-3" y="919930"/>
            <a:chExt cx="12185651" cy="226298"/>
          </a:xfrm>
        </p:grpSpPr>
        <p:sp>
          <p:nvSpPr>
            <p:cNvPr id="19" name="Rectangle 18">
              <a:extLst>
                <a:ext uri="{FF2B5EF4-FFF2-40B4-BE49-F238E27FC236}">
                  <a16:creationId xmlns:a16="http://schemas.microsoft.com/office/drawing/2014/main" id="{58F32F4C-7D49-4C2E-A552-721BA5F63C0D}"/>
                </a:ext>
              </a:extLst>
            </p:cNvPr>
            <p:cNvSpPr/>
            <p:nvPr userDrawn="1"/>
          </p:nvSpPr>
          <p:spPr>
            <a:xfrm>
              <a:off x="-3" y="919930"/>
              <a:ext cx="12185651" cy="226298"/>
            </a:xfrm>
            <a:prstGeom prst="rect">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94DCAC0-79CE-445A-8C09-269B07958120}"/>
                </a:ext>
              </a:extLst>
            </p:cNvPr>
            <p:cNvSpPr/>
            <p:nvPr userDrawn="1"/>
          </p:nvSpPr>
          <p:spPr>
            <a:xfrm>
              <a:off x="1290431" y="919930"/>
              <a:ext cx="10881360" cy="2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Placeholder 1"/>
          <p:cNvSpPr>
            <a:spLocks noGrp="1"/>
          </p:cNvSpPr>
          <p:nvPr>
            <p:ph type="title"/>
          </p:nvPr>
        </p:nvSpPr>
        <p:spPr>
          <a:xfrm>
            <a:off x="838200" y="1117516"/>
            <a:ext cx="10515600" cy="573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411735"/>
            <a:ext cx="2743200" cy="365125"/>
          </a:xfrm>
          <a:prstGeom prst="rect">
            <a:avLst/>
          </a:prstGeom>
        </p:spPr>
        <p:txBody>
          <a:bodyPr vert="horz" lIns="91440" tIns="45720" rIns="91440" bIns="45720" rtlCol="0" anchor="ctr"/>
          <a:lstStyle>
            <a:lvl1pPr algn="l">
              <a:defRPr sz="1200">
                <a:solidFill>
                  <a:schemeClr val="bg1"/>
                </a:solidFill>
              </a:defRPr>
            </a:lvl1pPr>
          </a:lstStyle>
          <a:p>
            <a:fld id="{2EA21E43-511D-48F3-91A3-227545D6DA4B}" type="datetimeFigureOut">
              <a:rPr lang="en-US" smtClean="0"/>
              <a:pPr/>
              <a:t>6/15/2023</a:t>
            </a:fld>
            <a:endParaRPr lang="en-US" dirty="0"/>
          </a:p>
        </p:txBody>
      </p:sp>
      <p:pic>
        <p:nvPicPr>
          <p:cNvPr id="9" name="Picture 8">
            <a:extLst>
              <a:ext uri="{FF2B5EF4-FFF2-40B4-BE49-F238E27FC236}">
                <a16:creationId xmlns:a16="http://schemas.microsoft.com/office/drawing/2014/main" id="{B9CE7DF0-AC12-4910-8C9B-62CBFB74E18C}"/>
              </a:ext>
            </a:extLst>
          </p:cNvPr>
          <p:cNvPicPr>
            <a:picLocks noChangeAspect="1"/>
          </p:cNvPicPr>
          <p:nvPr/>
        </p:nvPicPr>
        <p:blipFill>
          <a:blip r:embed="rId15" cstate="print"/>
          <a:stretch>
            <a:fillRect/>
          </a:stretch>
        </p:blipFill>
        <p:spPr>
          <a:xfrm>
            <a:off x="207781" y="336783"/>
            <a:ext cx="2468518" cy="738627"/>
          </a:xfrm>
          <a:prstGeom prst="rect">
            <a:avLst/>
          </a:prstGeom>
        </p:spPr>
      </p:pic>
      <p:pic>
        <p:nvPicPr>
          <p:cNvPr id="10" name="Picture 9">
            <a:extLst>
              <a:ext uri="{FF2B5EF4-FFF2-40B4-BE49-F238E27FC236}">
                <a16:creationId xmlns:a16="http://schemas.microsoft.com/office/drawing/2014/main" id="{BA78E132-072C-4C29-A7EB-95E55A442A4A}"/>
              </a:ext>
            </a:extLst>
          </p:cNvPr>
          <p:cNvPicPr>
            <a:picLocks noChangeAspect="1"/>
          </p:cNvPicPr>
          <p:nvPr/>
        </p:nvPicPr>
        <p:blipFill>
          <a:blip r:embed="rId16" cstate="print"/>
          <a:stretch>
            <a:fillRect/>
          </a:stretch>
        </p:blipFill>
        <p:spPr>
          <a:xfrm>
            <a:off x="7619948" y="263702"/>
            <a:ext cx="1004984" cy="832104"/>
          </a:xfrm>
          <a:prstGeom prst="rect">
            <a:avLst/>
          </a:prstGeom>
        </p:spPr>
      </p:pic>
      <p:pic>
        <p:nvPicPr>
          <p:cNvPr id="11" name="Picture 10">
            <a:extLst>
              <a:ext uri="{FF2B5EF4-FFF2-40B4-BE49-F238E27FC236}">
                <a16:creationId xmlns:a16="http://schemas.microsoft.com/office/drawing/2014/main" id="{9C35EC7B-1C2A-48FD-AD9F-756C2781E97B}"/>
              </a:ext>
            </a:extLst>
          </p:cNvPr>
          <p:cNvPicPr>
            <a:picLocks noChangeAspect="1"/>
          </p:cNvPicPr>
          <p:nvPr/>
        </p:nvPicPr>
        <p:blipFill>
          <a:blip r:embed="rId17" cstate="print"/>
          <a:stretch>
            <a:fillRect/>
          </a:stretch>
        </p:blipFill>
        <p:spPr>
          <a:xfrm>
            <a:off x="9925571" y="319077"/>
            <a:ext cx="1043639" cy="738627"/>
          </a:xfrm>
          <a:prstGeom prst="rect">
            <a:avLst/>
          </a:prstGeom>
        </p:spPr>
      </p:pic>
      <p:pic>
        <p:nvPicPr>
          <p:cNvPr id="12" name="Picture 11">
            <a:extLst>
              <a:ext uri="{FF2B5EF4-FFF2-40B4-BE49-F238E27FC236}">
                <a16:creationId xmlns:a16="http://schemas.microsoft.com/office/drawing/2014/main" id="{8F8AB7A0-0D6E-418B-A295-E2304360FC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05938" y="319077"/>
            <a:ext cx="738627" cy="738627"/>
          </a:xfrm>
          <a:prstGeom prst="rect">
            <a:avLst/>
          </a:prstGeom>
        </p:spPr>
      </p:pic>
      <p:sp>
        <p:nvSpPr>
          <p:cNvPr id="15" name="Footer Placeholder 7">
            <a:extLst>
              <a:ext uri="{FF2B5EF4-FFF2-40B4-BE49-F238E27FC236}">
                <a16:creationId xmlns:a16="http://schemas.microsoft.com/office/drawing/2014/main" id="{B68A9753-4E39-41D8-866D-C826514964E5}"/>
              </a:ext>
            </a:extLst>
          </p:cNvPr>
          <p:cNvSpPr txBox="1">
            <a:spLocks/>
          </p:cNvSpPr>
          <p:nvPr userDrawn="1"/>
        </p:nvSpPr>
        <p:spPr>
          <a:xfrm>
            <a:off x="838200" y="6468229"/>
            <a:ext cx="1051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400" dirty="0" smtClean="0">
                <a:solidFill>
                  <a:schemeClr val="bg1"/>
                </a:solidFill>
                <a:latin typeface="Lora" panose="02000503000000020004" pitchFamily="2" charset="0"/>
                <a:ea typeface="Cambria" panose="02040503050406030204" pitchFamily="18" charset="0"/>
              </a:rPr>
              <a:t>&lt;Dept. Name&gt;                                                                                </a:t>
            </a:r>
            <a:r>
              <a:rPr lang="en-IN" sz="1400" dirty="0">
                <a:solidFill>
                  <a:schemeClr val="bg1"/>
                </a:solidFill>
                <a:latin typeface="Lora" panose="02000503000000020004" pitchFamily="2" charset="0"/>
                <a:ea typeface="Cambria" panose="02040503050406030204" pitchFamily="18" charset="0"/>
              </a:rPr>
              <a:t>&lt;Faculty Name&gt;</a:t>
            </a:r>
          </a:p>
        </p:txBody>
      </p:sp>
      <p:pic>
        <p:nvPicPr>
          <p:cNvPr id="17" name="Picture 16">
            <a:extLst>
              <a:ext uri="{FF2B5EF4-FFF2-40B4-BE49-F238E27FC236}">
                <a16:creationId xmlns:a16="http://schemas.microsoft.com/office/drawing/2014/main" id="{16C2F704-BC68-4913-BE8C-DE31D9D284DA}"/>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11231018" y="343025"/>
            <a:ext cx="743098" cy="726142"/>
          </a:xfrm>
          <a:prstGeom prst="rect">
            <a:avLst/>
          </a:prstGeom>
        </p:spPr>
      </p:pic>
      <p:sp>
        <p:nvSpPr>
          <p:cNvPr id="21" name="Slide Number Placeholder 20">
            <a:extLst>
              <a:ext uri="{FF2B5EF4-FFF2-40B4-BE49-F238E27FC236}">
                <a16:creationId xmlns:a16="http://schemas.microsoft.com/office/drawing/2014/main" id="{FE1C33E7-1F2D-41BA-9A76-2A0F47E4FC6A}"/>
              </a:ext>
            </a:extLst>
          </p:cNvPr>
          <p:cNvSpPr>
            <a:spLocks noGrp="1"/>
          </p:cNvSpPr>
          <p:nvPr userDrawn="1">
            <p:ph type="sldNum" sz="quarter" idx="4"/>
          </p:nvPr>
        </p:nvSpPr>
        <p:spPr>
          <a:xfrm>
            <a:off x="8624932" y="6435656"/>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7827D6-2059-48ED-9496-A3BF1DA6C0C0}" type="slidenum">
              <a:rPr lang="en-IN" smtClean="0"/>
              <a:pPr/>
              <a:t>‹#›</a:t>
            </a:fld>
            <a:endParaRPr lang="en-IN" b="1" dirty="0"/>
          </a:p>
        </p:txBody>
      </p:sp>
    </p:spTree>
    <p:extLst>
      <p:ext uri="{BB962C8B-B14F-4D97-AF65-F5344CB8AC3E}">
        <p14:creationId xmlns:p14="http://schemas.microsoft.com/office/powerpoint/2010/main" val="1106962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77.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ACAB3F-D288-4BCC-A7D7-C72C03FFCD86}"/>
              </a:ext>
            </a:extLst>
          </p:cNvPr>
          <p:cNvSpPr txBox="1"/>
          <p:nvPr/>
        </p:nvSpPr>
        <p:spPr>
          <a:xfrm>
            <a:off x="176980" y="2828835"/>
            <a:ext cx="3831493" cy="923330"/>
          </a:xfrm>
          <a:prstGeom prst="rect">
            <a:avLst/>
          </a:prstGeom>
          <a:noFill/>
        </p:spPr>
        <p:txBody>
          <a:bodyPr wrap="square" rtlCol="0">
            <a:spAutoFit/>
          </a:bodyPr>
          <a:lstStyle/>
          <a:p>
            <a:pPr algn="ctr"/>
            <a:r>
              <a:rPr lang="en-US" b="1" dirty="0"/>
              <a:t>MATHEMATICS-II FOR </a:t>
            </a:r>
            <a:r>
              <a:rPr lang="en-US" b="1" dirty="0" smtClean="0"/>
              <a:t>ELECTRICAL  </a:t>
            </a:r>
            <a:r>
              <a:rPr lang="en-US" b="1" dirty="0"/>
              <a:t>ENGINEERING </a:t>
            </a:r>
            <a:r>
              <a:rPr lang="en-US" b="1" dirty="0" smtClean="0"/>
              <a:t>STREAMS</a:t>
            </a:r>
          </a:p>
          <a:p>
            <a:pPr algn="ctr"/>
            <a:r>
              <a:rPr lang="en-US" b="1" dirty="0" smtClean="0"/>
              <a:t>(BMATE201</a:t>
            </a:r>
            <a:r>
              <a:rPr lang="en-US" b="1" dirty="0"/>
              <a:t>)</a:t>
            </a:r>
            <a:endParaRPr lang="en-IN" dirty="0"/>
          </a:p>
        </p:txBody>
      </p:sp>
      <p:sp>
        <p:nvSpPr>
          <p:cNvPr id="3" name="Rectangle 2"/>
          <p:cNvSpPr/>
          <p:nvPr/>
        </p:nvSpPr>
        <p:spPr>
          <a:xfrm>
            <a:off x="5730948" y="3059668"/>
            <a:ext cx="5922336" cy="738664"/>
          </a:xfrm>
          <a:prstGeom prst="rect">
            <a:avLst/>
          </a:prstGeom>
        </p:spPr>
        <p:txBody>
          <a:bodyPr wrap="square">
            <a:spAutoFit/>
          </a:bodyPr>
          <a:lstStyle/>
          <a:p>
            <a:pPr algn="ctr"/>
            <a:r>
              <a:rPr lang="en-IN" sz="2400" dirty="0">
                <a:latin typeface="Times New Roman" panose="02020603050405020304" pitchFamily="18" charset="0"/>
                <a:cs typeface="Times New Roman" panose="02020603050405020304" pitchFamily="18" charset="0"/>
              </a:rPr>
              <a:t>ATME COLLEGE OF ENGINEERING</a:t>
            </a:r>
            <a:r>
              <a:rPr lang="en-IN" sz="2000" dirty="0">
                <a:latin typeface="Times New Roman" panose="02020603050405020304" pitchFamily="18" charset="0"/>
                <a:cs typeface="Times New Roman" panose="02020603050405020304" pitchFamily="18" charset="0"/>
              </a:rPr>
              <a:t/>
            </a:r>
            <a:br>
              <a:rPr lang="en-IN" sz="2000" dirty="0">
                <a:latin typeface="Times New Roman" panose="02020603050405020304" pitchFamily="18" charset="0"/>
                <a:cs typeface="Times New Roman" panose="02020603050405020304" pitchFamily="18" charset="0"/>
              </a:rPr>
            </a:br>
            <a:r>
              <a:rPr lang="en-US" altLang="zh-CN" i="1" u="sng" dirty="0">
                <a:latin typeface="Times New Roman" panose="02020603050405020304" pitchFamily="18" charset="0"/>
                <a:cs typeface="Times New Roman" panose="02020603050405020304" pitchFamily="18" charset="0"/>
              </a:rPr>
              <a:t>DEPARTMENT   OF   MATHEMATICS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8893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Course objectives: </a:t>
            </a:r>
          </a:p>
        </p:txBody>
      </p:sp>
      <p:sp>
        <p:nvSpPr>
          <p:cNvPr id="3" name="Content Placeholder 2"/>
          <p:cNvSpPr>
            <a:spLocks noGrp="1"/>
          </p:cNvSpPr>
          <p:nvPr>
            <p:ph idx="1"/>
          </p:nvPr>
        </p:nvSpPr>
        <p:spPr/>
        <p:txBody>
          <a:bodyPr/>
          <a:lstStyle/>
          <a:p>
            <a:r>
              <a:rPr lang="en-IN" dirty="0"/>
              <a:t>The goal of the course </a:t>
            </a:r>
            <a:r>
              <a:rPr lang="en-US" b="1" dirty="0"/>
              <a:t>Mathematics-II for </a:t>
            </a:r>
            <a:r>
              <a:rPr lang="en-US" b="1" dirty="0" smtClean="0"/>
              <a:t>Electrical engineering streams(BMATE201</a:t>
            </a:r>
            <a:r>
              <a:rPr lang="en-US" b="1" dirty="0"/>
              <a:t>) </a:t>
            </a:r>
            <a:r>
              <a:rPr lang="en-IN" dirty="0"/>
              <a:t>is to</a:t>
            </a:r>
          </a:p>
          <a:p>
            <a:r>
              <a:rPr lang="en-IN" dirty="0"/>
              <a:t>· </a:t>
            </a:r>
            <a:r>
              <a:rPr lang="en-IN" b="1" dirty="0"/>
              <a:t>Familiarize </a:t>
            </a:r>
            <a:r>
              <a:rPr lang="en-IN" dirty="0"/>
              <a:t>the importance of Integral calculus and Vector calculus essential for Mechanical engineering.</a:t>
            </a:r>
          </a:p>
          <a:p>
            <a:r>
              <a:rPr lang="en-IN" dirty="0"/>
              <a:t>· </a:t>
            </a:r>
            <a:r>
              <a:rPr lang="en-IN" b="1" dirty="0" err="1"/>
              <a:t>Analyze</a:t>
            </a:r>
            <a:r>
              <a:rPr lang="en-IN" b="1" dirty="0"/>
              <a:t> </a:t>
            </a:r>
            <a:r>
              <a:rPr lang="en-IN" dirty="0"/>
              <a:t>Mechanical engineering problems applying Partial Differential Equations.</a:t>
            </a:r>
          </a:p>
          <a:p>
            <a:r>
              <a:rPr lang="en-IN" dirty="0"/>
              <a:t>· </a:t>
            </a:r>
            <a:r>
              <a:rPr lang="en-IN" b="1" dirty="0"/>
              <a:t>Develop </a:t>
            </a:r>
            <a:r>
              <a:rPr lang="en-IN" dirty="0"/>
              <a:t>the knowledge of solving Mechanical engineering problems numerically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44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Course outcome (Course Skill Set)</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After successfully completing the course, the student will have a good understanding of the following topics and their applications</a:t>
            </a:r>
            <a:r>
              <a:rPr lang="en-US" dirty="0" smtClean="0">
                <a:latin typeface="Times New Roman" panose="02020603050405020304" pitchFamily="18" charset="0"/>
                <a:cs typeface="Times New Roman" panose="02020603050405020304" pitchFamily="18" charset="0"/>
              </a:rPr>
              <a:t>:</a:t>
            </a:r>
          </a:p>
          <a:p>
            <a:r>
              <a:rPr lang="en-IN" dirty="0" smtClean="0"/>
              <a:t>CO1</a:t>
            </a:r>
            <a:r>
              <a:rPr lang="en-IN" dirty="0"/>
              <a:t>: </a:t>
            </a:r>
            <a:r>
              <a:rPr lang="en-US" dirty="0"/>
              <a:t>Understand the applications of vector calculus refer to solenoidal, </a:t>
            </a:r>
            <a:r>
              <a:rPr lang="en-US" dirty="0" err="1" smtClean="0"/>
              <a:t>ir</a:t>
            </a:r>
            <a:r>
              <a:rPr lang="en-US" dirty="0" smtClean="0"/>
              <a:t>-rotational </a:t>
            </a:r>
            <a:r>
              <a:rPr lang="en-US" dirty="0"/>
              <a:t>vectors, line integral and surface integral.</a:t>
            </a:r>
            <a:endParaRPr lang="en-IN" dirty="0"/>
          </a:p>
          <a:p>
            <a:r>
              <a:rPr lang="en-IN" dirty="0"/>
              <a:t>CO2: Demonstrate the idea of Linear dependence and independence of sets in the vector space, and linear transformation</a:t>
            </a:r>
          </a:p>
          <a:p>
            <a:r>
              <a:rPr lang="en-IN" dirty="0"/>
              <a:t>CO3: To understand the concept of Laplace transform and to solve initial value problems.</a:t>
            </a:r>
          </a:p>
          <a:p>
            <a:r>
              <a:rPr lang="en-IN" dirty="0"/>
              <a:t>CO4: Apply the knowledge numerical methods in solving physical and engineering phenomena.</a:t>
            </a:r>
          </a:p>
          <a:p>
            <a:r>
              <a:rPr lang="en-IN" dirty="0"/>
              <a:t>C05: Get familiarize with modern mathematical tools </a:t>
            </a:r>
            <a:r>
              <a:rPr lang="en-IN" dirty="0" smtClean="0"/>
              <a:t>namely Mathematica/</a:t>
            </a:r>
            <a:r>
              <a:rPr lang="en-IN" dirty="0" err="1" smtClean="0"/>
              <a:t>MatLab</a:t>
            </a:r>
            <a:r>
              <a:rPr lang="en-IN" dirty="0" smtClean="0"/>
              <a:t>/Python/</a:t>
            </a:r>
            <a:r>
              <a:rPr lang="en-IN" dirty="0" err="1" smtClean="0"/>
              <a:t>Scilab</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239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smtClean="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r>
              <a:rPr lang="en-US" altLang="zh-CN" b="1" dirty="0" smtClean="0">
                <a:solidFill>
                  <a:schemeClr val="accent1"/>
                </a:solidFill>
                <a:effectLst>
                  <a:outerShdw blurRad="38100" dist="38100" dir="2700000" algn="tl">
                    <a:srgbClr val="000000">
                      <a:alpha val="43137"/>
                    </a:srgbClr>
                  </a:outerShdw>
                </a:effectLst>
                <a:latin typeface="Times New Roman" panose="02020603050405020304" pitchFamily="18" charset="0"/>
                <a:ea typeface="Arial" panose="020B0604020202020204" pitchFamily="34" charset="0"/>
                <a:cs typeface="Times New Roman" panose="02020603050405020304" pitchFamily="18" charset="0"/>
              </a:rPr>
              <a:t>CONTENTS</a:t>
            </a:r>
            <a: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t/>
            </a:r>
            <a:br>
              <a:rPr lang="en-US" altLang="zh-CN" b="1" dirty="0">
                <a:solidFill>
                  <a:schemeClr val="accent1"/>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rPr>
            </a:br>
            <a:endParaRPr lang="en-IN" dirty="0"/>
          </a:p>
        </p:txBody>
      </p:sp>
      <p:sp>
        <p:nvSpPr>
          <p:cNvPr id="3" name="Content Placeholder 2"/>
          <p:cNvSpPr>
            <a:spLocks noGrp="1"/>
          </p:cNvSpPr>
          <p:nvPr>
            <p:ph idx="1"/>
          </p:nvPr>
        </p:nvSpPr>
        <p:spPr/>
        <p:txBody>
          <a:bodyPr>
            <a:normAutofit/>
          </a:bodyPr>
          <a:lstStyle/>
          <a:p>
            <a:pPr>
              <a:lnSpc>
                <a:spcPct val="150000"/>
              </a:lnSpc>
            </a:pPr>
            <a:r>
              <a:rPr lang="en-IN" dirty="0" smtClean="0">
                <a:latin typeface="Times New Roman" panose="02020603050405020304" pitchFamily="18" charset="0"/>
                <a:cs typeface="Times New Roman" panose="02020603050405020304" pitchFamily="18" charset="0"/>
              </a:rPr>
              <a:t>Module-1:Vector Calculus</a:t>
            </a:r>
          </a:p>
          <a:p>
            <a:pPr>
              <a:lnSpc>
                <a:spcPct val="150000"/>
              </a:lnSpc>
            </a:pPr>
            <a:r>
              <a:rPr lang="en-IN" dirty="0" smtClean="0">
                <a:latin typeface="Times New Roman" panose="02020603050405020304" pitchFamily="18" charset="0"/>
                <a:cs typeface="Times New Roman" panose="02020603050405020304" pitchFamily="18" charset="0"/>
              </a:rPr>
              <a:t>Module-2:Vector </a:t>
            </a:r>
            <a:r>
              <a:rPr lang="en-IN" dirty="0">
                <a:latin typeface="Times New Roman" panose="02020603050405020304" pitchFamily="18" charset="0"/>
                <a:cs typeface="Times New Roman" panose="02020603050405020304" pitchFamily="18" charset="0"/>
              </a:rPr>
              <a:t>Space and Linear Transformations</a:t>
            </a:r>
          </a:p>
          <a:p>
            <a:pPr>
              <a:lnSpc>
                <a:spcPct val="150000"/>
              </a:lnSpc>
            </a:pPr>
            <a:r>
              <a:rPr lang="en-IN" dirty="0" smtClean="0">
                <a:latin typeface="Times New Roman" panose="02020603050405020304" pitchFamily="18" charset="0"/>
                <a:cs typeface="Times New Roman" panose="02020603050405020304" pitchFamily="18" charset="0"/>
              </a:rPr>
              <a:t>Module-3:Laplace Transforms</a:t>
            </a:r>
          </a:p>
          <a:p>
            <a:pPr>
              <a:lnSpc>
                <a:spcPct val="150000"/>
              </a:lnSpc>
            </a:pPr>
            <a:r>
              <a:rPr lang="en-US" dirty="0" smtClean="0">
                <a:latin typeface="Times New Roman" panose="02020603050405020304" pitchFamily="18" charset="0"/>
                <a:cs typeface="Times New Roman" panose="02020603050405020304" pitchFamily="18" charset="0"/>
              </a:rPr>
              <a:t>Module-4</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-1</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Module-5</a:t>
            </a:r>
            <a:r>
              <a:rPr lang="en-US"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Numerical methods </a:t>
            </a: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493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3600" b="1" dirty="0" smtClean="0">
                <a:latin typeface="Times New Roman" panose="02020603050405020304" pitchFamily="18" charset="0"/>
                <a:cs typeface="Times New Roman" panose="02020603050405020304" pitchFamily="18" charset="0"/>
              </a:rPr>
              <a:t>Module-1: </a:t>
            </a:r>
            <a:r>
              <a:rPr lang="en-IN" sz="3600" b="1" dirty="0">
                <a:latin typeface="Times New Roman" panose="02020603050405020304" pitchFamily="18" charset="0"/>
                <a:cs typeface="Times New Roman" panose="02020603050405020304" pitchFamily="18" charset="0"/>
              </a:rPr>
              <a:t>Vector Calculus</a:t>
            </a:r>
            <a:br>
              <a:rPr lang="en-IN" sz="3600" b="1" dirty="0">
                <a:latin typeface="Times New Roman" panose="02020603050405020304" pitchFamily="18" charset="0"/>
                <a:cs typeface="Times New Roman" panose="02020603050405020304" pitchFamily="18" charset="0"/>
              </a:rPr>
            </a:b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Vector Differentiation: Scalar and vector fields. Gradient, directional </a:t>
            </a:r>
            <a:r>
              <a:rPr lang="en-US" dirty="0" smtClean="0">
                <a:latin typeface="Times New Roman" panose="02020603050405020304" pitchFamily="18" charset="0"/>
                <a:cs typeface="Times New Roman" panose="02020603050405020304" pitchFamily="18" charset="0"/>
              </a:rPr>
              <a:t>derivative.</a:t>
            </a:r>
          </a:p>
          <a:p>
            <a:r>
              <a:rPr lang="en-US" dirty="0">
                <a:latin typeface="Times New Roman" panose="02020603050405020304" pitchFamily="18" charset="0"/>
                <a:cs typeface="Times New Roman" panose="02020603050405020304" pitchFamily="18" charset="0"/>
              </a:rPr>
              <a:t>curl and divergence - physical interpretation, solenoidal and </a:t>
            </a:r>
            <a:r>
              <a:rPr lang="en-US" dirty="0" err="1">
                <a:latin typeface="Times New Roman" panose="02020603050405020304" pitchFamily="18" charset="0"/>
                <a:cs typeface="Times New Roman" panose="02020603050405020304" pitchFamily="18" charset="0"/>
              </a:rPr>
              <a:t>irrotational</a:t>
            </a:r>
            <a:r>
              <a:rPr lang="en-US" dirty="0">
                <a:latin typeface="Times New Roman" panose="02020603050405020304" pitchFamily="18" charset="0"/>
                <a:cs typeface="Times New Roman" panose="02020603050405020304" pitchFamily="18" charset="0"/>
              </a:rPr>
              <a:t> vector fields. Problems</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Vector Integration: Line integrals, Surface integrals. </a:t>
            </a:r>
            <a:endParaRPr lang="en-IN"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Applications to work done by a force and flux.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Statement of Green’s theorem and </a:t>
            </a:r>
            <a:r>
              <a:rPr lang="en-US" dirty="0" err="1">
                <a:latin typeface="Times New Roman" panose="02020603050405020304" pitchFamily="18" charset="0"/>
                <a:cs typeface="Times New Roman" panose="02020603050405020304" pitchFamily="18" charset="0"/>
              </a:rPr>
              <a:t>Stoke’s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theorem-Problems.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Volume integral and Gauss divergence theorem.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196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56CBB8-5F77-4A97-9B59-5BDDE7797F02}"/>
              </a:ext>
            </a:extLst>
          </p:cNvPr>
          <p:cNvSpPr>
            <a:spLocks noGrp="1"/>
          </p:cNvSpPr>
          <p:nvPr>
            <p:ph type="title"/>
          </p:nvPr>
        </p:nvSpPr>
        <p:spPr>
          <a:xfrm>
            <a:off x="838200" y="1166649"/>
            <a:ext cx="10515600" cy="1711306"/>
          </a:xfrm>
        </p:spPr>
        <p:txBody>
          <a:bodyPr>
            <a:normAutofit/>
          </a:bodyPr>
          <a:lstStyle/>
          <a:p>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VECTOR CALCULUS</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r>
            <a:b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b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calculus</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is a field of mathematics concerned with multivariate real analysis of vectors in two or more dimensions. It consists of set of problems solving techniques very useful for engineering and physics. </a:t>
            </a:r>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9BB8D16-EED8-479F-B29C-FE1DB0E8006F}"/>
                  </a:ext>
                </a:extLst>
              </p:cNvPr>
              <p:cNvSpPr>
                <a:spLocks noGrp="1"/>
              </p:cNvSpPr>
              <p:nvPr>
                <p:ph idx="1"/>
              </p:nvPr>
            </p:nvSpPr>
            <p:spPr>
              <a:xfrm>
                <a:off x="838200" y="3041583"/>
                <a:ext cx="10515600" cy="3297612"/>
              </a:xfrm>
            </p:spPr>
            <p:txBody>
              <a:bodyPr>
                <a:normAutofit/>
              </a:bodyPr>
              <a:lstStyle/>
              <a:p>
                <a:pPr marL="0" indent="0">
                  <a:buNone/>
                </a:pP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SCALAR AND VECTOR POINT FUNCTIONS</a:t>
                </a:r>
              </a:p>
              <a:p>
                <a:pPr marL="0" indent="0">
                  <a:buNone/>
                </a:pPr>
                <a:r>
                  <a:rPr lang="en-IN" sz="2200" b="1" i="1" dirty="0">
                    <a:latin typeface="Times New Roman" panose="02020603050405020304" pitchFamily="18" charset="0"/>
                    <a:ea typeface="Cambria" panose="02040503050406030204" pitchFamily="18" charset="0"/>
                    <a:cs typeface="Times New Roman" panose="02020603050405020304" pitchFamily="18" charset="0"/>
                  </a:rPr>
                  <a:t> </a:t>
                </a:r>
                <a:r>
                  <a:rPr lang="en-IN" sz="2200" b="1"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Let </a:t>
                </a:r>
                <a14:m>
                  <m:oMath xmlns:m="http://schemas.openxmlformats.org/officeDocument/2006/math">
                    <m:acc>
                      <m:accPr>
                        <m:chr m:val="⃗"/>
                        <m:ctrlPr>
                          <a:rPr lang="en-IN" sz="220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𝐹</m:t>
                        </m:r>
                      </m:e>
                    </m:acc>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1</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2</m:t>
                        </m:r>
                      </m:sub>
                    </m:sSub>
                    <m:d>
                      <m:d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e>
                    </m:d>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𝑓</m:t>
                        </m:r>
                      </m:e>
                      <m:sub>
                        <m:r>
                          <a:rPr lang="en-IN" sz="2200" b="0" i="1" smtClean="0">
                            <a:latin typeface="Cambria Math" panose="02040503050406030204" pitchFamily="18" charset="0"/>
                            <a:ea typeface="Cambria"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panose="02040503050406030204" pitchFamily="18" charset="0"/>
                            <a:cs typeface="Times New Roman" panose="02020603050405020304" pitchFamily="18" charset="0"/>
                          </a:rPr>
                          <m:t>𝑘</m:t>
                        </m:r>
                      </m:e>
                    </m:acc>
                  </m:oMath>
                </a14:m>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be a ‘Vector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𝑡</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we get a set of constant vectors.</a:t>
                </a:r>
              </a:p>
              <a:p>
                <a:pPr marL="0" indent="0">
                  <a:buNone/>
                </a:pPr>
                <a:r>
                  <a:rPr lang="en-IN" sz="2200" dirty="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     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be a ‘Scalar function’. Then for various values of </a:t>
                </a:r>
                <a14:m>
                  <m:oMath xmlns:m="http://schemas.openxmlformats.org/officeDocument/2006/math">
                    <m:r>
                      <a:rPr lang="en-IN" sz="2200" b="0" i="1" smtClean="0">
                        <a:latin typeface="Cambria Math" panose="02040503050406030204" pitchFamily="18" charset="0"/>
                        <a:ea typeface="Cambria"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panose="02040503050406030204" pitchFamily="18" charset="0"/>
                        <a:cs typeface="Times New Roman" panose="02020603050405020304" pitchFamily="18" charset="0"/>
                      </a:rPr>
                      <m:t>𝑧</m:t>
                    </m:r>
                  </m:oMath>
                </a14:m>
                <a:r>
                  <a:rPr lang="en-IN" sz="2200" dirty="0">
                    <a:latin typeface="Times New Roman" panose="02020603050405020304" pitchFamily="18" charset="0"/>
                    <a:ea typeface="Cambria" panose="02040503050406030204" pitchFamily="18" charset="0"/>
                    <a:cs typeface="Times New Roman" panose="02020603050405020304" pitchFamily="18" charset="0"/>
                  </a:rPr>
                  <a:t> we get a set of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points or scalars.</a:t>
                </a:r>
              </a:p>
              <a:p>
                <a:pPr marL="0" indent="0">
                  <a:buNone/>
                </a:pPr>
                <a:r>
                  <a:rPr lang="en-IN" sz="2200" i="1" dirty="0">
                    <a:latin typeface="Times New Roman" panose="02020603050405020304" pitchFamily="18" charset="0"/>
                    <a:ea typeface="Cambria" panose="02040503050406030204" pitchFamily="18" charset="0"/>
                    <a:cs typeface="Times New Roman" panose="02020603050405020304" pitchFamily="18" charset="0"/>
                  </a:rPr>
                  <a:t> </a:t>
                </a:r>
                <a:r>
                  <a:rPr lang="en-IN" sz="2200" i="1" dirty="0" smtClean="0">
                    <a:latin typeface="Times New Roman" panose="02020603050405020304" pitchFamily="18" charset="0"/>
                    <a:ea typeface="Cambria" panose="02040503050406030204" pitchFamily="18" charset="0"/>
                    <a:cs typeface="Times New Roman" panose="02020603050405020304" pitchFamily="18" charset="0"/>
                  </a:rPr>
                  <a:t>     </a:t>
                </a:r>
                <a:r>
                  <a:rPr lang="en-IN" sz="2200" dirty="0" smtClean="0">
                    <a:latin typeface="Times New Roman" panose="02020603050405020304" pitchFamily="18" charset="0"/>
                    <a:ea typeface="Cambria" panose="02040503050406030204" pitchFamily="18" charset="0"/>
                    <a:cs typeface="Times New Roman" panose="02020603050405020304" pitchFamily="18" charset="0"/>
                  </a:rPr>
                  <a:t>Vector operation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𝑑𝑒𝑙</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ea typeface="Cambria" panose="02040503050406030204" pitchFamily="18" charset="0"/>
                    <a:cs typeface="Times New Roman" panose="02020603050405020304" pitchFamily="18" charset="0"/>
                  </a:rPr>
                  <a:t> is defined by the equation</a:t>
                </a:r>
              </a:p>
              <a:p>
                <a:pPr marL="0" indent="0">
                  <a:buNone/>
                </a:pPr>
                <a14:m>
                  <m:oMathPara xmlns:m="http://schemas.openxmlformats.org/officeDocument/2006/math">
                    <m:oMathParaPr>
                      <m:jc m:val="centerGroup"/>
                    </m:oMathParaPr>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ea typeface="Cambria" panose="02040503050406030204" pitchFamily="18" charset="0"/>
                  <a:cs typeface="Times New Roman" panose="02020603050405020304" pitchFamily="18" charset="0"/>
                </a:endParaRPr>
              </a:p>
            </p:txBody>
          </p:sp>
        </mc:Choice>
        <mc:Fallback xmlns="">
          <p:sp>
            <p:nvSpPr>
              <p:cNvPr id="7" name="Content Placeholder 6">
                <a:extLst>
                  <a:ext uri="{FF2B5EF4-FFF2-40B4-BE49-F238E27FC236}">
                    <a16:creationId xmlns:a16="http://schemas.microsoft.com/office/drawing/2014/main" xmlns="" xmlns:a14="http://schemas.microsoft.com/office/drawing/2010/main" id="{E9BB8D16-EED8-479F-B29C-FE1DB0E8006F}"/>
                  </a:ext>
                </a:extLst>
              </p:cNvPr>
              <p:cNvSpPr>
                <a:spLocks noGrp="1" noRot="1" noChangeAspect="1" noMove="1" noResize="1" noEditPoints="1" noAdjustHandles="1" noChangeArrowheads="1" noChangeShapeType="1" noTextEdit="1"/>
              </p:cNvSpPr>
              <p:nvPr>
                <p:ph idx="1"/>
              </p:nvPr>
            </p:nvSpPr>
            <p:spPr>
              <a:xfrm>
                <a:off x="838200" y="3041583"/>
                <a:ext cx="10515600" cy="3297612"/>
              </a:xfrm>
              <a:blipFill>
                <a:blip r:embed="rId2" cstate="print"/>
                <a:stretch>
                  <a:fillRect l="-754" t="-2218" r="-116"/>
                </a:stretch>
              </a:blipFill>
            </p:spPr>
            <p:txBody>
              <a:bodyPr/>
              <a:lstStyle/>
              <a:p>
                <a:r>
                  <a:rPr lang="en-IN">
                    <a:noFill/>
                  </a:rPr>
                  <a:t> </a:t>
                </a:r>
              </a:p>
            </p:txBody>
          </p:sp>
        </mc:Fallback>
      </mc:AlternateContent>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838200" y="6482889"/>
            <a:ext cx="10515600" cy="375111"/>
          </a:xfrm>
        </p:spPr>
        <p:txBody>
          <a:bodyPr/>
          <a:lstStyle/>
          <a:p>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74030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1030706" y="1069389"/>
                <a:ext cx="10515600" cy="1924068"/>
              </a:xfrm>
            </p:spPr>
            <p:txBody>
              <a:bodyPr>
                <a:normAutofit fontScale="90000"/>
              </a:bodyPr>
              <a:lstStyle/>
              <a:p>
                <a:pPr>
                  <a:lnSpc>
                    <a:spcPct val="100000"/>
                  </a:lnSpc>
                </a:pPr>
                <a:r>
                  <a:rPr lang="en-IN" sz="2200" dirty="0" smtClean="0">
                    <a:latin typeface="Times New Roman" panose="02020603050405020304" pitchFamily="18" charset="0"/>
                    <a:cs typeface="Times New Roman" panose="02020603050405020304" pitchFamily="18" charset="0"/>
                  </a:rPr>
                  <a:t>This operator has a great role in vector calculus. Laplacian operator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oMath>
                </a14:m>
                <a:r>
                  <a:rPr lang="en-IN" sz="2200" dirty="0" smtClean="0">
                    <a:latin typeface="Times New Roman" panose="02020603050405020304" pitchFamily="18" charset="0"/>
                    <a:cs typeface="Times New Roman" panose="02020603050405020304" pitchFamily="18" charset="0"/>
                  </a:rPr>
                  <a:t> is defined as follows</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e>
                      </m: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 xmlns:m="http://schemas.openxmlformats.org/officeDocument/2006/math">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𝒚</m:t>
                            </m:r>
                          </m:e>
                          <m:sup>
                            <m:r>
                              <a:rPr lang="en-IN" sz="2200" b="1" i="1" smtClean="0">
                                <a:latin typeface="Cambria Math" panose="02040503050406030204" pitchFamily="18" charset="0"/>
                                <a:cs typeface="Times New Roman" panose="02020603050405020304" pitchFamily="18" charset="0"/>
                              </a:rPr>
                              <m:t>𝟐</m:t>
                            </m:r>
                          </m:sup>
                        </m:sSup>
                      </m:den>
                    </m:f>
                    <m:r>
                      <a:rPr lang="en-IN" sz="2200" b="1" i="1" smtClean="0">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2200" b="1" i="1" smtClean="0">
                                <a:latin typeface="Cambria Math" panose="02040503050406030204" pitchFamily="18" charset="0"/>
                                <a:cs typeface="Times New Roman" panose="02020603050405020304" pitchFamily="18" charset="0"/>
                              </a:rPr>
                              <m:t>𝟐</m:t>
                            </m:r>
                          </m:sup>
                        </m:sSup>
                      </m:num>
                      <m:den>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𝒛</m:t>
                            </m:r>
                          </m:e>
                          <m:sup>
                            <m:r>
                              <a:rPr lang="en-IN" sz="2200" b="1" i="1" smtClean="0">
                                <a:latin typeface="Cambria Math" panose="02040503050406030204" pitchFamily="18" charset="0"/>
                                <a:cs typeface="Times New Roman" panose="02020603050405020304" pitchFamily="18" charset="0"/>
                              </a:rPr>
                              <m:t>𝟐</m:t>
                            </m:r>
                          </m:sup>
                        </m:sSup>
                      </m:den>
                    </m:f>
                  </m:oMath>
                </a14:m>
                <a:r>
                  <a:rPr lang="en-IN" sz="2200" dirty="0" smtClean="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030706" y="1069389"/>
                <a:ext cx="10515600" cy="1924068"/>
              </a:xfrm>
              <a:blipFill>
                <a:blip r:embed="rId2" cstate="print"/>
                <a:stretch>
                  <a:fillRect l="-580" t="-126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147461"/>
                <a:ext cx="10515600" cy="3029501"/>
              </a:xfrm>
            </p:spPr>
            <p:txBody>
              <a:bodyPr>
                <a:normAutofit fontScale="85000" lnSpcReduction="20000"/>
              </a:bodyPr>
              <a:lstStyle/>
              <a:p>
                <a:pPr marL="0" indent="0">
                  <a:buNone/>
                </a:pPr>
                <a:r>
                  <a:rPr lang="en-IN" b="1" i="1" u="sng" dirty="0" smtClean="0">
                    <a:latin typeface="Times New Roman" panose="02020603050405020304" pitchFamily="18" charset="0"/>
                    <a:cs typeface="Times New Roman" panose="02020603050405020304" pitchFamily="18" charset="0"/>
                  </a:rPr>
                  <a:t>Gradient </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The vector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defined as the gradient of the scalar function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𝑖</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𝑒</m:t>
                    </m:r>
                    <m:r>
                      <a:rPr lang="en-IN" sz="2400" b="0" i="1"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dirty="0" smtClean="0">
                        <a:latin typeface="Cambria Math" panose="02040503050406030204" pitchFamily="18" charset="0"/>
                        <a:cs typeface="Times New Roman" panose="02020603050405020304" pitchFamily="18" charset="0"/>
                      </a:rPr>
                      <m:t>  </m:t>
                    </m:r>
                    <m:r>
                      <a:rPr lang="en-IN" sz="2400" b="0" i="1" dirty="0" smtClean="0">
                        <a:latin typeface="Cambria Math" panose="02040503050406030204" pitchFamily="18" charset="0"/>
                        <a:cs typeface="Times New Roman" panose="02020603050405020304" pitchFamily="18" charset="0"/>
                      </a:rPr>
                      <m:t>𝑔𝑟𝑎𝑑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𝜑</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cs typeface="Times New Roman" panose="02020603050405020304" pitchFamily="18" charset="0"/>
                  </a:rPr>
                  <a:t>           </a:t>
                </a:r>
                <a14:m>
                  <m:oMath xmlns:m="http://schemas.openxmlformats.org/officeDocument/2006/math">
                    <m:r>
                      <a:rPr lang="en-IN" sz="2400" b="1" i="1" dirty="0">
                        <a:latin typeface="Cambria Math" panose="02040503050406030204" pitchFamily="18" charset="0"/>
                        <a:cs typeface="Times New Roman" panose="02020603050405020304" pitchFamily="18" charset="0"/>
                      </a:rPr>
                      <m:t>𝒈𝒓𝒂𝒅</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𝜵𝝋</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𝒙</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𝒊</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𝒚</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𝒋</m:t>
                            </m:r>
                          </m:e>
                        </m:acc>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smtClean="0">
                                <a:latin typeface="Cambria Math" panose="02040503050406030204" pitchFamily="18" charset="0"/>
                                <a:ea typeface="Cambria Math" panose="02040503050406030204" pitchFamily="18" charset="0"/>
                                <a:cs typeface="Times New Roman" panose="02020603050405020304" pitchFamily="18" charset="0"/>
                              </a:rPr>
                              <m:t>𝝋</m:t>
                            </m:r>
                          </m:num>
                          <m:den>
                            <m:r>
                              <a:rPr lang="en-IN" sz="24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400" b="1" i="1" dirty="0">
                                <a:latin typeface="Cambria Math" panose="02040503050406030204" pitchFamily="18" charset="0"/>
                                <a:ea typeface="Cambria Math" panose="02040503050406030204" pitchFamily="18" charset="0"/>
                                <a:cs typeface="Times New Roman" panose="02020603050405020304" pitchFamily="18" charset="0"/>
                              </a:rPr>
                              <m:t>𝒛</m:t>
                            </m:r>
                          </m:den>
                        </m:f>
                        <m:acc>
                          <m:accPr>
                            <m:chr m:val="̂"/>
                            <m:ctrlPr>
                              <a:rPr lang="en-IN" sz="24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1" i="1" dirty="0">
                                <a:latin typeface="Cambria Math" panose="02040503050406030204" pitchFamily="18" charset="0"/>
                                <a:ea typeface="Cambria Math" panose="02040503050406030204" pitchFamily="18" charset="0"/>
                                <a:cs typeface="Times New Roman" panose="02020603050405020304" pitchFamily="18" charset="0"/>
                              </a:rPr>
                              <m:t>𝒌</m:t>
                            </m:r>
                          </m:e>
                        </m:acc>
                      </m:e>
                    </m:d>
                  </m:oMath>
                </a14:m>
                <a:r>
                  <a:rPr lang="en-IN" sz="24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Geometrically,</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represents</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a normal at any point P to the surface </a:t>
                </a: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𝑐𝑜𝑛𝑠𝑡𝑎𝑛𝑡</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and has a magnitude equal to the rate of change 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along this normal.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a </a:t>
                </a:r>
                <a:r>
                  <a:rPr lang="en-IN" sz="2400" b="1" dirty="0" smtClean="0">
                    <a:latin typeface="Times New Roman" panose="02020603050405020304" pitchFamily="18" charset="0"/>
                    <a:cs typeface="Times New Roman" panose="02020603050405020304" pitchFamily="18" charset="0"/>
                  </a:rPr>
                  <a:t>vector quantity</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147461"/>
                <a:ext cx="10515600" cy="3029501"/>
              </a:xfrm>
              <a:blipFill>
                <a:blip r:embed="rId3" cstate="print"/>
                <a:stretch>
                  <a:fillRect l="-928" t="-4829"/>
                </a:stretch>
              </a:blipFill>
            </p:spPr>
            <p:txBody>
              <a:bodyPr/>
              <a:lstStyle/>
              <a:p>
                <a:r>
                  <a:rPr lang="en-IN">
                    <a:noFill/>
                  </a:rPr>
                  <a:t> </a:t>
                </a:r>
              </a:p>
            </p:txBody>
          </p:sp>
        </mc:Fallback>
      </mc:AlternateContent>
      <p:pic>
        <p:nvPicPr>
          <p:cNvPr id="4" name="Picture 3"/>
          <p:cNvPicPr>
            <a:picLocks noChangeAspect="1"/>
          </p:cNvPicPr>
          <p:nvPr/>
        </p:nvPicPr>
        <p:blipFill>
          <a:blip r:embed="rId4" cstate="print"/>
          <a:stretch>
            <a:fillRect/>
          </a:stretch>
        </p:blipFill>
        <p:spPr>
          <a:xfrm>
            <a:off x="9509760" y="4196615"/>
            <a:ext cx="1434163" cy="1482290"/>
          </a:xfrm>
          <a:prstGeom prst="rect">
            <a:avLst/>
          </a:prstGeom>
        </p:spPr>
      </p:pic>
    </p:spTree>
    <p:extLst>
      <p:ext uri="{BB962C8B-B14F-4D97-AF65-F5344CB8AC3E}">
        <p14:creationId xmlns:p14="http://schemas.microsoft.com/office/powerpoint/2010/main" val="1679636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934721"/>
              </a:xfrm>
            </p:spPr>
            <p:txBody>
              <a:bodyPr>
                <a:normAutofit fontScale="90000"/>
              </a:bodyPr>
              <a:lstStyle/>
              <a:p>
                <a:r>
                  <a:rPr lang="en-IN" sz="2400" b="1" dirty="0" smtClean="0">
                    <a:latin typeface="Times New Roman" panose="02020603050405020304" pitchFamily="18" charset="0"/>
                    <a:cs typeface="Times New Roman" panose="02020603050405020304" pitchFamily="18" charset="0"/>
                  </a:rPr>
                  <a:t>Note:</a:t>
                </a:r>
                <a:br>
                  <a:rPr lang="en-IN" sz="2400" b="1"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1. The unit normal vector </a:t>
                </a:r>
                <a14:m>
                  <m:oMath xmlns:m="http://schemas.openxmlformats.org/officeDocument/2006/math">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along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is given by  </a:t>
                </a:r>
                <a14:m>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𝒏</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sz="2400" b="1" i="1" smtClean="0">
                                <a:latin typeface="Cambria Math" panose="02040503050406030204" pitchFamily="18" charset="0"/>
                                <a:cs typeface="Times New Roman" panose="02020603050405020304" pitchFamily="18" charset="0"/>
                              </a:rPr>
                            </m:ctrlPr>
                          </m:dPr>
                          <m:e>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𝜵𝝋</m:t>
                            </m:r>
                          </m:e>
                        </m:d>
                      </m:den>
                    </m:f>
                  </m:oMath>
                </a14:m>
                <a:r>
                  <a:rPr lang="en-IN" sz="2400" dirty="0" smtClean="0">
                    <a:latin typeface="Times New Roman" panose="02020603050405020304" pitchFamily="18" charset="0"/>
                    <a:cs typeface="Times New Roman" panose="02020603050405020304" pitchFamily="18" charset="0"/>
                  </a:rPr>
                  <a:t>   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𝑛</m:t>
                        </m:r>
                      </m:e>
                    </m:acc>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d>
                          <m:dPr>
                            <m:begChr m:val="|"/>
                            <m:endChr m:val="|"/>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e>
                        </m:d>
                      </m:den>
                    </m:f>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The component of </a:t>
                </a:r>
                <a14:m>
                  <m:oMath xmlns:m="http://schemas.openxmlformats.org/officeDocument/2006/math">
                    <m:r>
                      <a:rPr lang="en-IN" sz="240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400" i="1" dirty="0">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in the direction of a unit vector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is </a:t>
                </a: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e>
                    </m:acc>
                  </m:oMath>
                </a14:m>
                <a:r>
                  <a:rPr lang="en-IN" sz="2400" dirty="0" smtClean="0">
                    <a:latin typeface="Times New Roman" panose="02020603050405020304" pitchFamily="18" charset="0"/>
                    <a:cs typeface="Times New Roman" panose="02020603050405020304" pitchFamily="18" charset="0"/>
                  </a:rPr>
                  <a:t>  and is called the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r>
                  <a:rPr lang="en-IN" sz="2400" i="1" dirty="0" smtClean="0">
                    <a:latin typeface="Times New Roman" panose="02020603050405020304" pitchFamily="18" charset="0"/>
                    <a:cs typeface="Times New Roman" panose="02020603050405020304" pitchFamily="18" charset="0"/>
                  </a:rPr>
                  <a:t>directional derivative </a:t>
                </a:r>
                <a:r>
                  <a:rPr lang="en-IN" sz="2400" dirty="0" smtClean="0">
                    <a:latin typeface="Times New Roman" panose="02020603050405020304" pitchFamily="18" charset="0"/>
                    <a:cs typeface="Times New Roman" panose="02020603050405020304" pitchFamily="18" charset="0"/>
                  </a:rPr>
                  <a:t>of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in the direction of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oMath>
                </a14:m>
                <a:r>
                  <a:rPr lang="en-IN" sz="2400" dirty="0" smtClean="0">
                    <a:latin typeface="Times New Roman" panose="02020603050405020304" pitchFamily="18" charset="0"/>
                    <a:cs typeface="Times New Roman" panose="02020603050405020304" pitchFamily="18" charset="0"/>
                  </a:rPr>
                  <a:t>. Thus, the directional derivative is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maximum in the direction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400" dirty="0" smtClean="0">
                    <a:latin typeface="Times New Roman" panose="02020603050405020304" pitchFamily="18" charset="0"/>
                    <a:cs typeface="Times New Roman" panose="02020603050405020304" pitchFamily="18" charset="0"/>
                  </a:rPr>
                  <a:t> and the magnitude of this maximum is equal to </a:t>
                </a:r>
                <a14:m>
                  <m:oMath xmlns:m="http://schemas.openxmlformats.org/officeDocument/2006/math">
                    <m:d>
                      <m:dPr>
                        <m:begChr m:val="|"/>
                        <m:endChr m:val="|"/>
                        <m:ctrlPr>
                          <a:rPr lang="en-IN" sz="24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𝛻𝜑</m:t>
                        </m:r>
                      </m:e>
                    </m:d>
                  </m:oMath>
                </a14:m>
                <a:r>
                  <a:rPr lang="en-IN" sz="2400" dirty="0" smtClean="0">
                    <a:latin typeface="Times New Roman" panose="02020603050405020304" pitchFamily="18" charset="0"/>
                    <a:cs typeface="Times New Roman" panose="02020603050405020304" pitchFamily="18" charset="0"/>
                  </a:rPr>
                  <a:t>.</a:t>
                </a:r>
                <a:br>
                  <a:rPr lang="en-IN" sz="2400" dirty="0" smtClean="0">
                    <a:latin typeface="Times New Roman" panose="02020603050405020304" pitchFamily="18" charset="0"/>
                    <a:cs typeface="Times New Roman" panose="02020603050405020304" pitchFamily="18" charset="0"/>
                  </a:rPr>
                </a:br>
                <a14:m>
                  <m:oMath xmlns:m="http://schemas.openxmlformats.org/officeDocument/2006/math">
                    <m:r>
                      <a:rPr lang="en-IN" sz="3100" b="0" i="1" smtClean="0">
                        <a:latin typeface="Cambria Math" panose="02040503050406030204" pitchFamily="18" charset="0"/>
                        <a:cs typeface="Times New Roman" panose="02020603050405020304" pitchFamily="18" charset="0"/>
                      </a:rPr>
                      <m:t>𝑖</m:t>
                    </m:r>
                    <m:r>
                      <a:rPr lang="en-IN" sz="3100" b="0" i="1" smtClean="0">
                        <a:latin typeface="Cambria Math" panose="02040503050406030204" pitchFamily="18" charset="0"/>
                        <a:cs typeface="Times New Roman" panose="02020603050405020304" pitchFamily="18" charset="0"/>
                      </a:rPr>
                      <m:t>.</m:t>
                    </m:r>
                    <m:r>
                      <a:rPr lang="en-IN" sz="3100" b="0" i="1" smtClean="0">
                        <a:latin typeface="Cambria Math" panose="02040503050406030204" pitchFamily="18" charset="0"/>
                        <a:cs typeface="Times New Roman" panose="02020603050405020304" pitchFamily="18" charset="0"/>
                      </a:rPr>
                      <m:t>𝑒</m:t>
                    </m:r>
                    <m:r>
                      <a:rPr lang="en-IN" sz="3100" b="0" i="1" smtClean="0">
                        <a:latin typeface="Cambria Math" panose="02040503050406030204" pitchFamily="18" charset="0"/>
                        <a:cs typeface="Times New Roman" panose="02020603050405020304" pitchFamily="18" charset="0"/>
                      </a:rPr>
                      <m:t>.,</m:t>
                    </m:r>
                  </m:oMath>
                </a14:m>
                <a:r>
                  <a:rPr lang="en-IN" sz="31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dirty="0" smtClean="0">
                        <a:latin typeface="Cambria Math" panose="02040503050406030204" pitchFamily="18" charset="0"/>
                        <a:cs typeface="Times New Roman" panose="02020603050405020304" pitchFamily="18" charset="0"/>
                      </a:rPr>
                      <m:t>𝑫</m:t>
                    </m:r>
                    <m:r>
                      <a:rPr lang="en-IN" sz="3100" b="1" i="1" dirty="0" smtClean="0">
                        <a:latin typeface="Cambria Math" panose="02040503050406030204" pitchFamily="18" charset="0"/>
                        <a:cs typeface="Times New Roman" panose="02020603050405020304" pitchFamily="18" charset="0"/>
                      </a:rPr>
                      <m:t>=</m:t>
                    </m:r>
                    <m:r>
                      <a:rPr lang="en-IN" sz="3100" b="1" i="1">
                        <a:latin typeface="Cambria Math" panose="02040503050406030204" pitchFamily="18" charset="0"/>
                        <a:ea typeface="Cambria Math" panose="02040503050406030204" pitchFamily="18" charset="0"/>
                        <a:cs typeface="Times New Roman" panose="02020603050405020304" pitchFamily="18" charset="0"/>
                      </a:rPr>
                      <m:t>𝜵𝝋</m:t>
                    </m:r>
                    <m:r>
                      <a:rPr lang="en-IN" sz="31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3100" b="1" i="1" dirty="0" smtClean="0">
                            <a:latin typeface="Cambria Math" panose="02040503050406030204" pitchFamily="18" charset="0"/>
                            <a:ea typeface="Cambria Math" panose="02040503050406030204" pitchFamily="18" charset="0"/>
                            <a:cs typeface="Times New Roman" panose="02020603050405020304" pitchFamily="18" charset="0"/>
                          </a:rPr>
                          <m:t>𝒏</m:t>
                        </m:r>
                      </m:e>
                    </m:acc>
                  </m:oMath>
                </a14:m>
                <a:r>
                  <a:rPr lang="en-IN" sz="31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310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𝑛</m:t>
                        </m:r>
                      </m:e>
                    </m:acc>
                    <m:r>
                      <a:rPr lang="en-IN" sz="3100" b="0" i="1" smtClean="0">
                        <a:latin typeface="Cambria Math" panose="02040503050406030204" pitchFamily="18" charset="0"/>
                        <a:cs typeface="Times New Roman" panose="02020603050405020304" pitchFamily="18" charset="0"/>
                      </a:rPr>
                      <m:t>=</m:t>
                    </m:r>
                    <m:f>
                      <m:fPr>
                        <m:ctrlPr>
                          <a:rPr lang="en-IN" sz="3100" b="0" i="1" smtClean="0">
                            <a:latin typeface="Cambria Math" panose="02040503050406030204" pitchFamily="18" charset="0"/>
                            <a:cs typeface="Times New Roman" panose="02020603050405020304" pitchFamily="18" charset="0"/>
                          </a:rPr>
                        </m:ctrlPr>
                      </m:fPr>
                      <m:num>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num>
                      <m:den>
                        <m:d>
                          <m:dPr>
                            <m:begChr m:val="|"/>
                            <m:endChr m:val="|"/>
                            <m:ctrlPr>
                              <a:rPr lang="en-IN" sz="3100" b="0" i="1" smtClean="0">
                                <a:latin typeface="Cambria Math" panose="02040503050406030204" pitchFamily="18" charset="0"/>
                                <a:cs typeface="Times New Roman" panose="02020603050405020304" pitchFamily="18" charset="0"/>
                              </a:rPr>
                            </m:ctrlPr>
                          </m:dPr>
                          <m:e>
                            <m:acc>
                              <m:accPr>
                                <m:chr m:val="⃗"/>
                                <m:ctrlPr>
                                  <a:rPr lang="en-IN" sz="3100" b="0" i="1" smtClean="0">
                                    <a:latin typeface="Cambria Math" panose="02040503050406030204" pitchFamily="18" charset="0"/>
                                    <a:cs typeface="Times New Roman" panose="02020603050405020304" pitchFamily="18" charset="0"/>
                                  </a:rPr>
                                </m:ctrlPr>
                              </m:accPr>
                              <m:e>
                                <m:r>
                                  <a:rPr lang="en-IN" sz="3100" b="0" i="1" smtClean="0">
                                    <a:latin typeface="Cambria Math" panose="02040503050406030204" pitchFamily="18" charset="0"/>
                                    <a:cs typeface="Times New Roman" panose="02020603050405020304" pitchFamily="18" charset="0"/>
                                  </a:rPr>
                                  <m:t>𝑎</m:t>
                                </m:r>
                              </m:e>
                            </m:acc>
                          </m:e>
                        </m:d>
                      </m:den>
                    </m:f>
                  </m:oMath>
                </a14:m>
                <a:r>
                  <a:rPr lang="en-IN" sz="3100" dirty="0" smtClean="0">
                    <a:latin typeface="Times New Roman" panose="02020603050405020304" pitchFamily="18" charset="0"/>
                    <a:cs typeface="Times New Roman" panose="02020603050405020304" pitchFamily="18" charset="0"/>
                  </a:rPr>
                  <a:t/>
                </a:r>
                <a:br>
                  <a:rPr lang="en-IN" sz="3100" dirty="0" smtClean="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934721"/>
              </a:xfrm>
              <a:blipFill>
                <a:blip r:embed="rId2" cstate="print"/>
                <a:stretch>
                  <a:fillRect l="-754" t="-352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052237"/>
                <a:ext cx="10515600" cy="2124726"/>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Problems</a:t>
                </a:r>
              </a:p>
              <a:p>
                <a:pPr marL="0" indent="0">
                  <a:buNone/>
                </a:pPr>
                <a:r>
                  <a:rPr lang="en-IN" sz="2200" dirty="0" smtClean="0">
                    <a:latin typeface="Times New Roman" panose="02020603050405020304" pitchFamily="18" charset="0"/>
                    <a:cs typeface="Times New Roman" panose="02020603050405020304" pitchFamily="18" charset="0"/>
                  </a:rPr>
                  <a:t>1. Find the unit normal vector to the surface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(1,2,−1)</m:t>
                    </m:r>
                  </m:oMath>
                </a14:m>
                <a:r>
                  <a:rPr lang="en-IN" sz="2200" dirty="0" smtClean="0">
                    <a:latin typeface="Times New Roman" panose="02020603050405020304" pitchFamily="18" charset="0"/>
                    <a:cs typeface="Times New Roman" panose="02020603050405020304" pitchFamily="18" charset="0"/>
                  </a:rPr>
                  <a:t>.</a:t>
                </a:r>
              </a:p>
              <a:p>
                <a:pPr marL="0" indent="0">
                  <a:buNone/>
                </a:pPr>
                <a:r>
                  <a:rPr lang="en-IN" sz="2200"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=3</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oMath>
                </a14:m>
                <a:r>
                  <a:rPr lang="en-IN" sz="22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052237"/>
                <a:ext cx="10515600" cy="2124726"/>
              </a:xfrm>
              <a:blipFill>
                <a:blip r:embed="rId3" cstate="print"/>
                <a:stretch>
                  <a:fillRect l="-754" t="-3448"/>
                </a:stretch>
              </a:blipFill>
            </p:spPr>
            <p:txBody>
              <a:bodyPr/>
              <a:lstStyle/>
              <a:p>
                <a:r>
                  <a:rPr lang="en-IN">
                    <a:noFill/>
                  </a:rPr>
                  <a:t> </a:t>
                </a:r>
              </a:p>
            </p:txBody>
          </p:sp>
        </mc:Fallback>
      </mc:AlternateContent>
    </p:spTree>
    <p:extLst>
      <p:ext uri="{BB962C8B-B14F-4D97-AF65-F5344CB8AC3E}">
        <p14:creationId xmlns:p14="http://schemas.microsoft.com/office/powerpoint/2010/main" val="2664354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3136850"/>
              </a:xfrm>
            </p:spPr>
            <p:txBody>
              <a:bodyPr>
                <a:normAutofit/>
              </a:bodyPr>
              <a:lstStyle/>
              <a:p>
                <a:pPr marL="0" indent="0"/>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0" i="1" dirty="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000" b="0"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0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𝑦𝑧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𝑥𝑧</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1,2,−1</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m:t>
                          </m:r>
                          <m:r>
                            <a:rPr lang="en-IN" sz="2200" i="1">
                              <a:latin typeface="Cambria Math" panose="02040503050406030204" pitchFamily="18" charset="0"/>
                              <a:cs typeface="Times New Roman" panose="02020603050405020304" pitchFamily="18" charset="0"/>
                            </a:rPr>
                            <m:t>3</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e>
                      </m:d>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3136850"/>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350619"/>
                <a:ext cx="10515600" cy="1826344"/>
              </a:xfrm>
            </p:spPr>
            <p:txBody>
              <a:bodyPr>
                <a:normAutofit/>
              </a:bodyPr>
              <a:lstStyle/>
              <a:p>
                <a:pPr marL="0" indent="0">
                  <a:buNone/>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(9)</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b="0" i="1" smtClean="0">
                                  <a:latin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9+81+36</m:t>
                          </m:r>
                        </m:e>
                      </m:ra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 </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a:latin typeface="Cambria Math" panose="02040503050406030204" pitchFamily="18" charset="0"/>
                        <a:cs typeface="Times New Roman" panose="02020603050405020304" pitchFamily="18" charset="0"/>
                      </a:rPr>
                      <m:t>=</m:t>
                    </m:r>
                    <m:rad>
                      <m:radPr>
                        <m:degHide m:val="on"/>
                        <m:ctrlPr>
                          <a:rPr lang="en-IN" sz="2200" b="1" i="1">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𝟏𝟐𝟔</m:t>
                        </m:r>
                      </m:e>
                    </m:rad>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latin typeface="Times New Roman" panose="02020603050405020304" pitchFamily="18" charset="0"/>
                    <a:cs typeface="Times New Roman" panose="02020603050405020304" pitchFamily="18" charset="0"/>
                  </a:rPr>
                  <a:t>The unit normal vector , </a:t>
                </a:r>
                <a14:m>
                  <m:oMath xmlns:m="http://schemas.openxmlformats.org/officeDocument/2006/math">
                    <m:acc>
                      <m:accPr>
                        <m:chr m:val="̂"/>
                        <m:ctrlPr>
                          <a:rPr lang="en-IN" b="1" i="1">
                            <a:latin typeface="Cambria Math" panose="02040503050406030204" pitchFamily="18" charset="0"/>
                            <a:cs typeface="Times New Roman" panose="02020603050405020304" pitchFamily="18" charset="0"/>
                          </a:rPr>
                        </m:ctrlPr>
                      </m:accPr>
                      <m:e>
                        <m:r>
                          <a:rPr lang="en-IN" b="1" i="1">
                            <a:latin typeface="Cambria Math" panose="02040503050406030204" pitchFamily="18" charset="0"/>
                            <a:cs typeface="Times New Roman" panose="02020603050405020304" pitchFamily="18" charset="0"/>
                          </a:rPr>
                          <m:t>𝒏</m:t>
                        </m:r>
                      </m:e>
                    </m:acc>
                    <m:r>
                      <a:rPr lang="en-IN" b="1" i="1">
                        <a:latin typeface="Cambria Math" panose="02040503050406030204" pitchFamily="18" charset="0"/>
                        <a:cs typeface="Times New Roman" panose="02020603050405020304" pitchFamily="18" charset="0"/>
                      </a:rPr>
                      <m:t>=</m:t>
                    </m:r>
                    <m:f>
                      <m:fPr>
                        <m:ctrlPr>
                          <a:rPr lang="en-IN" b="1" i="1">
                            <a:latin typeface="Cambria Math" panose="02040503050406030204" pitchFamily="18" charset="0"/>
                            <a:cs typeface="Times New Roman" panose="02020603050405020304" pitchFamily="18" charset="0"/>
                          </a:rPr>
                        </m:ctrlPr>
                      </m:fPr>
                      <m:num>
                        <m:r>
                          <a:rPr lang="en-IN" b="1" i="1">
                            <a:latin typeface="Cambria Math" panose="02040503050406030204" pitchFamily="18" charset="0"/>
                            <a:ea typeface="Cambria Math" panose="02040503050406030204" pitchFamily="18" charset="0"/>
                            <a:cs typeface="Times New Roman" panose="02020603050405020304" pitchFamily="18" charset="0"/>
                          </a:rPr>
                          <m:t>𝜵𝝋</m:t>
                        </m:r>
                      </m:num>
                      <m:den>
                        <m:d>
                          <m:dPr>
                            <m:begChr m:val="|"/>
                            <m:endChr m:val="|"/>
                            <m:ctrlPr>
                              <a:rPr lang="en-IN" b="1" i="1">
                                <a:latin typeface="Cambria Math" panose="02040503050406030204" pitchFamily="18" charset="0"/>
                                <a:cs typeface="Times New Roman" panose="02020603050405020304" pitchFamily="18" charset="0"/>
                              </a:rPr>
                            </m:ctrlPr>
                          </m:dPr>
                          <m:e>
                            <m:r>
                              <a:rPr lang="en-IN" b="1" i="1">
                                <a:latin typeface="Cambria Math" panose="02040503050406030204" pitchFamily="18" charset="0"/>
                                <a:ea typeface="Cambria Math" panose="02040503050406030204" pitchFamily="18" charset="0"/>
                                <a:cs typeface="Times New Roman" panose="02020603050405020304" pitchFamily="18" charset="0"/>
                              </a:rPr>
                              <m:t>𝜵𝝋</m:t>
                            </m:r>
                          </m:e>
                        </m:d>
                      </m:den>
                    </m:f>
                    <m:r>
                      <a:rPr lang="en-IN" b="1"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b="0" i="1" smtClean="0">
                            <a:latin typeface="Cambria Math" panose="02040503050406030204" pitchFamily="18" charset="0"/>
                            <a:ea typeface="Cambria Math" panose="02040503050406030204" pitchFamily="18" charset="0"/>
                            <a:cs typeface="Times New Roman" panose="02020603050405020304" pitchFamily="18" charset="0"/>
                          </a:rPr>
                          <m:t>−3</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𝑖</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9</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𝑗</m:t>
                            </m:r>
                          </m:e>
                        </m:acc>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b="0" i="1" smtClean="0">
                            <a:latin typeface="Cambria Math" panose="02040503050406030204" pitchFamily="18" charset="0"/>
                            <a:ea typeface="Cambria Math" panose="02040503050406030204" pitchFamily="18" charset="0"/>
                            <a:cs typeface="Times New Roman" panose="02020603050405020304" pitchFamily="18" charset="0"/>
                          </a:rPr>
                          <m:t>6</m:t>
                        </m:r>
                        <m:acc>
                          <m:accPr>
                            <m:chr m:val="̂"/>
                            <m:ctrlPr>
                              <a:rPr lang="en-IN" i="1">
                                <a:latin typeface="Cambria Math" panose="02040503050406030204" pitchFamily="18" charset="0"/>
                                <a:ea typeface="Cambria Math" panose="02040503050406030204" pitchFamily="18" charset="0"/>
                                <a:cs typeface="Times New Roman" panose="02020603050405020304" pitchFamily="18" charset="0"/>
                              </a:rPr>
                            </m:ctrlPr>
                          </m:accPr>
                          <m:e>
                            <m:r>
                              <a:rPr lang="en-IN" i="1">
                                <a:latin typeface="Cambria Math" panose="02040503050406030204" pitchFamily="18" charset="0"/>
                                <a:ea typeface="Cambria Math" panose="02040503050406030204" pitchFamily="18" charset="0"/>
                                <a:cs typeface="Times New Roman" panose="02020603050405020304" pitchFamily="18" charset="0"/>
                              </a:rPr>
                              <m:t>𝑘</m:t>
                            </m:r>
                          </m:e>
                        </m:acc>
                      </m:num>
                      <m:den>
                        <m:rad>
                          <m:radPr>
                            <m:degHide m:val="on"/>
                            <m:ctrlPr>
                              <a:rPr lang="en-IN"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b="1" i="1" smtClean="0">
                                <a:latin typeface="Cambria Math" panose="02040503050406030204" pitchFamily="18" charset="0"/>
                                <a:ea typeface="Cambria Math" panose="02040503050406030204" pitchFamily="18" charset="0"/>
                                <a:cs typeface="Times New Roman" panose="02020603050405020304" pitchFamily="18" charset="0"/>
                              </a:rPr>
                              <m:t>𝟏𝟐𝟔</m:t>
                            </m:r>
                          </m:e>
                        </m:rad>
                      </m:den>
                    </m:f>
                  </m:oMath>
                </a14:m>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350619"/>
                <a:ext cx="10515600" cy="182634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41772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029902"/>
                <a:ext cx="10515600" cy="377310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2. </a:t>
                </a:r>
                <a:r>
                  <a:rPr lang="en-IN" sz="2400" dirty="0">
                    <a:latin typeface="Times New Roman" panose="02020603050405020304" pitchFamily="18" charset="0"/>
                    <a:cs typeface="Times New Roman" panose="02020603050405020304" pitchFamily="18" charset="0"/>
                  </a:rPr>
                  <a:t>Find the directional derivative of the function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r>
                  <a:rPr lang="en-IN" sz="2400" dirty="0">
                    <a:latin typeface="Times New Roman" panose="02020603050405020304" pitchFamily="18" charset="0"/>
                    <a:cs typeface="Times New Roman" panose="02020603050405020304" pitchFamily="18" charset="0"/>
                  </a:rPr>
                  <a:t> along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0" smtClean="0">
                        <a:latin typeface="Cambria Math" panose="02040503050406030204" pitchFamily="18" charset="0"/>
                        <a:cs typeface="Times New Roman" panose="02020603050405020304" pitchFamily="18" charset="0"/>
                      </a:rPr>
                      <m:t> </m:t>
                    </m:r>
                    <m:r>
                      <a:rPr lang="en-IN" sz="2400" b="0" i="1" smtClean="0">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b="0" i="1" smtClean="0">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Sol: </a:t>
                </a:r>
                <a:r>
                  <a:rPr lang="en-IN" sz="2400" dirty="0">
                    <a:latin typeface="Times New Roman" panose="02020603050405020304" pitchFamily="18" charset="0"/>
                    <a:cs typeface="Times New Roman" panose="02020603050405020304" pitchFamily="18" charset="0"/>
                  </a:rPr>
                  <a:t>Given</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=4</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Let</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𝑎</m:t>
                        </m:r>
                      </m:e>
                    </m:acc>
                    <m:r>
                      <a:rPr lang="en-IN" sz="2400" i="1">
                        <a:latin typeface="Cambria Math" panose="02040503050406030204" pitchFamily="18" charset="0"/>
                        <a:cs typeface="Times New Roman" panose="02020603050405020304" pitchFamily="18" charset="0"/>
                      </a:rPr>
                      <m:t>=2</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−3</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+6</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sSup>
                      <m:sSupPr>
                        <m:ctrlPr>
                          <a:rPr lang="en-IN" sz="240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𝑧</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1</m:t>
                    </m:r>
                    <m:r>
                      <a:rPr lang="en-IN" sz="2400" b="0" i="1" smtClean="0">
                        <a:latin typeface="Cambria Math" panose="02040503050406030204" pitchFamily="18" charset="0"/>
                        <a:cs typeface="Times New Roman" panose="02020603050405020304" pitchFamily="18" charset="0"/>
                      </a:rPr>
                      <m:t>−3</m:t>
                    </m:r>
                    <m:sSup>
                      <m:sSupPr>
                        <m:ctrlPr>
                          <a:rPr lang="en-IN" sz="2400" i="1" smtClean="0">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0−3</m:t>
                    </m:r>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𝑦</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4</m:t>
                    </m:r>
                    <m:r>
                      <a:rPr lang="en-IN" sz="2400" b="0" i="1" smtClean="0">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−3</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𝑦</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.1</m:t>
                    </m:r>
                  </m:oMath>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𝑥</m:t>
                        </m:r>
                      </m:den>
                    </m:f>
                    <m:r>
                      <a:rPr lang="en-IN" sz="2800" i="1">
                        <a:latin typeface="Cambria Math" panose="02040503050406030204" pitchFamily="18" charset="0"/>
                        <a:cs typeface="Times New Roman" panose="02020603050405020304" pitchFamily="18" charset="0"/>
                      </a:rPr>
                      <m:t>=4</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3</m:t>
                        </m:r>
                      </m:sup>
                    </m:sSup>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r>
                      <a:rPr lang="en-IN" sz="2800" b="0" i="1" smtClean="0">
                        <a:latin typeface="Cambria Math" panose="02040503050406030204" pitchFamily="18" charset="0"/>
                        <a:cs typeface="Times New Roman" panose="02020603050405020304" pitchFamily="18" charset="0"/>
                      </a:rPr>
                      <m:t>𝑥</m:t>
                    </m:r>
                    <m:sSup>
                      <m:sSupPr>
                        <m:ctrlPr>
                          <a:rPr lang="en-IN" sz="2800" i="1">
                            <a:latin typeface="Cambria Math" panose="02040503050406030204" pitchFamily="18" charset="0"/>
                            <a:cs typeface="Times New Roman" panose="02020603050405020304" pitchFamily="18" charset="0"/>
                          </a:rPr>
                        </m:ctrlPr>
                      </m:sSupPr>
                      <m:e>
                        <m:r>
                          <a:rPr lang="en-IN" sz="2800" i="1">
                            <a:latin typeface="Cambria Math" panose="02040503050406030204" pitchFamily="18" charset="0"/>
                            <a:cs typeface="Times New Roman" panose="02020603050405020304" pitchFamily="18" charset="0"/>
                          </a:rPr>
                          <m:t>𝑦</m:t>
                        </m:r>
                      </m:e>
                      <m:sup>
                        <m:r>
                          <a:rPr lang="en-IN" sz="2800" i="1">
                            <a:latin typeface="Cambria Math" panose="02040503050406030204" pitchFamily="18" charset="0"/>
                            <a:cs typeface="Times New Roman" panose="02020603050405020304" pitchFamily="18" charset="0"/>
                          </a:rPr>
                          <m:t>2</m:t>
                        </m:r>
                      </m:sup>
                    </m:sSup>
                    <m:r>
                      <a:rPr lang="en-IN" sz="2800" i="1">
                        <a:latin typeface="Cambria Math" panose="02040503050406030204" pitchFamily="18" charset="0"/>
                        <a:cs typeface="Times New Roman" panose="02020603050405020304" pitchFamily="18" charset="0"/>
                      </a:rPr>
                      <m:t>𝑧</m:t>
                    </m:r>
                    <m:r>
                      <a:rPr lang="en-IN" sz="2800" b="0" i="1" smtClean="0">
                        <a:latin typeface="Cambria Math" panose="02040503050406030204" pitchFamily="18" charset="0"/>
                        <a:cs typeface="Times New Roman" panose="02020603050405020304" pitchFamily="18" charset="0"/>
                      </a:rPr>
                      <m:t>                 </m:t>
                    </m:r>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𝑦</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−6</m:t>
                    </m:r>
                    <m:sSup>
                      <m:sSupPr>
                        <m:ctrlPr>
                          <a:rPr lang="en-IN" sz="2800" i="1">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𝑦𝑧</m:t>
                    </m:r>
                  </m:oMath>
                </a14:m>
                <a:r>
                  <a:rPr lang="en-IN" sz="2800" dirty="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800" i="1">
                            <a:latin typeface="Cambria Math" panose="02040503050406030204" pitchFamily="18" charset="0"/>
                            <a:cs typeface="Times New Roman" panose="02020603050405020304" pitchFamily="18" charset="0"/>
                          </a:rPr>
                        </m:ctrlPr>
                      </m:fPr>
                      <m:num>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a:latin typeface="Cambria Math" panose="02040503050406030204" pitchFamily="18" charset="0"/>
                            <a:cs typeface="Times New Roman" panose="02020603050405020304" pitchFamily="18" charset="0"/>
                          </a:rPr>
                          <m:t>𝜕</m:t>
                        </m:r>
                        <m:r>
                          <a:rPr lang="en-IN" sz="2800" i="1">
                            <a:latin typeface="Cambria Math" panose="02040503050406030204" pitchFamily="18" charset="0"/>
                            <a:cs typeface="Times New Roman" panose="02020603050405020304" pitchFamily="18" charset="0"/>
                          </a:rPr>
                          <m:t>𝑧</m:t>
                        </m:r>
                      </m:den>
                    </m:f>
                    <m:r>
                      <a:rPr lang="en-IN" sz="2800" i="1">
                        <a:latin typeface="Cambria Math" panose="02040503050406030204" pitchFamily="18" charset="0"/>
                        <a:cs typeface="Times New Roman" panose="02020603050405020304" pitchFamily="18" charset="0"/>
                      </a:rPr>
                      <m:t>=</m:t>
                    </m:r>
                    <m:r>
                      <a:rPr lang="en-IN" sz="2800" b="0" i="1" smtClean="0">
                        <a:latin typeface="Cambria Math" panose="02040503050406030204" pitchFamily="18" charset="0"/>
                        <a:cs typeface="Times New Roman" panose="02020603050405020304" pitchFamily="18" charset="0"/>
                      </a:rPr>
                      <m:t>12</m:t>
                    </m:r>
                    <m:sSup>
                      <m:sSupPr>
                        <m:ctrlPr>
                          <a:rPr lang="en-IN" sz="280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r>
                          <a:rPr lang="en-IN" sz="2800" i="1">
                            <a:latin typeface="Cambria Math" panose="02040503050406030204" pitchFamily="18" charset="0"/>
                            <a:cs typeface="Times New Roman" panose="02020603050405020304" pitchFamily="18" charset="0"/>
                          </a:rPr>
                          <m:t>𝑧</m:t>
                        </m:r>
                      </m:e>
                      <m:sup>
                        <m:r>
                          <a:rPr lang="en-IN" sz="2800" i="1">
                            <a:latin typeface="Cambria Math" panose="02040503050406030204" pitchFamily="18" charset="0"/>
                            <a:cs typeface="Times New Roman" panose="02020603050405020304" pitchFamily="18" charset="0"/>
                          </a:rPr>
                          <m:t>2</m:t>
                        </m:r>
                      </m:sup>
                    </m:sSup>
                    <m:r>
                      <a:rPr lang="en-IN" sz="2800" b="0" i="1" smtClean="0">
                        <a:latin typeface="Cambria Math" panose="02040503050406030204" pitchFamily="18" charset="0"/>
                        <a:cs typeface="Times New Roman" panose="02020603050405020304" pitchFamily="18" charset="0"/>
                      </a:rPr>
                      <m:t>−3</m:t>
                    </m:r>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𝑥</m:t>
                        </m:r>
                      </m:e>
                      <m:sup>
                        <m:r>
                          <a:rPr lang="en-IN" sz="2800" b="0" i="1" smtClean="0">
                            <a:latin typeface="Cambria Math" panose="02040503050406030204" pitchFamily="18" charset="0"/>
                            <a:cs typeface="Times New Roman" panose="02020603050405020304" pitchFamily="18" charset="0"/>
                          </a:rPr>
                          <m:t>2</m:t>
                        </m:r>
                      </m:sup>
                    </m:sSup>
                    <m:sSup>
                      <m:sSupPr>
                        <m:ctrlPr>
                          <a:rPr lang="en-IN" sz="2800" b="0" i="1" smtClean="0">
                            <a:latin typeface="Cambria Math" panose="02040503050406030204" pitchFamily="18" charset="0"/>
                            <a:cs typeface="Times New Roman" panose="02020603050405020304" pitchFamily="18" charset="0"/>
                          </a:rPr>
                        </m:ctrlPr>
                      </m:sSupPr>
                      <m:e>
                        <m:r>
                          <a:rPr lang="en-IN" sz="2800" b="0" i="1" smtClean="0">
                            <a:latin typeface="Cambria Math" panose="02040503050406030204" pitchFamily="18" charset="0"/>
                            <a:cs typeface="Times New Roman" panose="02020603050405020304" pitchFamily="18" charset="0"/>
                          </a:rPr>
                          <m:t>𝑦</m:t>
                        </m:r>
                      </m:e>
                      <m:sup>
                        <m:r>
                          <a:rPr lang="en-IN" sz="2800" b="0" i="1" smtClean="0">
                            <a:latin typeface="Cambria Math" panose="02040503050406030204" pitchFamily="18" charset="0"/>
                            <a:cs typeface="Times New Roman" panose="02020603050405020304" pitchFamily="18" charset="0"/>
                          </a:rPr>
                          <m:t>2</m:t>
                        </m:r>
                      </m:sup>
                    </m:sSup>
                  </m:oMath>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Now, </a:t>
                </a:r>
                <a14:m>
                  <m:oMath xmlns:m="http://schemas.openxmlformats.org/officeDocument/2006/math">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d>
                      <m:d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𝑖</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𝑗</m:t>
                            </m:r>
                          </m:e>
                        </m:acc>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b="0" i="1" dirty="0" smtClean="0">
                                <a:latin typeface="Cambria Math" panose="02040503050406030204" pitchFamily="18" charset="0"/>
                                <a:ea typeface="Cambria Math" panose="02040503050406030204" pitchFamily="18" charset="0"/>
                                <a:cs typeface="Times New Roman" panose="02020603050405020304" pitchFamily="18" charset="0"/>
                              </a:rPr>
                              <m:t>𝑓</m:t>
                            </m:r>
                          </m:num>
                          <m:den>
                            <m:r>
                              <a:rPr lang="en-IN" sz="2800" i="1" dirty="0">
                                <a:latin typeface="Cambria Math" panose="02040503050406030204" pitchFamily="18" charset="0"/>
                                <a:ea typeface="Cambria Math" panose="02040503050406030204" pitchFamily="18" charset="0"/>
                                <a:cs typeface="Times New Roman" panose="02020603050405020304" pitchFamily="18" charset="0"/>
                              </a:rPr>
                              <m:t>𝜕</m:t>
                            </m:r>
                            <m:r>
                              <a:rPr lang="en-IN" sz="2800" i="1" dirty="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800"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800" i="1" dirty="0">
                                <a:latin typeface="Cambria Math" panose="02040503050406030204" pitchFamily="18" charset="0"/>
                                <a:ea typeface="Cambria Math" panose="02040503050406030204" pitchFamily="18" charset="0"/>
                                <a:cs typeface="Times New Roman" panose="02020603050405020304" pitchFamily="18" charset="0"/>
                              </a:rPr>
                              <m:t>𝑘</m:t>
                            </m:r>
                          </m:e>
                        </m:acc>
                      </m:e>
                    </m:d>
                  </m:oMath>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000" dirty="0" smtClean="0">
                    <a:latin typeface="Times New Roman" panose="02020603050405020304" pitchFamily="18" charset="0"/>
                    <a:cs typeface="Times New Roman" panose="02020603050405020304" pitchFamily="18" charset="0"/>
                  </a:rPr>
                  <a:t/>
                </a:r>
                <a:br>
                  <a:rPr lang="en-IN" sz="20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400" b="0" i="0" smtClean="0">
                          <a:latin typeface="Cambria Math" panose="02040503050406030204" pitchFamily="18" charset="0"/>
                          <a:cs typeface="Times New Roman" panose="02020603050405020304" pitchFamily="18" charset="0"/>
                        </a:rPr>
                        <m:t>                </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029902"/>
                <a:ext cx="10515600" cy="3773103"/>
              </a:xfrm>
              <a:blipFill>
                <a:blip r:embed="rId2" cstate="print"/>
                <a:stretch>
                  <a:fillRect l="-754" b="-3731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803005"/>
                <a:ext cx="10515600" cy="137395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4</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𝑧</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−6</m:t>
                          </m:r>
                          <m:r>
                            <a:rPr lang="en-IN" sz="2400" i="1">
                              <a:latin typeface="Cambria Math" panose="02040503050406030204" pitchFamily="18" charset="0"/>
                              <a:cs typeface="Times New Roman" panose="02020603050405020304" pitchFamily="18" charset="0"/>
                            </a:rPr>
                            <m:t>𝑥</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−6</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𝑦𝑧</m:t>
                          </m:r>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12</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𝑥𝑧</m:t>
                              </m:r>
                            </m:e>
                            <m:sup>
                              <m:r>
                                <a:rPr lang="en-IN" sz="2400" i="1">
                                  <a:latin typeface="Cambria Math" panose="02040503050406030204" pitchFamily="18" charset="0"/>
                                  <a:cs typeface="Times New Roman" panose="02020603050405020304" pitchFamily="18" charset="0"/>
                                </a:rPr>
                                <m:t>2</m:t>
                              </m:r>
                            </m:sup>
                          </m:sSup>
                          <m:r>
                            <a:rPr lang="en-IN" sz="2400" i="1">
                              <a:latin typeface="Cambria Math" panose="02040503050406030204" pitchFamily="18" charset="0"/>
                              <a:cs typeface="Times New Roman" panose="02020603050405020304" pitchFamily="18" charset="0"/>
                            </a:rPr>
                            <m:t>−3</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2</m:t>
                              </m:r>
                            </m:sup>
                          </m:sSup>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𝑦</m:t>
                              </m:r>
                            </m:e>
                            <m:sup>
                              <m:r>
                                <a:rPr lang="en-IN" sz="2400" i="1">
                                  <a:latin typeface="Cambria Math" panose="02040503050406030204" pitchFamily="18" charset="0"/>
                                  <a:cs typeface="Times New Roman" panose="02020603050405020304" pitchFamily="18" charset="0"/>
                                </a:rPr>
                                <m:t>2</m:t>
                              </m:r>
                            </m:sup>
                          </m:sSup>
                        </m:e>
                      </m:d>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2,−1,</m:t>
                        </m:r>
                        <m:r>
                          <a:rPr lang="en-IN" sz="2400" b="0" i="1" smtClean="0">
                            <a:latin typeface="Cambria Math" panose="02040503050406030204" pitchFamily="18" charset="0"/>
                            <a:cs typeface="Times New Roman" panose="02020603050405020304" pitchFamily="18" charset="0"/>
                          </a:rPr>
                          <m:t>2</m:t>
                        </m:r>
                      </m:e>
                    </m:d>
                  </m:oMath>
                </a14:m>
                <a:endParaRPr lang="en-IN" sz="2200" dirty="0" smtClean="0"/>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ea typeface="Cambria Math" panose="02040503050406030204" pitchFamily="18" charset="0"/>
                          <a:cs typeface="Times New Roman" panose="02020603050405020304" pitchFamily="18" charset="0"/>
                        </a:rPr>
                        <m:t>𝑓</m:t>
                      </m:r>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32</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24</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48</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96</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12</m:t>
                          </m:r>
                        </m:e>
                      </m:d>
                      <m:acc>
                        <m:accPr>
                          <m:chr m:val="̂"/>
                          <m:ctrlPr>
                            <a:rPr lang="en-IN" sz="20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0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endParaRPr lang="en-IN"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803005"/>
                <a:ext cx="10515600" cy="1373957"/>
              </a:xfrm>
              <a:blipFill>
                <a:blip r:embed="rId3" cstate="print"/>
                <a:stretch>
                  <a:fillRect l="-928" t="-4000"/>
                </a:stretch>
              </a:blipFill>
            </p:spPr>
            <p:txBody>
              <a:bodyPr/>
              <a:lstStyle/>
              <a:p>
                <a:r>
                  <a:rPr lang="en-IN">
                    <a:noFill/>
                  </a:rPr>
                  <a:t> </a:t>
                </a:r>
              </a:p>
            </p:txBody>
          </p:sp>
        </mc:Fallback>
      </mc:AlternateContent>
    </p:spTree>
    <p:extLst>
      <p:ext uri="{BB962C8B-B14F-4D97-AF65-F5344CB8AC3E}">
        <p14:creationId xmlns:p14="http://schemas.microsoft.com/office/powerpoint/2010/main" val="25543047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4205256"/>
              </a:xfrm>
            </p:spPr>
            <p:txBody>
              <a:bodyPr>
                <a:normAutofit/>
              </a:bodyPr>
              <a:lstStyle/>
              <a:p>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0" smtClean="0">
                          <a:latin typeface="Cambria Math" panose="02040503050406030204" pitchFamily="18" charset="0"/>
                          <a:ea typeface="Cambria Math" panose="02040503050406030204" pitchFamily="18" charset="0"/>
                          <a:cs typeface="Times New Roman" panose="02020603050405020304" pitchFamily="18" charset="0"/>
                        </a:rPr>
                        <m:t>𝟒𝟖</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Also</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6</m:t>
                              </m:r>
                            </m:e>
                            <m:sup>
                              <m:r>
                                <a:rPr lang="en-IN" sz="2200" i="1">
                                  <a:latin typeface="Cambria Math" panose="02040503050406030204" pitchFamily="18" charset="0"/>
                                  <a:cs typeface="Times New Roman" panose="02020603050405020304" pitchFamily="18" charset="0"/>
                                </a:rPr>
                                <m:t>2</m:t>
                              </m:r>
                            </m:sup>
                          </m:sSup>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r>
                        <a:rPr lang="en-IN" sz="220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9</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36</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𝑎</m:t>
                              </m:r>
                            </m:e>
                          </m:acc>
                        </m:e>
                      </m:d>
                      <m:r>
                        <a:rPr lang="en-IN" sz="2200" b="0" i="1">
                          <a:latin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cs typeface="Times New Roman" panose="02020603050405020304" pitchFamily="18" charset="0"/>
                            </a:rPr>
                            <m:t>49</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𝒂</m:t>
                              </m:r>
                            </m:e>
                          </m:acc>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𝟕</m:t>
                      </m:r>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𝑛</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num>
                      <m:den>
                        <m:d>
                          <m:dPr>
                            <m:begChr m:val="|"/>
                            <m:endChr m:val="|"/>
                            <m:ctrlPr>
                              <a:rPr lang="en-IN" sz="2200" i="1">
                                <a:latin typeface="Cambria Math" panose="02040503050406030204" pitchFamily="18" charset="0"/>
                                <a:cs typeface="Times New Roman" panose="02020603050405020304" pitchFamily="18" charset="0"/>
                              </a:rPr>
                            </m:ctrlPr>
                          </m:dP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𝑎</m:t>
                                </m:r>
                              </m:e>
                            </m:acc>
                          </m:e>
                        </m:d>
                      </m:den>
                    </m:f>
                    <m:r>
                      <a:rPr lang="en-IN" sz="2200" b="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num>
                      <m:den>
                        <m:r>
                          <a:rPr lang="en-IN" sz="2200" b="1" i="1" smtClean="0">
                            <a:latin typeface="Cambria Math" panose="02040503050406030204" pitchFamily="18" charset="0"/>
                            <a:cs typeface="Times New Roman" panose="02020603050405020304" pitchFamily="18" charset="0"/>
                          </a:rPr>
                          <m:t>𝟕</m:t>
                        </m:r>
                      </m:den>
                    </m:f>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4205256"/>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5467149"/>
                <a:ext cx="10515600" cy="70981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dirty="0" smtClean="0">
                          <a:latin typeface="Cambria Math" panose="02040503050406030204" pitchFamily="18" charset="0"/>
                          <a:cs typeface="Times New Roman" panose="02020603050405020304" pitchFamily="18" charset="0"/>
                        </a:rPr>
                        <m:t>𝑫</m:t>
                      </m:r>
                      <m:r>
                        <a:rPr lang="en-IN" sz="2200" b="1" i="1" dirty="0"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𝒇</m:t>
                      </m:r>
                      <m:r>
                        <a:rPr lang="en-IN" sz="2200" b="1"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dirty="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ea typeface="Cambria Math" panose="02040503050406030204" pitchFamily="18" charset="0"/>
                              <a:cs typeface="Times New Roman" panose="02020603050405020304" pitchFamily="18" charset="0"/>
                            </a:rPr>
                            <m:t>𝒏</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5467149"/>
                <a:ext cx="10515600" cy="709814"/>
              </a:xfrm>
              <a:blipFill>
                <a:blip r:embed="rId3" cstate="print"/>
                <a:stretch>
                  <a:fillRect l="-58" t="-8621"/>
                </a:stretch>
              </a:blipFill>
            </p:spPr>
            <p:txBody>
              <a:bodyPr/>
              <a:lstStyle/>
              <a:p>
                <a:r>
                  <a:rPr lang="en-IN">
                    <a:noFill/>
                  </a:rPr>
                  <a:t> </a:t>
                </a:r>
              </a:p>
            </p:txBody>
          </p:sp>
        </mc:Fallback>
      </mc:AlternateContent>
    </p:spTree>
    <p:extLst>
      <p:ext uri="{BB962C8B-B14F-4D97-AF65-F5344CB8AC3E}">
        <p14:creationId xmlns:p14="http://schemas.microsoft.com/office/powerpoint/2010/main" val="3131814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067420"/>
              </a:xfrm>
            </p:spPr>
            <p:txBody>
              <a:bodyPr>
                <a:normAutofit/>
              </a:bodyPr>
              <a:lstStyle/>
              <a:p>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+48</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+84</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r>
                        <a:rPr lang="en-IN" sz="1800" b="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cs typeface="Times New Roman" panose="02020603050405020304" pitchFamily="18" charset="0"/>
                            </a:rPr>
                          </m:ctrlPr>
                        </m:fPr>
                        <m:num>
                          <m:d>
                            <m:dPr>
                              <m:ctrlPr>
                                <a:rPr lang="en-IN" sz="180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−3</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+6</m:t>
                              </m:r>
                              <m:acc>
                                <m:accPr>
                                  <m:chr m:val="̂"/>
                                  <m:ctrlPr>
                                    <a:rPr lang="en-IN" sz="180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e>
                          </m:d>
                        </m:num>
                        <m:den>
                          <m:r>
                            <a:rPr lang="en-IN" sz="1800" b="0" i="1" smtClean="0">
                              <a:latin typeface="Cambria Math" panose="02040503050406030204" pitchFamily="18" charset="0"/>
                              <a:cs typeface="Times New Roman" panose="02020603050405020304" pitchFamily="18" charset="0"/>
                            </a:rPr>
                            <m:t>7</m:t>
                          </m:r>
                        </m:den>
                      </m:f>
                    </m:oMath>
                  </m:oMathPara>
                </a14:m>
                <a:r>
                  <a:rPr lang="en-IN" sz="1800" dirty="0" smtClean="0">
                    <a:latin typeface="Times New Roman" panose="02020603050405020304" pitchFamily="18" charset="0"/>
                    <a:cs typeface="Times New Roman" panose="02020603050405020304" pitchFamily="18" charset="0"/>
                  </a:rPr>
                  <a:t/>
                </a:r>
                <a:br>
                  <a:rPr lang="en-IN" sz="1800" dirty="0" smtClean="0">
                    <a:latin typeface="Times New Roman" panose="02020603050405020304" pitchFamily="18" charset="0"/>
                    <a:cs typeface="Times New Roman" panose="02020603050405020304" pitchFamily="18" charset="0"/>
                  </a:rPr>
                </a:br>
                <a:r>
                  <a:rPr lang="en-IN" sz="1800" dirty="0">
                    <a:latin typeface="Times New Roman" panose="02020603050405020304" pitchFamily="18" charset="0"/>
                    <a:cs typeface="Times New Roman" panose="02020603050405020304" pitchFamily="18" charset="0"/>
                  </a:rPr>
                  <a:t/>
                </a:r>
                <a:br>
                  <a:rPr lang="en-IN" sz="18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a:fld id="{D0B55A0F-719B-45B3-AC5B-16DF21317189}" type="mathplaceholder">
                        <a:rPr lang="en-IN" sz="1800" i="1" smtClean="0">
                          <a:latin typeface="Cambria Math" panose="02040503050406030204" pitchFamily="18" charset="0"/>
                          <a:cs typeface="Times New Roman" panose="02020603050405020304" pitchFamily="18" charset="0"/>
                        </a:rPr>
                        <a:t>Type equation here.</a:t>
                      </a:fld>
                    </m:oMath>
                  </m:oMathPara>
                </a14:m>
                <a:endParaRPr lang="en-IN" sz="18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067420"/>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84936"/>
                <a:ext cx="10515600" cy="3992027"/>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48</m:t>
                              </m:r>
                            </m:e>
                          </m:d>
                          <m:d>
                            <m:dPr>
                              <m:ctrlPr>
                                <a:rPr lang="en-IN" sz="1800" b="0" i="1" smtClean="0">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b="0" i="1" smtClean="0">
                              <a:latin typeface="Cambria Math" panose="02040503050406030204" pitchFamily="18" charset="0"/>
                              <a:cs typeface="Times New Roman" panose="02020603050405020304" pitchFamily="18" charset="0"/>
                            </a:rPr>
                            <m:t>+(84)(6)</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𝐷</m:t>
                      </m:r>
                      <m:r>
                        <a:rPr lang="en-IN" sz="1800" b="0" i="1" smtClean="0">
                          <a:latin typeface="Cambria Math" panose="02040503050406030204" pitchFamily="18" charset="0"/>
                          <a:cs typeface="Times New Roman" panose="02020603050405020304" pitchFamily="18" charset="0"/>
                        </a:rPr>
                        <m:t>=</m:t>
                      </m:r>
                      <m:f>
                        <m:fPr>
                          <m:ctrlPr>
                            <a:rPr lang="en-IN" sz="1800" b="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16−144+504</m:t>
                          </m:r>
                        </m:num>
                        <m:den>
                          <m:r>
                            <a:rPr lang="en-IN" sz="1800" b="0" i="1" smtClean="0">
                              <a:latin typeface="Cambria Math" panose="02040503050406030204" pitchFamily="18" charset="0"/>
                              <a:cs typeface="Times New Roman" panose="02020603050405020304" pitchFamily="18" charset="0"/>
                            </a:rPr>
                            <m:t>7</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𝑫</m:t>
                      </m:r>
                      <m:r>
                        <a:rPr lang="en-IN" sz="1800" b="1" i="1" smtClean="0">
                          <a:latin typeface="Cambria Math" panose="02040503050406030204" pitchFamily="18" charset="0"/>
                          <a:cs typeface="Times New Roman" panose="02020603050405020304" pitchFamily="18" charset="0"/>
                        </a:rPr>
                        <m:t>=</m:t>
                      </m:r>
                      <m:f>
                        <m:fPr>
                          <m:ctrlPr>
                            <a:rPr lang="en-IN" sz="1800" b="1" i="1" smtClean="0">
                              <a:latin typeface="Cambria Math" panose="02040503050406030204" pitchFamily="18" charset="0"/>
                              <a:cs typeface="Times New Roman" panose="02020603050405020304" pitchFamily="18" charset="0"/>
                            </a:rPr>
                          </m:ctrlPr>
                        </m:fPr>
                        <m:num>
                          <m:r>
                            <a:rPr lang="en-IN" sz="1800" b="1" i="1" smtClean="0">
                              <a:latin typeface="Cambria Math" panose="02040503050406030204" pitchFamily="18" charset="0"/>
                              <a:cs typeface="Times New Roman" panose="02020603050405020304" pitchFamily="18" charset="0"/>
                            </a:rPr>
                            <m:t>𝟑𝟕𝟔</m:t>
                          </m:r>
                        </m:num>
                        <m:den>
                          <m:r>
                            <a:rPr lang="en-IN" sz="1800" b="1" i="1" smtClean="0">
                              <a:latin typeface="Cambria Math" panose="02040503050406030204" pitchFamily="18" charset="0"/>
                              <a:cs typeface="Times New Roman" panose="02020603050405020304" pitchFamily="18" charset="0"/>
                            </a:rPr>
                            <m:t>𝟕</m:t>
                          </m:r>
                        </m:den>
                      </m:f>
                    </m:oMath>
                  </m:oMathPara>
                </a14:m>
                <a:endParaRPr lang="en-IN" sz="18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84936"/>
                <a:ext cx="10515600" cy="3992027"/>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208188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3781744"/>
              </a:xfrm>
            </p:spPr>
            <p:txBody>
              <a:bodyPr>
                <a:noAutofit/>
              </a:bodyPr>
              <a:lstStyle/>
              <a:p>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3. Find the angle between the surfaces or normal surfaces </a:t>
                </a:r>
                <a14:m>
                  <m:oMath xmlns:m="http://schemas.openxmlformats.org/officeDocument/2006/math">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and</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(2,−1,2)</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Given</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dirty="0" smtClean="0">
                        <a:latin typeface="Cambria Math" panose="02040503050406030204" pitchFamily="18" charset="0"/>
                        <a:cs typeface="Times New Roman" panose="02020603050405020304" pitchFamily="18" charset="0"/>
                      </a:rPr>
                      <m:t>𝜓</m:t>
                    </m:r>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𝑥</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sSup>
                      <m:sSupPr>
                        <m:ctrlPr>
                          <a:rPr lang="en-IN" sz="2200" i="1" dirty="0" smtClean="0">
                            <a:latin typeface="Cambria Math" panose="02040503050406030204" pitchFamily="18" charset="0"/>
                            <a:cs typeface="Times New Roman" panose="02020603050405020304" pitchFamily="18" charset="0"/>
                          </a:rPr>
                        </m:ctrlPr>
                      </m:sSupPr>
                      <m:e>
                        <m:r>
                          <a:rPr lang="en-IN" sz="2200" b="0" i="1" dirty="0" smtClean="0">
                            <a:latin typeface="Cambria Math" panose="02040503050406030204" pitchFamily="18" charset="0"/>
                            <a:cs typeface="Times New Roman" panose="02020603050405020304" pitchFamily="18" charset="0"/>
                          </a:rPr>
                          <m:t>𝑦</m:t>
                        </m:r>
                      </m:e>
                      <m:sup>
                        <m:r>
                          <a:rPr lang="en-IN" sz="2200" b="0" i="1" dirty="0" smtClean="0">
                            <a:latin typeface="Cambria Math" panose="02040503050406030204" pitchFamily="18" charset="0"/>
                            <a:cs typeface="Times New Roman" panose="02020603050405020304" pitchFamily="18" charset="0"/>
                          </a:rPr>
                          <m:t>2</m:t>
                        </m:r>
                      </m:sup>
                    </m:sSup>
                    <m:r>
                      <a:rPr lang="en-IN" sz="2200" b="0" i="1" dirty="0" smtClean="0">
                        <a:latin typeface="Cambria Math" panose="02040503050406030204" pitchFamily="18" charset="0"/>
                        <a:cs typeface="Times New Roman" panose="02020603050405020304" pitchFamily="18" charset="0"/>
                      </a:rPr>
                      <m:t>−</m:t>
                    </m:r>
                    <m:r>
                      <a:rPr lang="en-IN" sz="2200" b="0" i="1" dirty="0" smtClean="0">
                        <a:latin typeface="Cambria Math" panose="02040503050406030204" pitchFamily="18" charset="0"/>
                        <a:cs typeface="Times New Roman" panose="02020603050405020304" pitchFamily="18" charset="0"/>
                      </a:rPr>
                      <m:t>𝑧</m:t>
                    </m:r>
                    <m:r>
                      <a:rPr lang="en-IN" sz="2200" b="0" i="1" dirty="0" smtClean="0">
                        <a:latin typeface="Cambria Math" panose="02040503050406030204" pitchFamily="18" charset="0"/>
                        <a:cs typeface="Times New Roman" panose="02020603050405020304" pitchFamily="18" charset="0"/>
                      </a:rPr>
                      <m:t>−3</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𝑦</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dirty="0">
                            <a:latin typeface="Cambria Math" panose="02040503050406030204" pitchFamily="18" charset="0"/>
                            <a:cs typeface="Times New Roman" panose="02020603050405020304" pitchFamily="18" charset="0"/>
                          </a:rPr>
                          <m:t>𝜓</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3781744"/>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4995512"/>
                <a:ext cx="10515600" cy="11814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4995512"/>
                <a:ext cx="10515600" cy="1181450"/>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400688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607462"/>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2,−1,2</m:t>
                        </m:r>
                      </m:e>
                    </m:d>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𝒌</m:t>
                          </m:r>
                        </m:e>
                      </m:acc>
                    </m:oMath>
                  </m:oMathPara>
                </a14:m>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t/>
                </a:r>
                <a:br>
                  <a:rPr lang="en-IN" sz="2200" b="0" dirty="0" smtClean="0">
                    <a:latin typeface="Times New Roman" panose="020206030504050203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𝛻𝜑</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4</m:t>
                              </m:r>
                            </m:e>
                            <m:sup>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p>
                          </m:sSup>
                        </m:e>
                      </m:ra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36</m:t>
                          </m:r>
                        </m:e>
                      </m:rad>
                    </m:oMath>
                  </m:oMathPara>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smtClean="0">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e>
                      </m:d>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607462"/>
              </a:xfrm>
              <a:blipFill>
                <a:blip r:embed="rId2" cstate="print"/>
                <a:stretch>
                  <a:fillRect l="-638" t="-1869" b="-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638349"/>
                <a:ext cx="10515600" cy="2538613"/>
              </a:xfrm>
            </p:spPr>
            <p:txBody>
              <a:bodyPr>
                <a:normAutofit fontScale="40000" lnSpcReduction="20000"/>
              </a:bodyPr>
              <a:lstStyle/>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48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4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num>
                      <m:den>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endParaRPr lang="en-IN" sz="4800" dirty="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𝑥</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m:t>
                    </m:r>
                    <m:r>
                      <a:rPr lang="en-IN" sz="4800" i="1">
                        <a:latin typeface="Cambria Math" panose="02040503050406030204" pitchFamily="18" charset="0"/>
                        <a:ea typeface="Cambria Math" panose="02040503050406030204" pitchFamily="18" charset="0"/>
                        <a:cs typeface="Times New Roman" panose="02020603050405020304" pitchFamily="18" charset="0"/>
                      </a:rPr>
                      <m:t>𝑦</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dirty="0">
                    <a:latin typeface="Times New Roman" panose="02020603050405020304" pitchFamily="18" charset="0"/>
                    <a:cs typeface="Times New Roman" panose="02020603050405020304" pitchFamily="18" charset="0"/>
                  </a:rPr>
                  <a:t>At </a:t>
                </a:r>
                <a14:m>
                  <m:oMath xmlns:m="http://schemas.openxmlformats.org/officeDocument/2006/math">
                    <m:d>
                      <m:dPr>
                        <m:ctrlPr>
                          <a:rPr lang="en-IN" sz="4800" i="1">
                            <a:latin typeface="Cambria Math" panose="02040503050406030204" pitchFamily="18" charset="0"/>
                            <a:cs typeface="Times New Roman" panose="02020603050405020304" pitchFamily="18" charset="0"/>
                          </a:rPr>
                        </m:ctrlPr>
                      </m:dPr>
                      <m:e>
                        <m:r>
                          <a:rPr lang="en-IN" sz="4800" i="1">
                            <a:latin typeface="Cambria Math" panose="02040503050406030204" pitchFamily="18" charset="0"/>
                            <a:cs typeface="Times New Roman" panose="02020603050405020304" pitchFamily="18" charset="0"/>
                          </a:rPr>
                          <m:t>2,−1,2</m:t>
                        </m:r>
                      </m:e>
                    </m:d>
                  </m:oMath>
                </a14:m>
                <a:endParaRPr lang="en-IN" sz="4800" i="1" dirty="0" smtClean="0">
                  <a:latin typeface="Cambria Math" panose="02040503050406030204" pitchFamily="18" charset="0"/>
                  <a:cs typeface="Times New Roman" panose="02020603050405020304" pitchFamily="18" charset="0"/>
                </a:endParaRPr>
              </a:p>
              <a:p>
                <a:pPr marL="0" indent="0">
                  <a:buNone/>
                </a:pPr>
                <a:r>
                  <a:rPr lang="en-IN" sz="4800" dirty="0" smtClean="0">
                    <a:ea typeface="Cambria Math" panose="02040503050406030204" pitchFamily="18" charset="0"/>
                    <a:cs typeface="Times New Roman" panose="02020603050405020304" pitchFamily="18" charset="0"/>
                  </a:rPr>
                  <a:t>          </a:t>
                </a:r>
                <a14:m>
                  <m:oMath xmlns:m="http://schemas.openxmlformats.org/officeDocument/2006/math">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i="1">
                        <a:latin typeface="Cambria Math" panose="02040503050406030204" pitchFamily="18" charset="0"/>
                        <a:ea typeface="Cambria Math" panose="02040503050406030204" pitchFamily="18" charset="0"/>
                        <a:cs typeface="Times New Roman" panose="02020603050405020304" pitchFamily="18" charset="0"/>
                      </a:rPr>
                      <m:t>=(2.2)</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4800" i="1">
                        <a:latin typeface="Cambria Math" panose="02040503050406030204" pitchFamily="18" charset="0"/>
                        <a:ea typeface="Cambria Math" panose="02040503050406030204" pitchFamily="18" charset="0"/>
                        <a:cs typeface="Times New Roman" panose="02020603050405020304" pitchFamily="18" charset="0"/>
                      </a:rPr>
                      <m:t>+(2.(−1))</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4800" i="1">
                        <a:latin typeface="Cambria Math" panose="02040503050406030204" pitchFamily="18" charset="0"/>
                        <a:ea typeface="Cambria Math" panose="02040503050406030204" pitchFamily="18" charset="0"/>
                        <a:cs typeface="Times New Roman" panose="02020603050405020304" pitchFamily="18" charset="0"/>
                      </a:rPr>
                      <m:t>+(</m:t>
                    </m:r>
                    <m:r>
                      <a:rPr lang="en-IN" sz="4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48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i="1">
                            <a:latin typeface="Cambria Math" panose="02040503050406030204" pitchFamily="18" charset="0"/>
                            <a:ea typeface="Cambria Math" panose="02040503050406030204" pitchFamily="18" charset="0"/>
                            <a:cs typeface="Times New Roman" panose="02020603050405020304" pitchFamily="18" charset="0"/>
                          </a:rPr>
                          <m:t>𝑘</m:t>
                        </m:r>
                      </m:e>
                    </m:acc>
                  </m:oMath>
                </a14:m>
                <a:endParaRPr lang="en-IN" sz="4800" dirty="0" smtClean="0">
                  <a:latin typeface="Times New Roman" panose="02020603050405020304" pitchFamily="18" charset="0"/>
                  <a:cs typeface="Times New Roman" panose="02020603050405020304" pitchFamily="18" charset="0"/>
                </a:endParaRPr>
              </a:p>
              <a:p>
                <a:pPr marL="0" indent="0">
                  <a:buNone/>
                </a:pPr>
                <a:r>
                  <a:rPr lang="en-IN" sz="4800" b="1" dirty="0" smtClean="0">
                    <a:ea typeface="Cambria Math" panose="02040503050406030204" pitchFamily="18" charset="0"/>
                    <a:cs typeface="Times New Roman" panose="02020603050405020304" pitchFamily="18" charset="0"/>
                  </a:rPr>
                  <a:t>        </a:t>
                </a:r>
                <a14:m>
                  <m:oMath xmlns:m="http://schemas.openxmlformats.org/officeDocument/2006/math">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i="1" dirty="0">
                        <a:latin typeface="Cambria Math" panose="02040503050406030204" pitchFamily="18" charset="0"/>
                        <a:cs typeface="Times New Roman" panose="02020603050405020304" pitchFamily="18" charset="0"/>
                      </a:rPr>
                      <m:t>𝜓</m:t>
                    </m:r>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4800" b="1" i="1">
                        <a:latin typeface="Cambria Math" panose="02040503050406030204" pitchFamily="18" charset="0"/>
                        <a:ea typeface="Cambria Math" panose="02040503050406030204" pitchFamily="18" charset="0"/>
                        <a:cs typeface="Times New Roman" panose="02020603050405020304" pitchFamily="18" charset="0"/>
                      </a:rPr>
                      <m:t>−</m:t>
                    </m:r>
                    <m:r>
                      <a:rPr lang="en-IN" sz="48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48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48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4800" b="1" i="1">
                            <a:latin typeface="Cambria Math" panose="02040503050406030204" pitchFamily="18" charset="0"/>
                            <a:ea typeface="Cambria Math" panose="02040503050406030204" pitchFamily="18" charset="0"/>
                            <a:cs typeface="Times New Roman" panose="02020603050405020304" pitchFamily="18" charset="0"/>
                          </a:rPr>
                          <m:t>𝒌</m:t>
                        </m:r>
                      </m:e>
                    </m:acc>
                  </m:oMath>
                </a14:m>
                <a:r>
                  <a:rPr lang="en-IN" sz="3500" dirty="0">
                    <a:latin typeface="Times New Roman" panose="02020603050405020304" pitchFamily="18" charset="0"/>
                    <a:ea typeface="Cambria Math" panose="02040503050406030204" pitchFamily="18" charset="0"/>
                    <a:cs typeface="Times New Roman" panose="02020603050405020304" pitchFamily="18" charset="0"/>
                  </a:rPr>
                  <a:t/>
                </a:r>
                <a:br>
                  <a:rPr lang="en-IN" sz="3500" dirty="0">
                    <a:latin typeface="Times New Roman" panose="02020603050405020304" pitchFamily="18" charset="0"/>
                    <a:ea typeface="Cambria Math" panose="02040503050406030204" pitchFamily="18" charset="0"/>
                    <a:cs typeface="Times New Roman" panose="02020603050405020304" pitchFamily="18" charset="0"/>
                  </a:rPr>
                </a:br>
                <a:endParaRPr lang="en-IN" sz="35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638349"/>
                <a:ext cx="10515600" cy="2538613"/>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245382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192547"/>
              </a:xfrm>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IN" sz="2200" i="1">
                              <a:latin typeface="Cambria Math" panose="02040503050406030204" pitchFamily="18" charset="0"/>
                              <a:ea typeface="Cambria Math" panose="02040503050406030204" pitchFamily="18" charset="0"/>
                              <a:cs typeface="Times New Roman" panose="02020603050405020304" pitchFamily="18" charset="0"/>
                            </a:rPr>
                          </m:ctrlPr>
                        </m:radPr>
                        <m:deg/>
                        <m:e>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4</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(−2)</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e>
                      </m:ra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d>
                        <m:dPr>
                          <m:begChr m:val="|"/>
                          <m:endChr m:val="|"/>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400" i="1" dirty="0">
                              <a:latin typeface="Cambria Math" panose="02040503050406030204" pitchFamily="18" charset="0"/>
                              <a:cs typeface="Times New Roman" panose="02020603050405020304" pitchFamily="18" charset="0"/>
                            </a:rPr>
                            <m:t>𝜓</m:t>
                          </m:r>
                        </m:e>
                      </m:d>
                      <m:r>
                        <a:rPr lang="en-IN" sz="2200" b="1" i="1">
                          <a:latin typeface="Cambria Math" panose="02040503050406030204" pitchFamily="18" charset="0"/>
                          <a:cs typeface="Times New Roman" panose="02020603050405020304" pitchFamily="18" charset="0"/>
                        </a:rPr>
                        <m:t>=</m:t>
                      </m:r>
                      <m:rad>
                        <m:radPr>
                          <m:degHide m:val="on"/>
                          <m:ctrlPr>
                            <a:rPr lang="en-IN" sz="2200" b="1" i="1" smtClean="0">
                              <a:latin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cs typeface="Times New Roman" panose="02020603050405020304" pitchFamily="18" charset="0"/>
                            </a:rPr>
                            <m:t>𝟐𝟏</m:t>
                          </m:r>
                        </m:e>
                      </m:rad>
                    </m:oMath>
                  </m:oMathPara>
                </a14:m>
                <a:r>
                  <a:rPr lang="en-IN" sz="2200" b="1" dirty="0">
                    <a:latin typeface="Times New Roman" panose="02020603050405020304" pitchFamily="18" charset="0"/>
                    <a:cs typeface="Times New Roman" panose="02020603050405020304" pitchFamily="18" charset="0"/>
                  </a:rPr>
                  <a:t/>
                </a:r>
                <a:br>
                  <a:rPr lang="en-IN" sz="2200" b="1"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192547"/>
              </a:xfrm>
              <a:blipFill>
                <a:blip r:embed="rId2" cstate="print"/>
                <a:stretch>
                  <a:fillRect b="-816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87065"/>
                <a:ext cx="10515600" cy="3789897"/>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Angle between surface,</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𝑛</m:t>
                              </m:r>
                            </m:e>
                            <m:sub>
                              <m:r>
                                <a:rPr lang="en-IN" sz="2200" b="0" i="1" smtClean="0">
                                  <a:latin typeface="Cambria Math" panose="02040503050406030204" pitchFamily="18" charset="0"/>
                                  <a:cs typeface="Times New Roman" panose="02020603050405020304" pitchFamily="18" charset="0"/>
                                </a:rPr>
                                <m:t>2</m:t>
                              </m:r>
                            </m:sub>
                          </m:sSub>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d>
                            <m:dPr>
                              <m:begChr m:val="|"/>
                              <m:end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e>
                          </m: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num>
                        <m:den>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000" i="1" dirty="0">
                                  <a:latin typeface="Cambria Math" panose="02040503050406030204" pitchFamily="18" charset="0"/>
                                  <a:cs typeface="Times New Roman" panose="02020603050405020304" pitchFamily="18" charset="0"/>
                                </a:rPr>
                                <m:t>𝜓</m:t>
                              </m:r>
                            </m:e>
                          </m: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𝟒</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ea typeface="Cambria Math" panose="02040503050406030204" pitchFamily="18" charset="0"/>
                              <a:cs typeface="Times New Roman" panose="02020603050405020304" pitchFamily="18" charset="0"/>
                            </a:rPr>
                            <m:t>−</m:t>
                          </m:r>
                          <m:r>
                            <a:rPr lang="en-IN" sz="2200" b="1" i="1">
                              <a:latin typeface="Cambria Math" panose="02040503050406030204" pitchFamily="18" charset="0"/>
                              <a:ea typeface="Cambria Math" panose="02040503050406030204" pitchFamily="18" charset="0"/>
                              <a:cs typeface="Times New Roman" panose="02020603050405020304" pitchFamily="18" charset="0"/>
                            </a:rPr>
                            <m:t>𝟐</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𝒋</m:t>
                              </m:r>
                            </m:e>
                          </m:acc>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ea typeface="Cambria Math" panose="02040503050406030204" pitchFamily="18" charset="0"/>
                                  <a:cs typeface="Times New Roman" panose="02020603050405020304" pitchFamily="18" charset="0"/>
                                </a:rPr>
                                <m:t>𝒌</m:t>
                              </m:r>
                            </m:e>
                          </m:acc>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num>
                        <m:den>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87065"/>
                <a:ext cx="10515600" cy="3789897"/>
              </a:xfrm>
              <a:blipFill>
                <a:blip r:embed="rId3" cstate="print"/>
                <a:stretch>
                  <a:fillRect l="-754" t="-1932"/>
                </a:stretch>
              </a:blipFill>
            </p:spPr>
            <p:txBody>
              <a:bodyPr/>
              <a:lstStyle/>
              <a:p>
                <a:r>
                  <a:rPr lang="en-IN">
                    <a:noFill/>
                  </a:rPr>
                  <a:t> </a:t>
                </a:r>
              </a:p>
            </p:txBody>
          </p:sp>
        </mc:Fallback>
      </mc:AlternateContent>
    </p:spTree>
    <p:extLst>
      <p:ext uri="{BB962C8B-B14F-4D97-AF65-F5344CB8AC3E}">
        <p14:creationId xmlns:p14="http://schemas.microsoft.com/office/powerpoint/2010/main" val="30673927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03086"/>
              </a:xfrm>
            </p:spPr>
            <p:txBody>
              <a:bodyPr>
                <a:normAutofit/>
              </a:bodyPr>
              <a:lstStyle/>
              <a:p>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𝑐𝑜𝑠</m:t>
                      </m:r>
                      <m:r>
                        <a:rPr lang="en-IN" sz="2200" i="1">
                          <a:latin typeface="Cambria Math" panose="02040503050406030204" pitchFamily="18" charset="0"/>
                          <a:ea typeface="Cambria Math" panose="02040503050406030204" pitchFamily="18" charset="0"/>
                          <a:cs typeface="Times New Roman" panose="02020603050405020304" pitchFamily="18" charset="0"/>
                        </a:rPr>
                        <m:t>𝜃</m:t>
                      </m:r>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16+4−4</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16</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 xmlns:m="http://schemas.openxmlformats.org/officeDocument/2006/math">
                      <m:r>
                        <a:rPr lang="en-IN" sz="2200" b="0" i="1" smtClean="0">
                          <a:latin typeface="Cambria Math" panose="02040503050406030204" pitchFamily="18" charset="0"/>
                          <a:cs typeface="Times New Roman" panose="02020603050405020304" pitchFamily="18" charset="0"/>
                        </a:rPr>
                        <m:t>𝑐𝑜𝑠</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𝜃</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num>
                        <m:den>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rad>
                            <m:radPr>
                              <m:degHide m:val="on"/>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21</m:t>
                              </m:r>
                            </m:e>
                          </m:rad>
                        </m:den>
                      </m:f>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03086"/>
              </a:xfrm>
              <a:blipFill>
                <a:blip r:embed="rId2" cstate="print"/>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28135"/>
                <a:ext cx="10515600" cy="3248828"/>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𝜽</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𝒄𝒐𝒔</m:t>
                          </m:r>
                        </m:e>
                        <m:sup>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𝟏</m:t>
                          </m:r>
                        </m:sup>
                      </m:sSup>
                      <m:d>
                        <m:d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dPr>
                        <m:e>
                          <m:f>
                            <m:fPr>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𝟖</m:t>
                              </m:r>
                            </m:num>
                            <m:den>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𝟑</m:t>
                              </m:r>
                              <m:rad>
                                <m:radPr>
                                  <m:degHide m:val="on"/>
                                  <m:ctrlPr>
                                    <a:rPr lang="en-IN" sz="2200" b="1" i="1" smtClean="0">
                                      <a:latin typeface="Cambria Math" panose="02040503050406030204" pitchFamily="18" charset="0"/>
                                      <a:ea typeface="Cambria Math" panose="02040503050406030204" pitchFamily="18" charset="0"/>
                                      <a:cs typeface="Times New Roman" panose="02020603050405020304" pitchFamily="18" charset="0"/>
                                    </a:rPr>
                                  </m:ctrlPr>
                                </m:radPr>
                                <m:deg/>
                                <m:e>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𝟐𝟏</m:t>
                                  </m:r>
                                </m:e>
                              </m:rad>
                            </m:den>
                          </m:f>
                        </m:e>
                      </m:d>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28135"/>
                <a:ext cx="10515600" cy="3248828"/>
              </a:xfrm>
              <a:blipFill>
                <a:blip r:embed="rId3" cstate="print"/>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75936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81306"/>
              </a:xfrm>
            </p:spPr>
            <p:txBody>
              <a:bodyPr>
                <a:normAutofit/>
              </a:bodyPr>
              <a:lstStyle/>
              <a:p>
                <a:pPr/>
                <a:r>
                  <a:rPr lang="en-IN" sz="2200" b="1" i="1" u="sng" dirty="0" smtClean="0">
                    <a:latin typeface="Times New Roman" panose="02020603050405020304" pitchFamily="18" charset="0"/>
                    <a:cs typeface="Times New Roman" panose="02020603050405020304" pitchFamily="18" charset="0"/>
                  </a:rPr>
                  <a:t>Divergence of a vector function</a:t>
                </a:r>
                <a:br>
                  <a:rPr lang="en-IN" sz="2200" b="1" i="1" u="sng" dirty="0" smtClean="0">
                    <a:latin typeface="Times New Roman" panose="02020603050405020304" pitchFamily="18" charset="0"/>
                    <a:cs typeface="Times New Roman" panose="02020603050405020304" pitchFamily="18" charset="0"/>
                  </a:rPr>
                </a:br>
                <a:r>
                  <a:rPr lang="en-IN" sz="2200" b="1" i="1"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 divergence of a vector function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functions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.It is denoted by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is defined as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81306"/>
              </a:xfrm>
              <a:blipFill>
                <a:blip r:embed="rId2" cstate="print"/>
                <a:stretch>
                  <a:fillRect l="-754" t="-20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98822"/>
                <a:ext cx="10515600" cy="3578141"/>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m:t>
                              </m:r>
                            </m:num>
                            <m:den>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1</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2</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i="1">
                                  <a:latin typeface="Cambria Math" panose="02040503050406030204" pitchFamily="18" charset="0"/>
                                  <a:cs typeface="Times New Roman" panose="02020603050405020304" pitchFamily="18" charset="0"/>
                                </a:rPr>
                                <m:t>3</m:t>
                              </m:r>
                            </m:sub>
                          </m:sSub>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𝒅𝒊𝒗</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𝑭</m:t>
                          </m:r>
                        </m:e>
                      </m:acc>
                      <m:r>
                        <a:rPr lang="en-IN" sz="2000" b="1" i="1" dirty="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𝟏</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𝒙</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𝟐</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𝒚</m:t>
                          </m:r>
                        </m:den>
                      </m:f>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f>
                        <m:fPr>
                          <m:ctrlPr>
                            <a:rPr lang="en-IN" sz="2000" b="1" i="1" dirty="0">
                              <a:latin typeface="Cambria Math" panose="02040503050406030204" pitchFamily="18" charset="0"/>
                              <a:ea typeface="Cambria Math" panose="02040503050406030204" pitchFamily="18" charset="0"/>
                              <a:cs typeface="Times New Roman" panose="02020603050405020304" pitchFamily="18" charset="0"/>
                            </a:rPr>
                          </m:ctrlPr>
                        </m:fPr>
                        <m:num>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000" b="1" i="1">
                                  <a:latin typeface="Cambria Math" panose="02040503050406030204" pitchFamily="18" charset="0"/>
                                  <a:cs typeface="Times New Roman" panose="02020603050405020304" pitchFamily="18" charset="0"/>
                                </a:rPr>
                              </m:ctrlPr>
                            </m:sSubPr>
                            <m:e>
                              <m:r>
                                <a:rPr lang="en-IN" sz="2000" b="1" i="1">
                                  <a:latin typeface="Cambria Math" panose="02040503050406030204" pitchFamily="18" charset="0"/>
                                  <a:cs typeface="Times New Roman" panose="02020603050405020304" pitchFamily="18" charset="0"/>
                                </a:rPr>
                                <m:t>𝒇</m:t>
                              </m:r>
                            </m:e>
                            <m:sub>
                              <m:r>
                                <a:rPr lang="en-IN" sz="2000" b="1" i="1">
                                  <a:latin typeface="Cambria Math" panose="02040503050406030204" pitchFamily="18" charset="0"/>
                                  <a:cs typeface="Times New Roman" panose="02020603050405020304" pitchFamily="18" charset="0"/>
                                </a:rPr>
                                <m:t>𝟑</m:t>
                              </m:r>
                            </m:sub>
                          </m:sSub>
                        </m:num>
                        <m:den>
                          <m:r>
                            <a:rPr lang="en-IN" sz="2000" b="1" i="1" dirty="0">
                              <a:latin typeface="Cambria Math" panose="02040503050406030204" pitchFamily="18" charset="0"/>
                              <a:ea typeface="Cambria Math" panose="02040503050406030204" pitchFamily="18" charset="0"/>
                              <a:cs typeface="Times New Roman" panose="02020603050405020304" pitchFamily="18" charset="0"/>
                            </a:rPr>
                            <m:t>𝝏</m:t>
                          </m:r>
                          <m:r>
                            <a:rPr lang="en-IN" sz="2000" b="1" i="1" dirty="0">
                              <a:latin typeface="Cambria Math" panose="02040503050406030204" pitchFamily="18" charset="0"/>
                              <a:ea typeface="Cambria Math" panose="02040503050406030204" pitchFamily="18" charset="0"/>
                              <a:cs typeface="Times New Roman" panose="02020603050405020304" pitchFamily="18" charset="0"/>
                            </a:rPr>
                            <m:t>𝒛</m:t>
                          </m:r>
                        </m:den>
                      </m:f>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Clearly</a:t>
                </a: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is a scalar quantity.</a:t>
                </a:r>
              </a:p>
              <a:p>
                <a:pPr marL="0" indent="0">
                  <a:buNone/>
                </a:pPr>
                <a:r>
                  <a:rPr lang="en-IN" sz="2200" b="1" i="1" u="sng" dirty="0" smtClean="0">
                    <a:latin typeface="Times New Roman" panose="02020603050405020304" pitchFamily="18" charset="0"/>
                    <a:cs typeface="Times New Roman" panose="02020603050405020304" pitchFamily="18" charset="0"/>
                  </a:rPr>
                  <a:t>Physical interpretation of Divergence</a:t>
                </a:r>
                <a:endParaRPr lang="en-IN" sz="2200" b="1" i="1" u="sng"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     Let us consider the motion of the fluid. Consider a small rectangular parallelepiped with edges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𝑦</m:t>
                        </m:r>
                      </m:sub>
                    </m:sSub>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e>
                      <m:sub>
                        <m:r>
                          <a:rPr lang="en-IN" sz="2200" b="0" i="1" smtClean="0">
                            <a:latin typeface="Cambria Math" panose="02040503050406030204" pitchFamily="18" charset="0"/>
                            <a:cs typeface="Times New Roman" panose="02020603050405020304" pitchFamily="18" charset="0"/>
                          </a:rPr>
                          <m:t>𝑧</m:t>
                        </m:r>
                      </m:sub>
                    </m:sSub>
                  </m:oMath>
                </a14:m>
                <a:r>
                  <a:rPr lang="en-IN" sz="2200" dirty="0" smtClean="0">
                    <a:latin typeface="Times New Roman" panose="02020603050405020304" pitchFamily="18" charset="0"/>
                    <a:cs typeface="Times New Roman" panose="02020603050405020304" pitchFamily="18" charset="0"/>
                  </a:rPr>
                  <a:t> parallel to the axes in the mass of fluid. </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98822"/>
                <a:ext cx="10515600" cy="3578141"/>
              </a:xfrm>
              <a:blipFill>
                <a:blip r:embed="rId3" cstate="print"/>
                <a:stretch>
                  <a:fillRect l="-754" r="-116"/>
                </a:stretch>
              </a:blipFill>
            </p:spPr>
            <p:txBody>
              <a:bodyPr/>
              <a:lstStyle/>
              <a:p>
                <a:r>
                  <a:rPr lang="en-IN">
                    <a:noFill/>
                  </a:rPr>
                  <a:t> </a:t>
                </a:r>
              </a:p>
            </p:txBody>
          </p:sp>
        </mc:Fallback>
      </mc:AlternateContent>
    </p:spTree>
    <p:extLst>
      <p:ext uri="{BB962C8B-B14F-4D97-AF65-F5344CB8AC3E}">
        <p14:creationId xmlns:p14="http://schemas.microsoft.com/office/powerpoint/2010/main" val="38735651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stretch>
            <a:fillRect/>
          </a:stretch>
        </p:blipFill>
        <p:spPr>
          <a:xfrm>
            <a:off x="8826366" y="1084260"/>
            <a:ext cx="2358190" cy="2105096"/>
          </a:xfrm>
          <a:prstGeom prst="rect">
            <a:avLst/>
          </a:prstGeom>
        </p:spPr>
      </p:pic>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93575"/>
              </a:xfrm>
            </p:spPr>
            <p:txBody>
              <a:bodyPr>
                <a:normAutofit/>
              </a:bodyPr>
              <a:lstStyle/>
              <a:p>
                <a:pPr/>
                <a:r>
                  <a:rPr lang="en-IN" sz="2200" dirty="0" smtClean="0">
                    <a:latin typeface="Times New Roman" panose="02020603050405020304" pitchFamily="18" charset="0"/>
                    <a:cs typeface="Times New Roman" panose="02020603050405020304" pitchFamily="18" charset="0"/>
                  </a:rPr>
                  <a:t>   Let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be the velocity of the fluid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Amount of the fluid flowing in through the face ABCD per unit time </a:t>
                </a:r>
                <a:br>
                  <a:rPr lang="en-IN" sz="22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𝑉𝑒𝑙𝑜𝑐𝑖𝑡𝑦</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𝐴𝑟𝑒𝑎</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𝑜𝑓</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𝑡h𝑒</m:t>
                      </m:r>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𝑓𝑎𝑐𝑒</m:t>
                      </m:r>
                    </m:oMath>
                    <m:oMath xmlns:m="http://schemas.openxmlformats.org/officeDocument/2006/math">
                      <m:r>
                        <a:rPr lang="en-IN" sz="2200" b="0" i="1" smtClean="0">
                          <a:latin typeface="Cambria Math" panose="02040503050406030204" pitchFamily="18" charset="0"/>
                          <a:cs typeface="Times New Roman" panose="02020603050405020304" pitchFamily="18" charset="0"/>
                        </a:rPr>
                        <m:t>= </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93575"/>
              </a:xfrm>
              <a:blipFill>
                <a:blip r:embed="rId3"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311091"/>
                <a:ext cx="10515600" cy="2865871"/>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Amount of the fluid flowing out </a:t>
                </a:r>
                <a:r>
                  <a:rPr lang="en-IN" sz="2200" dirty="0">
                    <a:latin typeface="Times New Roman" panose="02020603050405020304" pitchFamily="18" charset="0"/>
                    <a:cs typeface="Times New Roman" panose="02020603050405020304" pitchFamily="18" charset="0"/>
                  </a:rPr>
                  <a:t>through the face </a:t>
                </a:r>
                <a:r>
                  <a:rPr lang="en-IN" sz="2200" dirty="0" smtClean="0">
                    <a:latin typeface="Times New Roman" panose="02020603050405020304" pitchFamily="18" charset="0"/>
                    <a:cs typeface="Times New Roman" panose="02020603050405020304" pitchFamily="18" charset="0"/>
                  </a:rPr>
                  <a:t>PQRS </a:t>
                </a:r>
                <a:r>
                  <a:rPr lang="en-IN" sz="2200" dirty="0">
                    <a:latin typeface="Times New Roman" panose="02020603050405020304" pitchFamily="18" charset="0"/>
                    <a:cs typeface="Times New Roman" panose="02020603050405020304" pitchFamily="18" charset="0"/>
                  </a:rPr>
                  <a:t>per unit </a:t>
                </a:r>
                <a:r>
                  <a:rPr lang="en-IN" sz="2200" dirty="0" smtClean="0">
                    <a:latin typeface="Times New Roman" panose="02020603050405020304" pitchFamily="18" charset="0"/>
                    <a:cs typeface="Times New Roman" panose="02020603050405020304" pitchFamily="18" charset="0"/>
                  </a:rPr>
                  <a:t>time</a:t>
                </a:r>
              </a:p>
              <a:p>
                <a:pPr marL="0" indent="0">
                  <a:buNone/>
                </a:pPr>
                <a14:m>
                  <m:oMathPara xmlns:m="http://schemas.openxmlformats.org/officeDocument/2006/math">
                    <m:oMathParaPr>
                      <m:jc m:val="centerGroup"/>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The net decrease in the amount of fluid across these two faces is </a:t>
                </a:r>
              </a:p>
              <a:p>
                <a:pPr marL="0" indent="0">
                  <a:buNone/>
                </a:pPr>
                <a14:m>
                  <m:oMathPara xmlns:m="http://schemas.openxmlformats.org/officeDocument/2006/math">
                    <m:oMathParaPr>
                      <m:jc m:val="centerGroup"/>
                    </m:oMathParaPr>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m:t>
                        </m:r>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𝑽</m:t>
                            </m:r>
                          </m:e>
                          <m:sub>
                            <m:r>
                              <a:rPr lang="en-IN" sz="2200" b="1" i="1">
                                <a:latin typeface="Cambria Math" panose="02040503050406030204" pitchFamily="18" charset="0"/>
                                <a:cs typeface="Times New Roman" panose="02020603050405020304" pitchFamily="18" charset="0"/>
                              </a:rPr>
                              <m:t>𝒙</m:t>
                            </m:r>
                          </m:sub>
                        </m:sSub>
                      </m:num>
                      <m:den>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den>
                    </m:f>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𝒙</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r>
                      <a:rPr lang="en-IN" sz="2200" b="1" i="1">
                        <a:latin typeface="Cambria Math" panose="02040503050406030204" pitchFamily="18" charset="0"/>
                        <a:ea typeface="Cambria Math" panose="02040503050406030204" pitchFamily="18" charset="0"/>
                        <a:cs typeface="Times New Roman" panose="02020603050405020304" pitchFamily="18" charset="0"/>
                      </a:rPr>
                      <m:t>𝜹</m:t>
                    </m:r>
                    <m:r>
                      <a:rPr lang="en-IN" sz="2200" b="1" i="1">
                        <a:latin typeface="Cambria Math" panose="02040503050406030204" pitchFamily="18" charset="0"/>
                        <a:ea typeface="Cambria Math" panose="02040503050406030204" pitchFamily="18" charset="0"/>
                        <a:cs typeface="Times New Roman" panose="02020603050405020304" pitchFamily="18" charset="0"/>
                      </a:rPr>
                      <m:t>𝒛</m:t>
                    </m:r>
                  </m:oMath>
                </a14:m>
                <a:r>
                  <a:rPr lang="en-IN" sz="2200" b="1" dirty="0">
                    <a:latin typeface="Times New Roman" panose="02020603050405020304" pitchFamily="18" charset="0"/>
                    <a:cs typeface="Times New Roman" panose="02020603050405020304" pitchFamily="18" charset="0"/>
                  </a:rPr>
                  <a:t>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311091"/>
                <a:ext cx="10515600" cy="2865871"/>
              </a:xfrm>
              <a:blipFill>
                <a:blip r:embed="rId4" cstate="print"/>
                <a:stretch>
                  <a:fillRect l="-638" t="-3191"/>
                </a:stretch>
              </a:blipFill>
            </p:spPr>
            <p:txBody>
              <a:bodyPr/>
              <a:lstStyle/>
              <a:p>
                <a:r>
                  <a:rPr lang="en-IN">
                    <a:noFill/>
                  </a:rPr>
                  <a:t> </a:t>
                </a:r>
              </a:p>
            </p:txBody>
          </p:sp>
        </mc:Fallback>
      </mc:AlternateContent>
      <p:cxnSp>
        <p:nvCxnSpPr>
          <p:cNvPr id="15" name="Straight Arrow Connector 14"/>
          <p:cNvCxnSpPr/>
          <p:nvPr/>
        </p:nvCxnSpPr>
        <p:spPr>
          <a:xfrm flipV="1">
            <a:off x="9846644" y="1944304"/>
            <a:ext cx="317634" cy="9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836041" y="1934679"/>
            <a:ext cx="288758" cy="9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440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413928"/>
              </a:xfrm>
            </p:spPr>
            <p:txBody>
              <a:bodyPr>
                <a:normAutofit/>
              </a:bodyPr>
              <a:lstStyle/>
              <a:p>
                <a:r>
                  <a:rPr lang="en-IN" sz="2200" dirty="0" smtClean="0">
                    <a:latin typeface="Times New Roman" panose="02020603050405020304" pitchFamily="18" charset="0"/>
                    <a:cs typeface="Times New Roman" panose="02020603050405020304" pitchFamily="18" charset="0"/>
                  </a:rPr>
                  <a:t>Similarly, the decrease in amount of fluid due to flow 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axis</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𝛿</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𝑧</m:t>
                    </m:r>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The </a:t>
                </a:r>
                <a:r>
                  <a:rPr lang="en-IN" sz="2200" dirty="0">
                    <a:latin typeface="Times New Roman" panose="02020603050405020304" pitchFamily="18" charset="0"/>
                    <a:cs typeface="Times New Roman" panose="02020603050405020304" pitchFamily="18" charset="0"/>
                  </a:rPr>
                  <a:t>decrease in amount of fluid due to flow </a:t>
                </a:r>
                <a:r>
                  <a:rPr lang="en-IN" sz="2200" dirty="0" smtClean="0">
                    <a:latin typeface="Times New Roman" panose="02020603050405020304" pitchFamily="18" charset="0"/>
                    <a:cs typeface="Times New Roman" panose="02020603050405020304" pitchFamily="18" charset="0"/>
                  </a:rPr>
                  <a:t>along the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z</m:t>
                    </m:r>
                    <m:r>
                      <a:rPr lang="en-IN" sz="2200">
                        <a:latin typeface="Cambria Math" panose="02040503050406030204" pitchFamily="18" charset="0"/>
                        <a:cs typeface="Times New Roman" panose="02020603050405020304" pitchFamily="18" charset="0"/>
                      </a:rPr>
                      <m:t>−</m:t>
                    </m:r>
                    <m:r>
                      <m:rPr>
                        <m:sty m:val="p"/>
                      </m:rPr>
                      <a:rPr lang="en-IN" sz="2200">
                        <a:latin typeface="Cambria Math" panose="02040503050406030204" pitchFamily="18" charset="0"/>
                        <a:cs typeface="Times New Roman" panose="02020603050405020304" pitchFamily="18" charset="0"/>
                      </a:rPr>
                      <m:t>axis</m:t>
                    </m:r>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413928"/>
              </a:xfrm>
              <a:blipFill>
                <a:blip r:embed="rId2" cstate="print"/>
                <a:stretch>
                  <a:fillRect l="-754" b="-129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37322"/>
                <a:ext cx="10515600" cy="3539641"/>
              </a:xfrm>
            </p:spPr>
            <p:txBody>
              <a:bodyPr>
                <a:normAutofit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Total decrease in amount of fluid inside the parallelepiped per unit time </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200">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d>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𝑦</m:t>
                      </m:r>
                      <m:r>
                        <a:rPr lang="en-IN" sz="2200" i="1">
                          <a:latin typeface="Cambria Math" panose="02040503050406030204" pitchFamily="18" charset="0"/>
                          <a:ea typeface="Cambria Math" panose="02040503050406030204" pitchFamily="18" charset="0"/>
                          <a:cs typeface="Times New Roman" panose="02020603050405020304" pitchFamily="18" charset="0"/>
                        </a:rPr>
                        <m:t>𝛿</m:t>
                      </m:r>
                      <m:r>
                        <a:rPr lang="en-IN" sz="2200" i="1">
                          <a:latin typeface="Cambria Math" panose="02040503050406030204" pitchFamily="18" charset="0"/>
                          <a:ea typeface="Cambria Math" panose="02040503050406030204" pitchFamily="18" charset="0"/>
                          <a:cs typeface="Times New Roman" panose="02020603050405020304" pitchFamily="18" charset="0"/>
                        </a:rPr>
                        <m:t>𝑧</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Hence the ratio of loss of fluid per unit volume </a:t>
                </a:r>
                <a14:m>
                  <m:oMath xmlns:m="http://schemas.openxmlformats.org/officeDocument/2006/math">
                    <m:r>
                      <a:rPr lang="en-IN" sz="220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𝑦</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𝑧</m:t>
                            </m:r>
                          </m:sub>
                        </m:sSub>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0"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i="1">
                                <a:latin typeface="Cambria Math" panose="02040503050406030204" pitchFamily="18" charset="0"/>
                                <a:cs typeface="Times New Roman" panose="02020603050405020304" pitchFamily="18" charset="0"/>
                              </a:rPr>
                              <m:t>𝑥</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𝑦</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𝑉</m:t>
                            </m:r>
                          </m:e>
                          <m:sub>
                            <m:r>
                              <a:rPr lang="en-IN" sz="2200" b="0" i="1" smtClean="0">
                                <a:latin typeface="Cambria Math" panose="02040503050406030204" pitchFamily="18" charset="0"/>
                                <a:cs typeface="Times New Roman" panose="02020603050405020304" pitchFamily="18" charset="0"/>
                              </a:rPr>
                              <m:t>𝑧</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d>
                  </m:oMath>
                </a14:m>
                <a:endParaRPr lang="en-IN" sz="2200" b="0" i="1" dirty="0" smtClean="0">
                  <a:latin typeface="Cambria Math" panose="020405030504060302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37322"/>
                <a:ext cx="10515600" cy="3539641"/>
              </a:xfrm>
              <a:blipFill>
                <a:blip r:embed="rId3" cstate="print"/>
                <a:stretch>
                  <a:fillRect l="-754" t="-3103"/>
                </a:stretch>
              </a:blipFill>
            </p:spPr>
            <p:txBody>
              <a:bodyPr/>
              <a:lstStyle/>
              <a:p>
                <a:r>
                  <a:rPr lang="en-IN">
                    <a:noFill/>
                  </a:rPr>
                  <a:t> </a:t>
                </a:r>
              </a:p>
            </p:txBody>
          </p:sp>
        </mc:Fallback>
      </mc:AlternateContent>
    </p:spTree>
    <p:extLst>
      <p:ext uri="{BB962C8B-B14F-4D97-AF65-F5344CB8AC3E}">
        <p14:creationId xmlns:p14="http://schemas.microsoft.com/office/powerpoint/2010/main" val="2053579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298426"/>
              </a:xfrm>
            </p:spPr>
            <p:txBody>
              <a:bodyPr>
                <a:normAutofit/>
              </a:bodyPr>
              <a:lstStyle/>
              <a:p>
                <a:r>
                  <a:rPr lang="en-IN" sz="2200" dirty="0" smtClean="0">
                    <a:latin typeface="Times New Roman" panose="02020603050405020304" pitchFamily="18" charset="0"/>
                    <a:cs typeface="Times New Roman" panose="02020603050405020304" pitchFamily="18" charset="0"/>
                  </a:rPr>
                  <a:t>   Hence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gives the rate of outflow per unit volume at a point of the fluid. 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𝑽</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everywhere in some region of space, then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is called  </a:t>
                </a:r>
                <a:r>
                  <a:rPr lang="en-IN" sz="2200" b="1" i="1" dirty="0" smtClean="0">
                    <a:latin typeface="Times New Roman" panose="02020603050405020304" pitchFamily="18" charset="0"/>
                    <a:cs typeface="Times New Roman" panose="02020603050405020304" pitchFamily="18" charset="0"/>
                  </a:rPr>
                  <a:t>Solenoidal Vector function </a:t>
                </a:r>
                <a:r>
                  <a:rPr lang="en-IN" sz="2200" dirty="0" smtClean="0">
                    <a:latin typeface="Times New Roman" panose="02020603050405020304" pitchFamily="18" charset="0"/>
                    <a:cs typeface="Times New Roman" panose="02020603050405020304" pitchFamily="18" charset="0"/>
                  </a:rPr>
                  <a:t>and the fluids said to be </a:t>
                </a:r>
                <a:r>
                  <a:rPr lang="en-IN" sz="2200" i="1" dirty="0" smtClean="0">
                    <a:latin typeface="Times New Roman" panose="02020603050405020304" pitchFamily="18" charset="0"/>
                    <a:cs typeface="Times New Roman" panose="02020603050405020304" pitchFamily="18" charset="0"/>
                  </a:rPr>
                  <a:t>incompressible</a:t>
                </a:r>
                <a:r>
                  <a:rPr lang="en-IN" sz="2200" dirty="0" smtClean="0">
                    <a:latin typeface="Times New Roman" panose="02020603050405020304" pitchFamily="18" charset="0"/>
                    <a:cs typeface="Times New Roman" panose="02020603050405020304" pitchFamily="18" charset="0"/>
                  </a:rPr>
                  <a:t> i.e., there is no gain or loss in the volume element</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298426"/>
              </a:xfrm>
              <a:blipFill>
                <a:blip r:embed="rId2" cstate="print"/>
                <a:stretch>
                  <a:fillRect l="-754" b="-14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521818"/>
                <a:ext cx="10515600" cy="3607018"/>
              </a:xfrm>
            </p:spPr>
            <p:txBody>
              <a:bodyPr>
                <a:normAutofit fontScale="70000" lnSpcReduction="20000"/>
              </a:bodyPr>
              <a:lstStyle/>
              <a:p>
                <a:pPr marL="0" indent="0">
                  <a:buNone/>
                </a:pPr>
                <a:r>
                  <a:rPr lang="en-IN" sz="2600" b="1" i="1" u="sng" dirty="0" smtClean="0">
                    <a:latin typeface="Times New Roman" panose="02020603050405020304" pitchFamily="18" charset="0"/>
                    <a:cs typeface="Times New Roman" panose="02020603050405020304" pitchFamily="18" charset="0"/>
                  </a:rPr>
                  <a:t>Curl </a:t>
                </a:r>
                <a:r>
                  <a:rPr lang="en-IN" sz="2600" b="1" i="1" u="sng" dirty="0">
                    <a:latin typeface="Times New Roman" panose="02020603050405020304" pitchFamily="18" charset="0"/>
                    <a:cs typeface="Times New Roman" panose="02020603050405020304" pitchFamily="18" charset="0"/>
                  </a:rPr>
                  <a:t>of a vector function</a:t>
                </a:r>
                <a:br>
                  <a:rPr lang="en-IN" sz="2600" b="1" i="1" u="sng" dirty="0">
                    <a:latin typeface="Times New Roman" panose="02020603050405020304" pitchFamily="18" charset="0"/>
                    <a:cs typeface="Times New Roman" panose="02020603050405020304" pitchFamily="18" charset="0"/>
                  </a:rPr>
                </a:br>
                <a:r>
                  <a:rPr lang="en-IN" sz="2600" b="1" i="1" dirty="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The curl </a:t>
                </a:r>
                <a:r>
                  <a:rPr lang="en-IN" sz="2600" dirty="0">
                    <a:latin typeface="Times New Roman" panose="02020603050405020304" pitchFamily="18" charset="0"/>
                    <a:cs typeface="Times New Roman" panose="02020603050405020304" pitchFamily="18" charset="0"/>
                  </a:rPr>
                  <a:t>of a vector function  </a:t>
                </a:r>
                <a14:m>
                  <m:oMath xmlns:m="http://schemas.openxmlformats.org/officeDocument/2006/math">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𝑖</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𝑗</m:t>
                        </m:r>
                      </m:e>
                    </m:acc>
                    <m:r>
                      <a:rPr lang="en-IN" sz="2600" i="1">
                        <a:latin typeface="Cambria Math" panose="02040503050406030204" pitchFamily="18" charset="0"/>
                        <a:cs typeface="Times New Roman" panose="02020603050405020304" pitchFamily="18" charset="0"/>
                      </a:rPr>
                      <m:t>+</m:t>
                    </m:r>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𝑘</m:t>
                        </m:r>
                      </m:e>
                    </m:acc>
                  </m:oMath>
                </a14:m>
                <a:r>
                  <a:rPr lang="en-IN" sz="2600" b="1" i="1"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is </a:t>
                </a:r>
                <a:r>
                  <a:rPr lang="en-IN" sz="2600" dirty="0">
                    <a:latin typeface="Times New Roman" panose="02020603050405020304" pitchFamily="18" charset="0"/>
                    <a:cs typeface="Times New Roman" panose="02020603050405020304" pitchFamily="18" charset="0"/>
                  </a:rPr>
                  <a:t>denoted by </a:t>
                </a:r>
                <a14:m>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a:latin typeface="Cambria Math" panose="02040503050406030204" pitchFamily="18" charset="0"/>
                            <a:cs typeface="Times New Roman" panose="02020603050405020304" pitchFamily="18" charset="0"/>
                          </a:rPr>
                        </m:ctrlPr>
                      </m:accPr>
                      <m:e>
                        <m:r>
                          <a:rPr lang="en-IN" sz="2600" i="1">
                            <a:latin typeface="Cambria Math" panose="02040503050406030204" pitchFamily="18" charset="0"/>
                            <a:cs typeface="Times New Roman" panose="02020603050405020304" pitchFamily="18" charset="0"/>
                          </a:rPr>
                          <m:t>𝐹</m:t>
                        </m:r>
                      </m:e>
                    </m:acc>
                  </m:oMath>
                </a14:m>
                <a:r>
                  <a:rPr lang="en-IN" sz="2600" dirty="0">
                    <a:latin typeface="Times New Roman" panose="02020603050405020304" pitchFamily="18" charset="0"/>
                    <a:cs typeface="Times New Roman" panose="02020603050405020304" pitchFamily="18" charset="0"/>
                  </a:rPr>
                  <a:t> and is defined as </a:t>
                </a:r>
                <a14:m>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ea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ea typeface="Cambria Math" panose="02040503050406030204" pitchFamily="18" charset="0"/>
                        <a:cs typeface="Times New Roman" panose="02020603050405020304" pitchFamily="18" charset="0"/>
                      </a:rPr>
                      <m:t>𝑿</m:t>
                    </m:r>
                    <m:acc>
                      <m:accPr>
                        <m:chr m:val="⃗"/>
                        <m:ctrlPr>
                          <a:rPr lang="en-IN" sz="2600" b="1" i="1">
                            <a:latin typeface="Cambria Math" panose="02040503050406030204" pitchFamily="18" charset="0"/>
                            <a:ea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ea typeface="Cambria Math" panose="02040503050406030204" pitchFamily="18" charset="0"/>
                            <a:cs typeface="Times New Roman" panose="02020603050405020304" pitchFamily="18" charset="0"/>
                          </a:rPr>
                          <m:t>𝑭</m:t>
                        </m:r>
                      </m:e>
                    </m:acc>
                  </m:oMath>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b="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0" i="1" smtClean="0">
                          <a:latin typeface="Cambria Math" panose="02040503050406030204" pitchFamily="18" charset="0"/>
                          <a:cs typeface="Times New Roman" panose="02020603050405020304" pitchFamily="18" charset="0"/>
                        </a:rPr>
                        <m:t>𝑐𝑢𝑟𝑙</m:t>
                      </m:r>
                      <m:acc>
                        <m:accPr>
                          <m:chr m:val="⃗"/>
                          <m:ctrlPr>
                            <a:rPr lang="en-IN" sz="260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𝐹</m:t>
                          </m:r>
                        </m:e>
                      </m:acc>
                      <m:r>
                        <a:rPr lang="en-IN" sz="2600" b="0" i="1" smtClean="0">
                          <a:latin typeface="Cambria Math" panose="02040503050406030204" pitchFamily="18" charset="0"/>
                          <a:cs typeface="Times New Roman" panose="02020603050405020304" pitchFamily="18" charset="0"/>
                        </a:rPr>
                        <m:t>=</m:t>
                      </m:r>
                      <m:d>
                        <m:dPr>
                          <m:begChr m:val="|"/>
                          <m:endChr m:val="|"/>
                          <m:ctrlPr>
                            <a:rPr lang="en-IN" sz="26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600" b="0" i="1" smtClean="0">
                                  <a:latin typeface="Cambria Math" panose="02040503050406030204" pitchFamily="18" charset="0"/>
                                  <a:cs typeface="Times New Roman" panose="02020603050405020304" pitchFamily="18" charset="0"/>
                                </a:rPr>
                              </m:ctrlPr>
                            </m:mPr>
                            <m:mr>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𝑖</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𝑗</m:t>
                                    </m:r>
                                  </m:e>
                                </m:acc>
                              </m:e>
                              <m:e>
                                <m:acc>
                                  <m:accPr>
                                    <m:chr m:val="̂"/>
                                    <m:ctrlPr>
                                      <a:rPr lang="en-IN" sz="2600" b="0" i="1" smtClean="0">
                                        <a:latin typeface="Cambria Math" panose="02040503050406030204" pitchFamily="18" charset="0"/>
                                        <a:cs typeface="Times New Roman" panose="02020603050405020304" pitchFamily="18" charset="0"/>
                                      </a:rPr>
                                    </m:ctrlPr>
                                  </m:accPr>
                                  <m:e>
                                    <m:r>
                                      <a:rPr lang="en-IN" sz="2600" b="0" i="1" smtClean="0">
                                        <a:latin typeface="Cambria Math" panose="02040503050406030204" pitchFamily="18" charset="0"/>
                                        <a:cs typeface="Times New Roman" panose="02020603050405020304" pitchFamily="18" charset="0"/>
                                      </a:rPr>
                                      <m:t>𝑘</m:t>
                                    </m:r>
                                  </m:e>
                                </m:acc>
                              </m:e>
                            </m:mr>
                            <m:mr>
                              <m:e>
                                <m:f>
                                  <m:fPr>
                                    <m:ctrlPr>
                                      <a:rPr lang="en-IN" sz="2600" b="0" i="1" smtClean="0">
                                        <a:latin typeface="Cambria Math" panose="02040503050406030204" pitchFamily="18" charset="0"/>
                                        <a:cs typeface="Times New Roman" panose="02020603050405020304" pitchFamily="18" charset="0"/>
                                      </a:rPr>
                                    </m:ctrlPr>
                                  </m:fPr>
                                  <m:num>
                                    <m:r>
                                      <a:rPr lang="en-IN" sz="2600" b="0" i="1" smtClean="0">
                                        <a:latin typeface="Cambria Math" panose="02040503050406030204" pitchFamily="18" charset="0"/>
                                        <a:cs typeface="Times New Roman" panose="02020603050405020304" pitchFamily="18" charset="0"/>
                                      </a:rPr>
                                      <m:t>𝜕</m:t>
                                    </m:r>
                                  </m:num>
                                  <m:den>
                                    <m:r>
                                      <a:rPr lang="en-IN" sz="2600" b="0" i="1" smtClean="0">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𝑥</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𝑦</m:t>
                                    </m:r>
                                  </m:den>
                                </m:f>
                              </m:e>
                              <m:e>
                                <m:f>
                                  <m:fPr>
                                    <m:ctrlPr>
                                      <a:rPr lang="en-IN" sz="2600" i="1">
                                        <a:latin typeface="Cambria Math" panose="02040503050406030204" pitchFamily="18" charset="0"/>
                                        <a:cs typeface="Times New Roman" panose="02020603050405020304" pitchFamily="18" charset="0"/>
                                      </a:rPr>
                                    </m:ctrlPr>
                                  </m:fPr>
                                  <m:num>
                                    <m:r>
                                      <a:rPr lang="en-IN" sz="2600" i="1">
                                        <a:latin typeface="Cambria Math" panose="02040503050406030204" pitchFamily="18" charset="0"/>
                                        <a:cs typeface="Times New Roman" panose="02020603050405020304" pitchFamily="18" charset="0"/>
                                      </a:rPr>
                                      <m:t>𝜕</m:t>
                                    </m:r>
                                  </m:num>
                                  <m:den>
                                    <m:r>
                                      <a:rPr lang="en-IN" sz="2600" i="1">
                                        <a:latin typeface="Cambria Math" panose="02040503050406030204" pitchFamily="18" charset="0"/>
                                        <a:cs typeface="Times New Roman" panose="02020603050405020304" pitchFamily="18" charset="0"/>
                                      </a:rPr>
                                      <m:t>𝜕</m:t>
                                    </m:r>
                                    <m:r>
                                      <a:rPr lang="en-IN" sz="2600" b="0" i="1" smtClean="0">
                                        <a:latin typeface="Cambria Math" panose="02040503050406030204" pitchFamily="18" charset="0"/>
                                        <a:cs typeface="Times New Roman" panose="02020603050405020304" pitchFamily="18" charset="0"/>
                                      </a:rPr>
                                      <m:t>𝑧</m:t>
                                    </m:r>
                                  </m:den>
                                </m:f>
                              </m:e>
                            </m:mr>
                            <m:mr>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1</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2</m:t>
                                    </m:r>
                                  </m:sub>
                                </m:sSub>
                              </m:e>
                              <m:e>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𝑓</m:t>
                                    </m:r>
                                  </m:e>
                                  <m:sub>
                                    <m:r>
                                      <a:rPr lang="en-IN" sz="2600" i="1">
                                        <a:latin typeface="Cambria Math" panose="02040503050406030204" pitchFamily="18" charset="0"/>
                                        <a:cs typeface="Times New Roman" panose="02020603050405020304" pitchFamily="18" charset="0"/>
                                      </a:rPr>
                                      <m:t>3</m:t>
                                    </m:r>
                                  </m:sub>
                                </m:sSub>
                              </m:e>
                            </m:mr>
                          </m:m>
                        </m:e>
                      </m:d>
                    </m:oMath>
                  </m:oMathPara>
                </a14:m>
                <a:endParaRPr lang="en-IN" sz="2600" b="0" i="1" dirty="0" smtClean="0">
                  <a:latin typeface="Cambria Math" panose="02040503050406030204" pitchFamily="18" charset="0"/>
                  <a:cs typeface="Times New Roman" panose="02020603050405020304" pitchFamily="18" charset="0"/>
                </a:endParaRPr>
              </a:p>
              <a:p>
                <a:pPr marL="0" indent="0">
                  <a:buNone/>
                </a:pPr>
                <a:endParaRPr lang="en-IN" sz="2600" b="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600" b="1" i="1" smtClean="0">
                          <a:latin typeface="Cambria Math" panose="02040503050406030204" pitchFamily="18" charset="0"/>
                          <a:cs typeface="Times New Roman" panose="02020603050405020304" pitchFamily="18" charset="0"/>
                        </a:rPr>
                        <m:t>𝒄𝒖𝒓𝒍</m:t>
                      </m:r>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𝑭</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smtClean="0">
                                      <a:latin typeface="Cambria Math" panose="02040503050406030204" pitchFamily="18" charset="0"/>
                                      <a:cs typeface="Times New Roman" panose="02020603050405020304" pitchFamily="18" charset="0"/>
                                    </a:rPr>
                                  </m:ctrlPr>
                                </m:sSubPr>
                                <m:e>
                                  <m:r>
                                    <a:rPr lang="en-IN" sz="2600" b="1" i="1" smtClean="0">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𝟑</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𝒚</m:t>
                              </m:r>
                            </m:den>
                          </m:f>
                          <m:r>
                            <a:rPr lang="en-IN" sz="2600" b="1" i="1" smtClean="0">
                              <a:latin typeface="Cambria Math" panose="02040503050406030204" pitchFamily="18" charset="0"/>
                              <a:cs typeface="Times New Roman" panose="02020603050405020304" pitchFamily="18" charset="0"/>
                            </a:rPr>
                            <m:t>−</m:t>
                          </m:r>
                          <m:f>
                            <m:fPr>
                              <m:ctrlPr>
                                <a:rPr lang="en-IN" sz="2600" b="1" i="1" smtClean="0">
                                  <a:latin typeface="Cambria Math" panose="02040503050406030204" pitchFamily="18" charset="0"/>
                                  <a:cs typeface="Times New Roman" panose="02020603050405020304" pitchFamily="18" charset="0"/>
                                </a:rPr>
                              </m:ctrlPr>
                            </m:fPr>
                            <m:num>
                              <m:r>
                                <a:rPr lang="en-IN" sz="2600" b="1" i="1" smtClean="0">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smtClean="0">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𝒊</m:t>
                          </m:r>
                        </m:e>
                      </m:acc>
                      <m:r>
                        <a:rPr lang="en-IN" sz="2600" b="1" i="0"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a:latin typeface="Cambria Math" panose="02040503050406030204" pitchFamily="18" charset="0"/>
                                      <a:cs typeface="Times New Roman" panose="02020603050405020304" pitchFamily="18" charset="0"/>
                                    </a:rPr>
                                    <m:t>𝟑</m:t>
                                  </m:r>
                                </m:sub>
                              </m:sSub>
                            </m:num>
                            <m:den>
                              <m:r>
                                <a:rPr lang="en-IN" sz="2600" b="1" i="1">
                                  <a:latin typeface="Cambria Math" panose="02040503050406030204" pitchFamily="18" charset="0"/>
                                  <a:cs typeface="Times New Roman" panose="02020603050405020304" pitchFamily="18" charset="0"/>
                                </a:rPr>
                                <m:t>𝝏</m:t>
                              </m:r>
                              <m:r>
                                <a:rPr lang="en-IN" sz="2600" b="1" i="1" smtClean="0">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𝒛</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𝒋</m:t>
                          </m:r>
                        </m:e>
                      </m:acc>
                      <m:r>
                        <a:rPr lang="en-IN" sz="2600" b="1" i="1" smtClean="0">
                          <a:latin typeface="Cambria Math" panose="02040503050406030204" pitchFamily="18" charset="0"/>
                          <a:cs typeface="Times New Roman" panose="02020603050405020304" pitchFamily="18" charset="0"/>
                        </a:rPr>
                        <m:t>+</m:t>
                      </m:r>
                      <m:d>
                        <m:dPr>
                          <m:begChr m:val="["/>
                          <m:endChr m:val="]"/>
                          <m:ctrlPr>
                            <a:rPr lang="en-IN" sz="2600" b="1" i="1" smtClean="0">
                              <a:latin typeface="Cambria Math" panose="02040503050406030204" pitchFamily="18" charset="0"/>
                              <a:cs typeface="Times New Roman" panose="02020603050405020304" pitchFamily="18" charset="0"/>
                            </a:rPr>
                          </m:ctrlPr>
                        </m:dPr>
                        <m:e>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𝟐</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𝒙</m:t>
                              </m:r>
                            </m:den>
                          </m:f>
                          <m:r>
                            <a:rPr lang="en-IN" sz="2600" b="1" i="1" smtClean="0">
                              <a:latin typeface="Cambria Math" panose="02040503050406030204" pitchFamily="18" charset="0"/>
                              <a:cs typeface="Times New Roman" panose="02020603050405020304" pitchFamily="18" charset="0"/>
                            </a:rPr>
                            <m:t>−</m:t>
                          </m:r>
                          <m:f>
                            <m:fPr>
                              <m:ctrlPr>
                                <a:rPr lang="en-IN" sz="2600" b="1" i="1">
                                  <a:latin typeface="Cambria Math" panose="02040503050406030204" pitchFamily="18" charset="0"/>
                                  <a:cs typeface="Times New Roman" panose="02020603050405020304" pitchFamily="18" charset="0"/>
                                </a:rPr>
                              </m:ctrlPr>
                            </m:fPr>
                            <m:num>
                              <m:r>
                                <a:rPr lang="en-IN" sz="2600" b="1" i="1">
                                  <a:latin typeface="Cambria Math" panose="02040503050406030204" pitchFamily="18" charset="0"/>
                                  <a:cs typeface="Times New Roman" panose="02020603050405020304" pitchFamily="18" charset="0"/>
                                </a:rPr>
                                <m:t>𝝏</m:t>
                              </m:r>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𝒇</m:t>
                                  </m:r>
                                </m:e>
                                <m:sub>
                                  <m:r>
                                    <a:rPr lang="en-IN" sz="2600" b="1" i="1" smtClean="0">
                                      <a:latin typeface="Cambria Math" panose="02040503050406030204" pitchFamily="18" charset="0"/>
                                      <a:cs typeface="Times New Roman" panose="02020603050405020304" pitchFamily="18" charset="0"/>
                                    </a:rPr>
                                    <m:t>𝟏</m:t>
                                  </m:r>
                                </m:sub>
                              </m:sSub>
                            </m:num>
                            <m:den>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𝒚</m:t>
                              </m:r>
                            </m:den>
                          </m:f>
                        </m:e>
                      </m:d>
                      <m:acc>
                        <m:accPr>
                          <m:chr m:val="̂"/>
                          <m:ctrlPr>
                            <a:rPr lang="en-IN" sz="2600" b="1" i="1" smtClean="0">
                              <a:latin typeface="Cambria Math" panose="02040503050406030204" pitchFamily="18" charset="0"/>
                              <a:cs typeface="Times New Roman" panose="02020603050405020304" pitchFamily="18" charset="0"/>
                            </a:rPr>
                          </m:ctrlPr>
                        </m:accPr>
                        <m:e>
                          <m:r>
                            <a:rPr lang="en-IN" sz="2600" b="1" i="1" smtClean="0">
                              <a:latin typeface="Cambria Math" panose="02040503050406030204" pitchFamily="18" charset="0"/>
                              <a:cs typeface="Times New Roman" panose="02020603050405020304" pitchFamily="18" charset="0"/>
                            </a:rPr>
                            <m:t>𝒌</m:t>
                          </m:r>
                        </m:e>
                      </m:acc>
                    </m:oMath>
                  </m:oMathPara>
                </a14:m>
                <a:endParaRPr lang="en-IN" sz="2600" b="1" dirty="0" smtClean="0">
                  <a:latin typeface="Times New Roman" panose="02020603050405020304" pitchFamily="18" charset="0"/>
                  <a:cs typeface="Times New Roman" panose="02020603050405020304" pitchFamily="18" charset="0"/>
                </a:endParaRPr>
              </a:p>
              <a:p>
                <a:pPr marL="0" indent="0">
                  <a:buNone/>
                </a:pP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Clearly</a:t>
                </a:r>
                <a:r>
                  <a:rPr lang="en-IN" sz="26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600" b="1" i="1">
                        <a:latin typeface="Cambria Math" panose="02040503050406030204" pitchFamily="18" charset="0"/>
                        <a:cs typeface="Times New Roman" panose="02020603050405020304" pitchFamily="18" charset="0"/>
                      </a:rPr>
                      <m:t>𝒄𝒖𝒓𝒍</m:t>
                    </m:r>
                    <m:acc>
                      <m:accPr>
                        <m:chr m:val="⃗"/>
                        <m:ctrlPr>
                          <a:rPr lang="en-IN" sz="2600" b="1" i="1">
                            <a:latin typeface="Cambria Math" panose="02040503050406030204" pitchFamily="18" charset="0"/>
                            <a:cs typeface="Times New Roman" panose="02020603050405020304" pitchFamily="18" charset="0"/>
                          </a:rPr>
                        </m:ctrlPr>
                      </m:accPr>
                      <m:e>
                        <m:r>
                          <a:rPr lang="en-IN" sz="2600" b="1" i="1">
                            <a:latin typeface="Cambria Math" panose="02040503050406030204" pitchFamily="18" charset="0"/>
                            <a:cs typeface="Times New Roman" panose="02020603050405020304" pitchFamily="18" charset="0"/>
                          </a:rPr>
                          <m:t>𝑭</m:t>
                        </m:r>
                      </m:e>
                    </m:acc>
                  </m:oMath>
                </a14:m>
                <a:r>
                  <a:rPr lang="en-IN" sz="2600" dirty="0" smtClean="0">
                    <a:latin typeface="Times New Roman" panose="02020603050405020304" pitchFamily="18" charset="0"/>
                    <a:cs typeface="Times New Roman" panose="02020603050405020304" pitchFamily="18" charset="0"/>
                  </a:rPr>
                  <a:t> is a vector quantity.</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521818"/>
                <a:ext cx="10515600" cy="3607018"/>
              </a:xfrm>
              <a:blipFill>
                <a:blip r:embed="rId3" cstate="print"/>
                <a:stretch>
                  <a:fillRect l="-522" t="-3046"/>
                </a:stretch>
              </a:blipFill>
            </p:spPr>
            <p:txBody>
              <a:bodyPr/>
              <a:lstStyle/>
              <a:p>
                <a:r>
                  <a:rPr lang="en-IN">
                    <a:noFill/>
                  </a:rPr>
                  <a:t> </a:t>
                </a:r>
              </a:p>
            </p:txBody>
          </p:sp>
        </mc:Fallback>
      </mc:AlternateContent>
    </p:spTree>
    <p:extLst>
      <p:ext uri="{BB962C8B-B14F-4D97-AF65-F5344CB8AC3E}">
        <p14:creationId xmlns:p14="http://schemas.microsoft.com/office/powerpoint/2010/main" val="1568997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490931"/>
              </a:xfrm>
            </p:spPr>
            <p:txBody>
              <a:bodyPr>
                <a:normAutofit/>
              </a:bodyPr>
              <a:lstStyle/>
              <a:p>
                <a:r>
                  <a:rPr lang="en-IN" sz="2200" b="1" i="1" u="sng" dirty="0" smtClean="0">
                    <a:latin typeface="Times New Roman" panose="02020603050405020304" pitchFamily="18" charset="0"/>
                    <a:cs typeface="Times New Roman" panose="02020603050405020304" pitchFamily="18" charset="0"/>
                  </a:rPr>
                  <a:t>Physical interpretation of Curl</a:t>
                </a:r>
                <a:r>
                  <a:rPr lang="en-IN" sz="2200" b="1" i="1" u="sng" dirty="0">
                    <a:latin typeface="Times New Roman" panose="02020603050405020304" pitchFamily="18" charset="0"/>
                    <a:cs typeface="Times New Roman" panose="02020603050405020304" pitchFamily="18" charset="0"/>
                  </a:rPr>
                  <a:t/>
                </a:r>
                <a:br>
                  <a:rPr lang="en-IN" sz="2200" b="1" i="1" u="sng" dirty="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Consider a rigid body rotating about a fixed axis through origin. Let the uniform angular velocity be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1</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i="1">
                            <a:latin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𝑤</m:t>
                        </m:r>
                      </m:e>
                      <m:sub>
                        <m:r>
                          <a:rPr lang="en-IN" sz="2200" b="0" i="1" smtClean="0">
                            <a:latin typeface="Cambria Math" panose="02040503050406030204" pitchFamily="18" charset="0"/>
                            <a:cs typeface="Times New Roman" panose="02020603050405020304" pitchFamily="18" charset="0"/>
                          </a:rPr>
                          <m:t>3</m:t>
                        </m:r>
                      </m:sub>
                    </m:sSub>
                  </m:oMath>
                </a14:m>
                <a:r>
                  <a:rPr lang="en-IN" sz="2200" dirty="0" smtClean="0">
                    <a:latin typeface="Times New Roman" panose="02020603050405020304" pitchFamily="18" charset="0"/>
                    <a:cs typeface="Times New Roman" panose="02020603050405020304" pitchFamily="18" charset="0"/>
                  </a:rPr>
                  <a:t> are constants. The velocity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oMath>
                </a14:m>
                <a:r>
                  <a:rPr lang="en-IN" sz="2200" dirty="0" smtClean="0">
                    <a:latin typeface="Times New Roman" panose="02020603050405020304" pitchFamily="18" charset="0"/>
                    <a:cs typeface="Times New Roman" panose="02020603050405020304" pitchFamily="18" charset="0"/>
                  </a:rPr>
                  <a:t> of any point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P</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x</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m:rPr>
                        <m:sty m:val="p"/>
                      </m:rPr>
                      <a:rPr lang="en-IN" sz="2200" b="0" i="0" smtClean="0">
                        <a:latin typeface="Cambria Math" panose="02040503050406030204" pitchFamily="18" charset="0"/>
                        <a:cs typeface="Times New Roman" panose="02020603050405020304" pitchFamily="18" charset="0"/>
                      </a:rPr>
                      <m:t>z</m:t>
                    </m:r>
                    <m:r>
                      <a:rPr lang="en-IN" sz="22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on the body is given by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𝑤</m:t>
                        </m:r>
                      </m:e>
                    </m:acc>
                    <m:r>
                      <a:rPr lang="en-IN" sz="2200" b="0" i="1" smtClean="0">
                        <a:latin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cs typeface="Times New Roman" panose="02020603050405020304" pitchFamily="18" charset="0"/>
                      </a:rPr>
                      <m:t> </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𝑟</m:t>
                        </m:r>
                      </m:e>
                    </m:acc>
                  </m:oMath>
                </a14:m>
                <a:r>
                  <a:rPr lang="en-IN" sz="2200" dirty="0" smtClean="0">
                    <a:latin typeface="Times New Roman" panose="02020603050405020304" pitchFamily="18" charset="0"/>
                    <a:cs typeface="Times New Roman" panose="02020603050405020304" pitchFamily="18" charset="0"/>
                  </a:rPr>
                  <a:t> is the position vector of P.</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490931"/>
              </a:xfrm>
              <a:blipFill>
                <a:blip r:embed="rId2" cstate="print"/>
                <a:stretch>
                  <a:fillRect l="-754" t="-816" r="-522" b="-44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608447"/>
                <a:ext cx="10515600" cy="3568516"/>
              </a:xfrm>
            </p:spPr>
            <p:txBody>
              <a:bodyPr>
                <a:normAutofit fontScale="40000" lnSpcReduction="20000"/>
              </a:bodyPr>
              <a:lstStyle/>
              <a:p>
                <a:pPr marL="0" indent="0">
                  <a:buNone/>
                </a:pPr>
                <a:r>
                  <a:rPr lang="en-IN" sz="6000" dirty="0" smtClean="0">
                    <a:latin typeface="Times New Roman" panose="02020603050405020304" pitchFamily="18" charset="0"/>
                    <a:cs typeface="Times New Roman" panose="02020603050405020304" pitchFamily="18" charset="0"/>
                  </a:rPr>
                  <a:t>Let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3</m:t>
                        </m:r>
                      </m:sub>
                    </m:sSub>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r>
                  <a:rPr lang="en-IN" sz="6000" dirty="0" smtClean="0">
                    <a:latin typeface="Times New Roman" panose="02020603050405020304" pitchFamily="18" charset="0"/>
                    <a:cs typeface="Times New Roman" panose="02020603050405020304" pitchFamily="18" charset="0"/>
                  </a:rPr>
                  <a:t>  and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𝑟</m:t>
                        </m:r>
                      </m:e>
                    </m:acc>
                    <m:r>
                      <a:rPr lang="en-IN" sz="6000" i="1">
                        <a:latin typeface="Cambria Math" panose="02040503050406030204" pitchFamily="18" charset="0"/>
                        <a:cs typeface="Times New Roman" panose="02020603050405020304" pitchFamily="18" charset="0"/>
                      </a:rPr>
                      <m:t>=</m:t>
                    </m:r>
                    <m:r>
                      <a:rPr lang="en-IN" sz="6000" i="1" smtClean="0">
                        <a:latin typeface="Cambria Math" panose="02040503050406030204" pitchFamily="18" charset="0"/>
                        <a:cs typeface="Times New Roman" panose="02020603050405020304" pitchFamily="18" charset="0"/>
                      </a:rPr>
                      <m:t>𝑥</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𝑖</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𝑦</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𝑗</m:t>
                        </m:r>
                      </m:e>
                    </m:acc>
                    <m:r>
                      <a:rPr lang="en-IN" sz="6000" i="1">
                        <a:latin typeface="Cambria Math" panose="02040503050406030204" pitchFamily="18" charset="0"/>
                        <a:cs typeface="Times New Roman" panose="02020603050405020304" pitchFamily="18" charset="0"/>
                      </a:rPr>
                      <m:t>+</m:t>
                    </m:r>
                    <m:r>
                      <a:rPr lang="en-IN" sz="6000" b="0" i="1" smtClean="0">
                        <a:latin typeface="Cambria Math" panose="02040503050406030204" pitchFamily="18" charset="0"/>
                        <a:cs typeface="Times New Roman" panose="02020603050405020304" pitchFamily="18" charset="0"/>
                      </a:rPr>
                      <m:t>𝑧</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𝑘</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dirty="0" smtClean="0">
                    <a:latin typeface="Times New Roman" panose="02020603050405020304" pitchFamily="18" charset="0"/>
                    <a:cs typeface="Times New Roman" panose="02020603050405020304" pitchFamily="18" charset="0"/>
                  </a:rPr>
                  <a:t>Consider </a:t>
                </a:r>
                <a14:m>
                  <m:oMath xmlns:m="http://schemas.openxmlformats.org/officeDocument/2006/math">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𝑉</m:t>
                        </m:r>
                      </m:e>
                    </m:acc>
                    <m:r>
                      <a:rPr lang="en-IN" sz="6000" i="1">
                        <a:latin typeface="Cambria Math" panose="02040503050406030204" pitchFamily="18" charset="0"/>
                        <a:cs typeface="Times New Roman" panose="02020603050405020304" pitchFamily="18" charset="0"/>
                      </a:rPr>
                      <m:t>=</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𝑤</m:t>
                        </m:r>
                      </m:e>
                    </m:acc>
                    <m:r>
                      <a:rPr lang="en-IN" sz="6000" i="1">
                        <a:latin typeface="Cambria Math" panose="02040503050406030204" pitchFamily="18" charset="0"/>
                        <a:cs typeface="Times New Roman" panose="02020603050405020304" pitchFamily="18" charset="0"/>
                      </a:rPr>
                      <m:t> </m:t>
                    </m:r>
                    <m:r>
                      <a:rPr lang="en-IN" sz="6000" i="1">
                        <a:latin typeface="Cambria Math" panose="02040503050406030204" pitchFamily="18" charset="0"/>
                        <a:cs typeface="Times New Roman" panose="02020603050405020304" pitchFamily="18" charset="0"/>
                      </a:rPr>
                      <m:t>𝑋</m:t>
                    </m:r>
                    <m:r>
                      <a:rPr lang="en-IN" sz="6000" i="1">
                        <a:latin typeface="Cambria Math" panose="02040503050406030204" pitchFamily="18" charset="0"/>
                        <a:cs typeface="Times New Roman" panose="02020603050405020304" pitchFamily="18" charset="0"/>
                      </a:rPr>
                      <m:t> </m:t>
                    </m:r>
                    <m:acc>
                      <m:accPr>
                        <m:chr m:val="⃗"/>
                        <m:ctrlPr>
                          <a:rPr lang="en-IN" sz="6000" i="1">
                            <a:latin typeface="Cambria Math" panose="02040503050406030204" pitchFamily="18" charset="0"/>
                            <a:cs typeface="Times New Roman" panose="02020603050405020304" pitchFamily="18" charset="0"/>
                          </a:rPr>
                        </m:ctrlPr>
                      </m:accPr>
                      <m:e>
                        <m:r>
                          <a:rPr lang="en-IN" sz="6000" i="1">
                            <a:latin typeface="Cambria Math" panose="02040503050406030204" pitchFamily="18" charset="0"/>
                            <a:cs typeface="Times New Roman" panose="02020603050405020304" pitchFamily="18" charset="0"/>
                          </a:rPr>
                          <m:t>𝑟</m:t>
                        </m:r>
                      </m:e>
                    </m:acc>
                  </m:oMath>
                </a14:m>
                <a:endParaRPr lang="en-IN" sz="6000" dirty="0" smtClean="0">
                  <a:latin typeface="Times New Roman" panose="02020603050405020304" pitchFamily="18" charset="0"/>
                  <a:cs typeface="Times New Roman" panose="02020603050405020304" pitchFamily="18" charset="0"/>
                </a:endParaRPr>
              </a:p>
              <a:p>
                <a:pPr marL="0" indent="0">
                  <a:buNone/>
                </a:pPr>
                <a:endParaRPr lang="en-IN" sz="6000" dirty="0" smtClean="0">
                  <a:latin typeface="Times New Roman" panose="02020603050405020304" pitchFamily="18" charset="0"/>
                  <a:cs typeface="Times New Roman" panose="02020603050405020304" pitchFamily="18" charset="0"/>
                </a:endParaRPr>
              </a:p>
              <a:p>
                <a:pPr marL="0" indent="0">
                  <a:buNone/>
                </a:pPr>
                <a:r>
                  <a:rPr lang="en-IN" sz="6000" b="0" dirty="0" smtClean="0">
                    <a:cs typeface="Times New Roman" panose="02020603050405020304" pitchFamily="18" charset="0"/>
                  </a:rPr>
                  <a:t>                     </a:t>
                </a:r>
                <a14:m>
                  <m:oMath xmlns:m="http://schemas.openxmlformats.org/officeDocument/2006/math">
                    <m:r>
                      <a:rPr lang="en-IN" sz="6000" b="0" i="1" smtClean="0">
                        <a:latin typeface="Cambria Math" panose="02040503050406030204" pitchFamily="18" charset="0"/>
                        <a:cs typeface="Times New Roman" panose="02020603050405020304" pitchFamily="18" charset="0"/>
                      </a:rPr>
                      <m:t>=</m:t>
                    </m:r>
                    <m:d>
                      <m:dPr>
                        <m:begChr m:val="|"/>
                        <m:endChr m:val="|"/>
                        <m:ctrlPr>
                          <a:rPr lang="en-IN" sz="60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6000" b="0" i="1" smtClean="0">
                                <a:latin typeface="Cambria Math" panose="02040503050406030204" pitchFamily="18" charset="0"/>
                                <a:cs typeface="Times New Roman" panose="02020603050405020304" pitchFamily="18" charset="0"/>
                              </a:rPr>
                            </m:ctrlPr>
                          </m:mPr>
                          <m:mr>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e>
                            <m:e>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e>
                          </m:mr>
                          <m:m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2</m:t>
                                  </m:r>
                                </m:sub>
                              </m:sSub>
                            </m:e>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e>
                          </m:mr>
                          <m:mr>
                            <m:e>
                              <m:r>
                                <a:rPr lang="en-IN" sz="6000" b="0" i="1" smtClean="0">
                                  <a:latin typeface="Cambria Math" panose="02040503050406030204" pitchFamily="18" charset="0"/>
                                  <a:cs typeface="Times New Roman" panose="02020603050405020304" pitchFamily="18" charset="0"/>
                                </a:rPr>
                                <m:t>𝑥</m:t>
                              </m:r>
                            </m:e>
                            <m:e>
                              <m:r>
                                <a:rPr lang="en-IN" sz="6000" b="0" i="1" smtClean="0">
                                  <a:latin typeface="Cambria Math" panose="02040503050406030204" pitchFamily="18" charset="0"/>
                                  <a:cs typeface="Times New Roman" panose="02020603050405020304" pitchFamily="18" charset="0"/>
                                </a:rPr>
                                <m:t>𝑦</m:t>
                              </m:r>
                            </m:e>
                            <m:e>
                              <m:r>
                                <a:rPr lang="en-IN" sz="6000" b="0" i="1" smtClean="0">
                                  <a:latin typeface="Cambria Math" panose="02040503050406030204" pitchFamily="18" charset="0"/>
                                  <a:cs typeface="Times New Roman" panose="02020603050405020304" pitchFamily="18" charset="0"/>
                                </a:rPr>
                                <m:t>𝑧</m:t>
                              </m:r>
                            </m:e>
                          </m:mr>
                        </m:m>
                      </m:e>
                    </m:d>
                  </m:oMath>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60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𝑉</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𝑦</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𝑖</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1</m:t>
                              </m:r>
                            </m:sub>
                          </m:sSub>
                          <m:r>
                            <a:rPr lang="en-IN" sz="6000" i="1">
                              <a:latin typeface="Cambria Math" panose="02040503050406030204" pitchFamily="18" charset="0"/>
                              <a:cs typeface="Times New Roman" panose="02020603050405020304" pitchFamily="18" charset="0"/>
                            </a:rPr>
                            <m:t>𝑧</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b="0" i="1" smtClean="0">
                                  <a:latin typeface="Cambria Math" panose="02040503050406030204" pitchFamily="18" charset="0"/>
                                  <a:cs typeface="Times New Roman" panose="02020603050405020304" pitchFamily="18" charset="0"/>
                                </a:rPr>
                                <m:t>3</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𝑗</m:t>
                          </m:r>
                        </m:e>
                      </m:acc>
                      <m:r>
                        <a:rPr lang="en-IN" sz="6000" b="0" i="1" smtClean="0">
                          <a:latin typeface="Cambria Math" panose="02040503050406030204" pitchFamily="18" charset="0"/>
                          <a:cs typeface="Times New Roman" panose="02020603050405020304" pitchFamily="18" charset="0"/>
                        </a:rPr>
                        <m:t>+</m:t>
                      </m:r>
                      <m:d>
                        <m:dPr>
                          <m:ctrlPr>
                            <a:rPr lang="en-IN" sz="6000" b="0" i="1" smtClean="0">
                              <a:latin typeface="Cambria Math" panose="02040503050406030204" pitchFamily="18" charset="0"/>
                              <a:cs typeface="Times New Roman" panose="02020603050405020304" pitchFamily="18" charset="0"/>
                            </a:rPr>
                          </m:ctrlPr>
                        </m:dPr>
                        <m:e>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1</m:t>
                              </m:r>
                            </m:sub>
                          </m:sSub>
                          <m:r>
                            <a:rPr lang="en-IN" sz="6000" b="0" i="1" smtClean="0">
                              <a:latin typeface="Cambria Math" panose="02040503050406030204" pitchFamily="18" charset="0"/>
                              <a:cs typeface="Times New Roman" panose="02020603050405020304" pitchFamily="18" charset="0"/>
                            </a:rPr>
                            <m:t>𝑦</m:t>
                          </m:r>
                          <m:r>
                            <a:rPr lang="en-IN" sz="6000" b="0" i="1" smtClean="0">
                              <a:latin typeface="Cambria Math" panose="02040503050406030204" pitchFamily="18" charset="0"/>
                              <a:cs typeface="Times New Roman" panose="02020603050405020304" pitchFamily="18" charset="0"/>
                            </a:rPr>
                            <m:t>−</m:t>
                          </m:r>
                          <m:sSub>
                            <m:sSubPr>
                              <m:ctrlPr>
                                <a:rPr lang="en-IN" sz="6000" i="1">
                                  <a:latin typeface="Cambria Math" panose="02040503050406030204" pitchFamily="18" charset="0"/>
                                  <a:cs typeface="Times New Roman" panose="02020603050405020304" pitchFamily="18" charset="0"/>
                                </a:rPr>
                              </m:ctrlPr>
                            </m:sSubPr>
                            <m:e>
                              <m:r>
                                <a:rPr lang="en-IN" sz="6000" i="1">
                                  <a:latin typeface="Cambria Math" panose="02040503050406030204" pitchFamily="18" charset="0"/>
                                  <a:cs typeface="Times New Roman" panose="02020603050405020304" pitchFamily="18" charset="0"/>
                                </a:rPr>
                                <m:t>𝑤</m:t>
                              </m:r>
                            </m:e>
                            <m:sub>
                              <m:r>
                                <a:rPr lang="en-IN" sz="6000" i="1">
                                  <a:latin typeface="Cambria Math" panose="02040503050406030204" pitchFamily="18" charset="0"/>
                                  <a:cs typeface="Times New Roman" panose="02020603050405020304" pitchFamily="18" charset="0"/>
                                </a:rPr>
                                <m:t>2</m:t>
                              </m:r>
                            </m:sub>
                          </m:sSub>
                          <m:r>
                            <a:rPr lang="en-IN" sz="6000" b="0" i="1" smtClean="0">
                              <a:latin typeface="Cambria Math" panose="02040503050406030204" pitchFamily="18" charset="0"/>
                              <a:cs typeface="Times New Roman" panose="02020603050405020304" pitchFamily="18" charset="0"/>
                            </a:rPr>
                            <m:t>𝑥</m:t>
                          </m:r>
                        </m:e>
                      </m:d>
                      <m:acc>
                        <m:accPr>
                          <m:chr m:val="̂"/>
                          <m:ctrlPr>
                            <a:rPr lang="en-IN" sz="6000" b="0" i="1" smtClean="0">
                              <a:latin typeface="Cambria Math" panose="02040503050406030204" pitchFamily="18" charset="0"/>
                              <a:cs typeface="Times New Roman" panose="02020603050405020304" pitchFamily="18" charset="0"/>
                            </a:rPr>
                          </m:ctrlPr>
                        </m:accPr>
                        <m:e>
                          <m:r>
                            <a:rPr lang="en-IN" sz="6000" b="0" i="1" smtClean="0">
                              <a:latin typeface="Cambria Math" panose="02040503050406030204" pitchFamily="18" charset="0"/>
                              <a:cs typeface="Times New Roman" panose="02020603050405020304" pitchFamily="18" charset="0"/>
                            </a:rPr>
                            <m:t>𝑘</m:t>
                          </m:r>
                        </m:e>
                      </m:acc>
                    </m:oMath>
                  </m:oMathPara>
                </a14:m>
                <a:endParaRPr lang="en-IN" sz="6000" b="0" i="1" dirty="0" smtClean="0">
                  <a:latin typeface="Cambria Math" panose="02040503050406030204" pitchFamily="18" charset="0"/>
                  <a:cs typeface="Times New Roman" panose="02020603050405020304" pitchFamily="18" charset="0"/>
                </a:endParaRPr>
              </a:p>
              <a:p>
                <a:pPr marL="0" indent="0">
                  <a:buNone/>
                </a:pPr>
                <a:endParaRPr lang="en-IN" sz="80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endParaRPr lang="en-IN" sz="2200" b="0" i="1" dirty="0" smtClean="0">
                  <a:latin typeface="Cambria Math" panose="020405030504060302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608447"/>
                <a:ext cx="10515600" cy="3568516"/>
              </a:xfrm>
              <a:blipFill>
                <a:blip r:embed="rId3" cstate="print"/>
                <a:stretch>
                  <a:fillRect l="-928" t="-3932"/>
                </a:stretch>
              </a:blipFill>
            </p:spPr>
            <p:txBody>
              <a:bodyPr/>
              <a:lstStyle/>
              <a:p>
                <a:r>
                  <a:rPr lang="en-IN">
                    <a:noFill/>
                  </a:rPr>
                  <a:t> </a:t>
                </a:r>
              </a:p>
            </p:txBody>
          </p:sp>
        </mc:Fallback>
      </mc:AlternateContent>
    </p:spTree>
    <p:extLst>
      <p:ext uri="{BB962C8B-B14F-4D97-AF65-F5344CB8AC3E}">
        <p14:creationId xmlns:p14="http://schemas.microsoft.com/office/powerpoint/2010/main" val="2165824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576531"/>
              </a:xfrm>
            </p:spPr>
            <p:txBody>
              <a:bodyPr>
                <a:normAutofit/>
              </a:bodyPr>
              <a:lstStyle/>
              <a:p>
                <a:pPr/>
                <a14:m>
                  <m:oMathPara xmlns:m="http://schemas.openxmlformats.org/officeDocument/2006/math">
                    <m:oMathParaPr>
                      <m:jc m:val="left"/>
                    </m:oMathParaPr>
                    <m:oMath xmlns:m="http://schemas.openxmlformats.org/officeDocument/2006/math">
                      <m:r>
                        <a:rPr lang="en-IN" sz="2400" b="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𝑉</m:t>
                          </m:r>
                        </m:e>
                      </m:acc>
                      <m:r>
                        <a:rPr lang="en-IN" sz="2400" b="0" i="1">
                          <a:latin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m:t>
                      </m:r>
                      <m:r>
                        <a:rPr lang="en-IN" sz="2400" b="0" i="1">
                          <a:latin typeface="Cambria Math" panose="02040503050406030204" pitchFamily="18" charset="0"/>
                          <a:ea typeface="Cambria Math" panose="02040503050406030204" pitchFamily="18" charset="0"/>
                          <a:cs typeface="Times New Roman" panose="02020603050405020304" pitchFamily="18" charset="0"/>
                        </a:rPr>
                        <m:t>𝑋</m:t>
                      </m:r>
                      <m:acc>
                        <m:accPr>
                          <m:chr m:val="⃗"/>
                          <m:ctrlPr>
                            <a:rPr lang="en-IN" sz="24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𝑉</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576531"/>
              </a:xfrm>
              <a:blipFill>
                <a:blip r:embed="rId2" cstate="print"/>
                <a:stretch>
                  <a:fillRect l="-17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4046"/>
                <a:ext cx="10515600" cy="4482917"/>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d>
                        <m:dPr>
                          <m:begChr m:val="["/>
                          <m:end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𝑦</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𝑥</m:t>
                              </m:r>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𝑉</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b="0" i="1" smtClean="0">
                                  <a:latin typeface="Cambria Math" panose="02040503050406030204" pitchFamily="18" charset="0"/>
                                  <a:cs typeface="Times New Roman" panose="02020603050405020304" pitchFamily="18" charset="0"/>
                                </a:rPr>
                              </m:ctrlPr>
                            </m:mPr>
                            <m:mr>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𝑧</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𝑦</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b="0" i="1" smtClean="0">
                                        <a:latin typeface="Cambria Math" panose="02040503050406030204" pitchFamily="18" charset="0"/>
                                        <a:cs typeface="Times New Roman" panose="02020603050405020304" pitchFamily="18" charset="0"/>
                                      </a:rPr>
                                      <m:t>𝑧</m:t>
                                    </m:r>
                                  </m:e>
                                </m:d>
                              </m:e>
                              <m:e>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𝑦</m:t>
                                    </m:r>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𝑥</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𝑉</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i="1">
                                  <a:latin typeface="Cambria Math" panose="02040503050406030204" pitchFamily="18" charset="0"/>
                                  <a:cs typeface="Times New Roman" panose="02020603050405020304" pitchFamily="18" charset="0"/>
                                </a:rPr>
                                <m:t>1</m:t>
                              </m:r>
                            </m:sub>
                          </m:sSub>
                          <m:r>
                            <a:rPr lang="en-IN" sz="2400" b="0" i="1" smtClean="0">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 </m:t>
                          </m:r>
                        </m:e>
                      </m:d>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2</m:t>
                              </m:r>
                            </m:sub>
                          </m:sSub>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begChr m:val="["/>
                          <m:endChr m:val="]"/>
                          <m:ctrlPr>
                            <a:rPr lang="en-IN" sz="2200" b="0" i="1" smtClean="0">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𝑤</m:t>
                              </m:r>
                            </m:e>
                            <m:sub>
                              <m:r>
                                <a:rPr lang="en-IN" sz="2400" b="0" i="1" smtClean="0">
                                  <a:latin typeface="Cambria Math" panose="02040503050406030204" pitchFamily="18" charset="0"/>
                                  <a:cs typeface="Times New Roman" panose="02020603050405020304" pitchFamily="18" charset="0"/>
                                </a:rPr>
                                <m:t>3</m:t>
                              </m:r>
                            </m:sub>
                          </m:sSub>
                          <m:r>
                            <a:rPr lang="en-IN" sz="2400" b="0" i="1" smtClean="0">
                              <a:latin typeface="Cambria Math" panose="02040503050406030204" pitchFamily="18" charset="0"/>
                              <a:cs typeface="Times New Roman" panose="02020603050405020304" pitchFamily="18" charset="0"/>
                            </a:rPr>
                            <m:t>)</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 </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b="0" i="1" smtClean="0">
                                  <a:latin typeface="Cambria Math" panose="02040503050406030204" pitchFamily="18" charset="0"/>
                                  <a:cs typeface="Times New Roman" panose="02020603050405020304" pitchFamily="18" charset="0"/>
                                </a:rPr>
                                <m:t>2</m:t>
                              </m:r>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2</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2</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3</m:t>
                              </m:r>
                            </m:sub>
                          </m:sSub>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𝑉</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m:t>
                      </m:r>
                      <m:d>
                        <m:dPr>
                          <m:begChr m:val="["/>
                          <m:endChr m:val="]"/>
                          <m:ctrlPr>
                            <a:rPr lang="en-IN" sz="2000" b="0" i="1" smtClean="0">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i="1">
                                  <a:latin typeface="Cambria Math" panose="02040503050406030204" pitchFamily="18" charset="0"/>
                                  <a:cs typeface="Times New Roman" panose="02020603050405020304" pitchFamily="18" charset="0"/>
                                </a:rPr>
                                <m:t>1</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𝑖</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2</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𝑗</m:t>
                              </m:r>
                            </m:e>
                          </m:acc>
                          <m:r>
                            <a:rPr lang="en-IN" sz="2000" b="0" i="1" smtClean="0">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𝑤</m:t>
                              </m:r>
                            </m:e>
                            <m:sub>
                              <m:r>
                                <a:rPr lang="en-IN" sz="2000" b="0" i="1" smtClean="0">
                                  <a:latin typeface="Cambria Math" panose="02040503050406030204" pitchFamily="18" charset="0"/>
                                  <a:cs typeface="Times New Roman" panose="02020603050405020304" pitchFamily="18" charset="0"/>
                                </a:rPr>
                                <m:t>3</m:t>
                              </m:r>
                            </m:sub>
                          </m:sSub>
                          <m:acc>
                            <m:accPr>
                              <m:chr m:val="̂"/>
                              <m:ctrlPr>
                                <a:rPr lang="en-IN" sz="2000" i="1" smtClean="0">
                                  <a:latin typeface="Cambria Math" panose="02040503050406030204" pitchFamily="18" charset="0"/>
                                  <a:cs typeface="Times New Roman" panose="02020603050405020304" pitchFamily="18" charset="0"/>
                                </a:rPr>
                              </m:ctrlPr>
                            </m:accPr>
                            <m:e>
                              <m:r>
                                <a:rPr lang="en-IN" sz="2000" b="0" i="1" smtClean="0">
                                  <a:latin typeface="Cambria Math" panose="02040503050406030204" pitchFamily="18" charset="0"/>
                                  <a:cs typeface="Times New Roman" panose="02020603050405020304" pitchFamily="18" charset="0"/>
                                </a:rPr>
                                <m:t>𝑘</m:t>
                              </m:r>
                            </m:e>
                          </m:acc>
                        </m:e>
                      </m:d>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4046"/>
                <a:ext cx="10515600" cy="4482917"/>
              </a:xfrm>
              <a:blipFill>
                <a:blip r:embed="rId3"/>
                <a:stretch>
                  <a:fillRect l="-116" t="-1224"/>
                </a:stretch>
              </a:blipFill>
            </p:spPr>
            <p:txBody>
              <a:bodyPr/>
              <a:lstStyle/>
              <a:p>
                <a:r>
                  <a:rPr lang="en-IN">
                    <a:noFill/>
                  </a:rPr>
                  <a:t> </a:t>
                </a:r>
              </a:p>
            </p:txBody>
          </p:sp>
        </mc:Fallback>
      </mc:AlternateContent>
    </p:spTree>
    <p:extLst>
      <p:ext uri="{BB962C8B-B14F-4D97-AF65-F5344CB8AC3E}">
        <p14:creationId xmlns:p14="http://schemas.microsoft.com/office/powerpoint/2010/main" val="1369957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2164699"/>
              </a:xfrm>
            </p:spPr>
            <p:txBody>
              <a:bodyPr>
                <a:normAutofit/>
              </a:bodyPr>
              <a:lstStyle/>
              <a:p>
                <a:pPr/>
                <a14:m>
                  <m:oMathPara xmlns:m="http://schemas.openxmlformats.org/officeDocument/2006/math">
                    <m:oMathParaPr>
                      <m:jc m:val="left"/>
                    </m:oMathParaPr>
                    <m:oMath xmlns:m="http://schemas.openxmlformats.org/officeDocument/2006/math">
                      <m:r>
                        <a:rPr lang="en-IN" sz="2400" i="1" smtClean="0">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𝑉</m:t>
                          </m:r>
                        </m:e>
                      </m:acc>
                      <m:r>
                        <a:rPr lang="en-IN" sz="2400" i="1">
                          <a:latin typeface="Cambria Math" panose="02040503050406030204" pitchFamily="18" charset="0"/>
                          <a:cs typeface="Times New Roman" panose="02020603050405020304" pitchFamily="18" charset="0"/>
                        </a:rPr>
                        <m:t>=2</m:t>
                      </m:r>
                      <m:acc>
                        <m:accPr>
                          <m:chr m:val="⃗"/>
                          <m:ctrlPr>
                            <a:rPr lang="en-IN" sz="2400" i="1" smtClean="0">
                              <a:latin typeface="Cambria Math" panose="02040503050406030204" pitchFamily="18" charset="0"/>
                              <a:cs typeface="Times New Roman" panose="02020603050405020304" pitchFamily="18" charset="0"/>
                            </a:rPr>
                          </m:ctrlPr>
                        </m:accPr>
                        <m:e>
                          <m:r>
                            <a:rPr lang="en-IN" sz="2400" b="0" i="1" smtClean="0">
                              <a:latin typeface="Cambria Math" panose="02040503050406030204" pitchFamily="18" charset="0"/>
                              <a:cs typeface="Times New Roman" panose="02020603050405020304" pitchFamily="18" charset="0"/>
                            </a:rPr>
                            <m:t>𝑤</m:t>
                          </m:r>
                        </m:e>
                      </m:acc>
                    </m:oMath>
                  </m:oMathPara>
                </a14:m>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r>
                  <a:rPr lang="en-IN" sz="2400" dirty="0" smtClean="0">
                    <a:latin typeface="Times New Roman" panose="02020603050405020304" pitchFamily="18" charset="0"/>
                    <a:cs typeface="Times New Roman" panose="02020603050405020304" pitchFamily="18" charset="0"/>
                  </a:rPr>
                  <a:t/>
                </a:r>
                <a:br>
                  <a:rPr lang="en-IN" sz="2400"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𝒘</m:t>
                          </m:r>
                        </m:e>
                      </m:acc>
                      <m:r>
                        <a:rPr lang="en-IN" sz="2400" b="1" i="1" smtClean="0">
                          <a:latin typeface="Cambria Math" panose="02040503050406030204" pitchFamily="18" charset="0"/>
                          <a:cs typeface="Times New Roman" panose="02020603050405020304" pitchFamily="18" charset="0"/>
                        </a:rPr>
                        <m:t>=</m:t>
                      </m:r>
                      <m:f>
                        <m:fPr>
                          <m:ctrlPr>
                            <a:rPr lang="en-IN" sz="2400" b="1" i="1" smtClean="0">
                              <a:latin typeface="Cambria Math" panose="02040503050406030204" pitchFamily="18" charset="0"/>
                              <a:cs typeface="Times New Roman" panose="02020603050405020304" pitchFamily="18" charset="0"/>
                            </a:rPr>
                          </m:ctrlPr>
                        </m:fPr>
                        <m:num>
                          <m:r>
                            <a:rPr lang="en-IN" sz="2400" b="1" i="1" smtClean="0">
                              <a:latin typeface="Cambria Math" panose="02040503050406030204" pitchFamily="18" charset="0"/>
                              <a:cs typeface="Times New Roman" panose="02020603050405020304" pitchFamily="18" charset="0"/>
                            </a:rPr>
                            <m:t>𝟏</m:t>
                          </m:r>
                        </m:num>
                        <m:den>
                          <m:r>
                            <a:rPr lang="en-IN" sz="2400" b="1" i="1" smtClean="0">
                              <a:latin typeface="Cambria Math" panose="02040503050406030204" pitchFamily="18" charset="0"/>
                              <a:cs typeface="Times New Roman" panose="02020603050405020304" pitchFamily="18" charset="0"/>
                            </a:rPr>
                            <m:t>𝟐</m:t>
                          </m:r>
                        </m:den>
                      </m:f>
                      <m:r>
                        <a:rPr lang="en-IN" sz="2400" b="1" i="0" smtClean="0">
                          <a:latin typeface="Cambria Math" panose="02040503050406030204" pitchFamily="18" charset="0"/>
                          <a:cs typeface="Times New Roman" panose="02020603050405020304" pitchFamily="18" charset="0"/>
                        </a:rPr>
                        <m:t>𝐜𝐮𝐫𝐥</m:t>
                      </m:r>
                      <m:acc>
                        <m:accPr>
                          <m:chr m:val="⃗"/>
                          <m:ctrlPr>
                            <a:rPr lang="en-IN" sz="2400" b="1" i="1" smtClean="0">
                              <a:latin typeface="Cambria Math" panose="02040503050406030204" pitchFamily="18" charset="0"/>
                              <a:cs typeface="Times New Roman" panose="02020603050405020304" pitchFamily="18" charset="0"/>
                            </a:rPr>
                          </m:ctrlPr>
                        </m:accPr>
                        <m:e>
                          <m:r>
                            <a:rPr lang="en-IN" sz="2400" b="1" i="1" smtClean="0">
                              <a:latin typeface="Cambria Math" panose="02040503050406030204" pitchFamily="18" charset="0"/>
                              <a:cs typeface="Times New Roman" panose="02020603050405020304" pitchFamily="18" charset="0"/>
                            </a:rPr>
                            <m:t>𝑽</m:t>
                          </m:r>
                        </m:e>
                      </m:acc>
                    </m:oMath>
                  </m:oMathPara>
                </a14:m>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
                </a:r>
                <a:br>
                  <a:rPr lang="en-IN" sz="2400" b="1" dirty="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r>
                <a:br>
                  <a:rPr lang="en-IN" sz="2400" b="1" dirty="0" smtClean="0">
                    <a:latin typeface="Times New Roman" panose="02020603050405020304" pitchFamily="18" charset="0"/>
                    <a:cs typeface="Times New Roman" panose="02020603050405020304" pitchFamily="18" charset="0"/>
                  </a:rPr>
                </a:b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Thus the angular velocity of rotation at any point is equal to half of the curl of the velocity.</a:t>
                </a: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2164699"/>
              </a:xfrm>
              <a:blipFill>
                <a:blip r:embed="rId2" cstate="print"/>
                <a:stretch>
                  <a:fillRect l="-928" r="-116" b="-535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282215"/>
                <a:ext cx="10515600" cy="2894747"/>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Note:</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r>
                  <a:rPr lang="en-IN" sz="2200" b="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b="1" dirty="0" smtClean="0">
                    <a:latin typeface="Times New Roman" panose="02020603050405020304" pitchFamily="18" charset="0"/>
                    <a:cs typeface="Times New Roman" panose="02020603050405020304" pitchFamily="18" charset="0"/>
                  </a:rPr>
                  <a:t>Solenoidal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a:latin typeface="Times New Roman" panose="02020603050405020304" pitchFamily="18" charset="0"/>
                    <a:cs typeface="Times New Roman" panose="02020603050405020304" pitchFamily="18" charset="0"/>
                  </a:rPr>
                  <a:t>If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oMath>
                </a14:m>
                <a:r>
                  <a:rPr lang="en-IN" sz="2200" b="1"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 then we say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a:t>
                </a:r>
              </a:p>
              <a:p>
                <a:pPr marL="457200" indent="-457200">
                  <a:buAutoNum type="arabicPeriod"/>
                </a:pP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vector field is called as conservative field or potential field.</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When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there always exist a scalar point function such that </a:t>
                </a: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𝝋</m:t>
                    </m:r>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oMath>
                </a14:m>
                <a:r>
                  <a:rPr lang="en-IN" sz="2200" dirty="0" smtClean="0">
                    <a:latin typeface="Times New Roman" panose="02020603050405020304" pitchFamily="18" charset="0"/>
                    <a:cs typeface="Times New Roman" panose="02020603050405020304" pitchFamily="18" charset="0"/>
                  </a:rPr>
                  <a:t> , then</a:t>
                </a: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is called a scalar potential of vector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282215"/>
                <a:ext cx="10515600" cy="2894747"/>
              </a:xfrm>
              <a:blipFill>
                <a:blip r:embed="rId3" cstate="print"/>
                <a:stretch>
                  <a:fillRect l="-754" t="-2316" r="-464"/>
                </a:stretch>
              </a:blipFill>
            </p:spPr>
            <p:txBody>
              <a:bodyPr/>
              <a:lstStyle/>
              <a:p>
                <a:r>
                  <a:rPr lang="en-IN">
                    <a:noFill/>
                  </a:rPr>
                  <a:t> </a:t>
                </a:r>
              </a:p>
            </p:txBody>
          </p:sp>
        </mc:Fallback>
      </mc:AlternateContent>
    </p:spTree>
    <p:extLst>
      <p:ext uri="{BB962C8B-B14F-4D97-AF65-F5344CB8AC3E}">
        <p14:creationId xmlns:p14="http://schemas.microsoft.com/office/powerpoint/2010/main" val="3519851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952943"/>
              </a:xfrm>
            </p:spPr>
            <p:txBody>
              <a:bodyPr>
                <a:normAutofit/>
              </a:bodyPr>
              <a:lstStyle/>
              <a:p>
                <a:r>
                  <a:rPr lang="en-IN" sz="2200" b="1" dirty="0" smtClean="0">
                    <a:latin typeface="Times New Roman" panose="02020603050405020304" pitchFamily="18" charset="0"/>
                    <a:cs typeface="Times New Roman" panose="02020603050405020304" pitchFamily="18" charset="0"/>
                  </a:rPr>
                  <a:t>Problems</a:t>
                </a:r>
                <a:br>
                  <a:rPr lang="en-IN" sz="2200" b="1"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1. If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𝑥𝑦𝑧</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+3</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 </a:t>
                </a:r>
                <a:r>
                  <a:rPr lang="en-IN" sz="2200" dirty="0" smtClean="0">
                    <a:latin typeface="Times New Roman" panose="02020603050405020304" pitchFamily="18" charset="0"/>
                    <a:cs typeface="Times New Roman" panose="02020603050405020304" pitchFamily="18" charset="0"/>
                  </a:rPr>
                  <a:t>find the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2,−1,1</m:t>
                        </m:r>
                      </m:e>
                    </m:d>
                    <m:r>
                      <a:rPr lang="en-IN" sz="2200" b="0" i="1" smtClean="0">
                        <a:latin typeface="Cambria Math" panose="02040503050406030204" pitchFamily="18" charset="0"/>
                        <a:cs typeface="Times New Roman" panose="02020603050405020304" pitchFamily="18" charset="0"/>
                      </a:rPr>
                      <m:t>.</m:t>
                    </m:r>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 Sol: </a:t>
                </a:r>
                <a:r>
                  <a:rPr lang="en-IN" sz="2200" dirty="0" smtClean="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b="0" dirty="0" smtClean="0">
                    <a:latin typeface="Times New Roman" panose="02020603050405020304" pitchFamily="18" charset="0"/>
                    <a:cs typeface="Times New Roman" panose="02020603050405020304" pitchFamily="18" charset="0"/>
                  </a:rPr>
                  <a:t/>
                </a:r>
                <a:br>
                  <a:rPr lang="en-IN" sz="2200" b="0" dirty="0" smtClean="0">
                    <a:latin typeface="Times New Roman" panose="02020603050405020304" pitchFamily="18" charset="0"/>
                    <a:cs typeface="Times New Roman" panose="02020603050405020304" pitchFamily="18" charset="0"/>
                  </a:rPr>
                </a:br>
                <a:r>
                  <a:rPr lang="en-IN" sz="22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sSub>
                          <m:sSubPr>
                            <m:ctrlPr>
                              <a:rPr lang="en-IN" sz="220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1</m:t>
                            </m:r>
                          </m:sub>
                        </m:sSub>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2</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𝑓</m:t>
                            </m:r>
                          </m:e>
                          <m:sub>
                            <m:r>
                              <a:rPr lang="en-IN" sz="2200" b="0" i="1" smtClean="0">
                                <a:latin typeface="Cambria Math" panose="02040503050406030204" pitchFamily="18" charset="0"/>
                                <a:cs typeface="Times New Roman" panose="02020603050405020304" pitchFamily="18" charset="0"/>
                              </a:rPr>
                              <m:t>3</m:t>
                            </m:r>
                          </m:sub>
                        </m:sSub>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952943"/>
              </a:xfrm>
              <a:blipFill>
                <a:blip r:embed="rId2" cstate="print"/>
                <a:stretch>
                  <a:fillRect l="-754" t="-186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070459"/>
                <a:ext cx="10515600" cy="3106504"/>
              </a:xfrm>
            </p:spPr>
            <p:txBody>
              <a:bodyPr>
                <a:normAutofit/>
              </a:bodyPr>
              <a:lstStyle/>
              <a:p>
                <a:pPr marL="0" indent="0">
                  <a:buNone/>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𝑥𝑦𝑧</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d>
                        <m:dPr>
                          <m:ctrlPr>
                            <a:rPr lang="en-IN" sz="2200" b="0" i="1" smtClean="0">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𝑦</m:t>
                          </m:r>
                        </m:e>
                      </m:d>
                      <m:r>
                        <a:rPr lang="en-IN" sz="2200" b="0" i="1" smtClean="0">
                          <a:latin typeface="Cambria Math" panose="02040503050406030204" pitchFamily="18" charset="0"/>
                          <a:cs typeface="Times New Roman" panose="02020603050405020304" pitchFamily="18" charset="0"/>
                        </a:rPr>
                        <m:t>+</m:t>
                      </m:r>
                      <m:f>
                        <m:fPr>
                          <m:ctrlPr>
                            <a:rPr lang="en-IN" sz="2200" b="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smtClean="0">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𝑦𝑧</m:t>
                      </m:r>
                      <m:r>
                        <a:rPr lang="en-IN" sz="2200" b="0" i="1" smtClean="0">
                          <a:latin typeface="Cambria Math" panose="02040503050406030204" pitchFamily="18" charset="0"/>
                          <a:cs typeface="Times New Roman" panose="02020603050405020304" pitchFamily="18" charset="0"/>
                        </a:rPr>
                        <m:t>.1+3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𝑦𝑧</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𝑥𝑧</m:t>
                      </m:r>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2</m:t>
                          </m:r>
                        </m:sup>
                      </m:sSup>
                    </m:oMath>
                  </m:oMathPara>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At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2,−1,1</m:t>
                        </m:r>
                      </m:e>
                    </m:d>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(2)(1)</m:t>
                      </m:r>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(−1)</m:t>
                          </m:r>
                        </m:e>
                        <m:sup>
                          <m:r>
                            <a:rPr lang="en-IN" sz="2200" i="1">
                              <a:latin typeface="Cambria Math" panose="02040503050406030204" pitchFamily="18" charset="0"/>
                              <a:cs typeface="Times New Roman" panose="02020603050405020304" pitchFamily="18" charset="0"/>
                            </a:rPr>
                            <m:t>2</m:t>
                          </m:r>
                        </m:sup>
                      </m:sSup>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−1+12+4−1</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14</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070459"/>
                <a:ext cx="10515600" cy="3106504"/>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28648498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1750812"/>
              </a:xfrm>
            </p:spPr>
            <p:txBody>
              <a:bodyPr>
                <a:normAutofit/>
              </a:bodyPr>
              <a:lstStyle/>
              <a:p>
                <a:r>
                  <a:rPr lang="en-IN" sz="2200" dirty="0" smtClean="0">
                    <a:latin typeface="Times New Roman" panose="02020603050405020304" pitchFamily="18" charset="0"/>
                    <a:cs typeface="Times New Roman" panose="02020603050405020304" pitchFamily="18" charset="0"/>
                  </a:rPr>
                  <a:t>Also,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𝑥𝑦𝑧</m:t>
                              </m:r>
                              <m:r>
                                <a:rPr lang="en-IN" sz="2200" i="1">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e>
                            <m:e>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e>
                          </m:mr>
                        </m:m>
                      </m:e>
                    </m:d>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1750812"/>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983832"/>
                <a:ext cx="10515600" cy="3272589"/>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IN" sz="1900" i="1" smtClean="0">
                          <a:latin typeface="Cambria Math" panose="02040503050406030204" pitchFamily="18" charset="0"/>
                          <a:cs typeface="Times New Roman" panose="02020603050405020304" pitchFamily="18" charset="0"/>
                        </a:rPr>
                        <m:t>𝑐𝑢𝑟𝑙</m:t>
                      </m:r>
                      <m:acc>
                        <m:accPr>
                          <m:chr m:val="⃗"/>
                          <m:ctrlPr>
                            <a:rPr lang="en-IN" sz="1900" i="1">
                              <a:latin typeface="Cambria Math" panose="02040503050406030204" pitchFamily="18" charset="0"/>
                              <a:cs typeface="Times New Roman" panose="02020603050405020304" pitchFamily="18" charset="0"/>
                            </a:rPr>
                          </m:ctrlPr>
                        </m:accPr>
                        <m:e>
                          <m:r>
                            <a:rPr lang="en-IN" sz="1900" i="1">
                              <a:latin typeface="Cambria Math" panose="02040503050406030204" pitchFamily="18" charset="0"/>
                              <a:cs typeface="Times New Roman" panose="02020603050405020304" pitchFamily="18" charset="0"/>
                            </a:rPr>
                            <m:t>𝐹</m:t>
                          </m:r>
                        </m:e>
                      </m:acc>
                      <m:r>
                        <a:rPr lang="en-IN" sz="1900" i="1">
                          <a:latin typeface="Cambria Math" panose="02040503050406030204" pitchFamily="18" charset="0"/>
                          <a:cs typeface="Times New Roman" panose="02020603050405020304" pitchFamily="18" charset="0"/>
                        </a:rPr>
                        <m:t>=</m:t>
                      </m:r>
                      <m:d>
                        <m:dPr>
                          <m:begChr m:val="["/>
                          <m:endChr m:val="]"/>
                          <m:ctrlPr>
                            <a:rPr lang="en-IN" sz="1900" i="1" smtClean="0">
                              <a:latin typeface="Cambria Math" panose="02040503050406030204" pitchFamily="18" charset="0"/>
                              <a:cs typeface="Times New Roman" panose="02020603050405020304" pitchFamily="18" charset="0"/>
                            </a:rPr>
                          </m:ctrlPr>
                        </m:dPr>
                        <m:e>
                          <m:f>
                            <m:fPr>
                              <m:ctrlPr>
                                <a:rPr lang="en-IN" sz="1900" i="1" smtClean="0">
                                  <a:latin typeface="Cambria Math" panose="02040503050406030204" pitchFamily="18" charset="0"/>
                                  <a:cs typeface="Times New Roman" panose="02020603050405020304" pitchFamily="18" charset="0"/>
                                </a:rPr>
                              </m:ctrlPr>
                            </m:fPr>
                            <m:num>
                              <m:r>
                                <a:rPr lang="en-IN" sz="1900" i="1" smtClean="0">
                                  <a:latin typeface="Cambria Math" panose="02040503050406030204" pitchFamily="18" charset="0"/>
                                  <a:cs typeface="Times New Roman" panose="02020603050405020304" pitchFamily="18" charset="0"/>
                                </a:rPr>
                                <m:t>𝜕</m:t>
                              </m:r>
                            </m:num>
                            <m:den>
                              <m:r>
                                <a:rPr lang="en-IN" sz="190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d>
                            <m:dPr>
                              <m:ctrlPr>
                                <a:rPr lang="en-IN" sz="1900" b="0" i="1" smtClean="0">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b="0" i="1" smtClean="0">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𝑖</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𝑥</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𝑧</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𝑦</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𝑧</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𝑧</m:t>
                              </m:r>
                            </m:den>
                          </m:f>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e>
                          </m:d>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𝑗</m:t>
                          </m:r>
                        </m:e>
                      </m:acc>
                      <m:r>
                        <a:rPr lang="en-IN" sz="1900" b="0" i="1" smtClean="0">
                          <a:latin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cs typeface="Times New Roman" panose="02020603050405020304" pitchFamily="18" charset="0"/>
                            </a:rPr>
                          </m:ctrlPr>
                        </m:dPr>
                        <m:e>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𝑥</m:t>
                              </m:r>
                            </m:den>
                          </m:f>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3</m:t>
                              </m:r>
                              <m:sSup>
                                <m:sSupPr>
                                  <m:ctrlPr>
                                    <a:rPr lang="en-IN" sz="1900" i="1">
                                      <a:latin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cs typeface="Times New Roman" panose="02020603050405020304" pitchFamily="18" charset="0"/>
                                    </a:rPr>
                                    <m:t>𝑥</m:t>
                                  </m:r>
                                </m:e>
                                <m:sup>
                                  <m:r>
                                    <a:rPr lang="en-IN" sz="1900" i="1">
                                      <a:latin typeface="Cambria Math" panose="02040503050406030204" pitchFamily="18" charset="0"/>
                                      <a:cs typeface="Times New Roman" panose="02020603050405020304" pitchFamily="18" charset="0"/>
                                    </a:rPr>
                                    <m:t>2</m:t>
                                  </m:r>
                                </m:sup>
                              </m:sSup>
                              <m:r>
                                <a:rPr lang="en-IN" sz="1900" i="1">
                                  <a:latin typeface="Cambria Math" panose="02040503050406030204" pitchFamily="18" charset="0"/>
                                  <a:cs typeface="Times New Roman" panose="02020603050405020304" pitchFamily="18" charset="0"/>
                                </a:rPr>
                                <m:t>𝑦</m:t>
                              </m:r>
                            </m:e>
                          </m:d>
                          <m:r>
                            <a:rPr lang="en-IN" sz="1900" i="1">
                              <a:latin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cs typeface="Times New Roman" panose="02020603050405020304" pitchFamily="18" charset="0"/>
                                </a:rPr>
                              </m:ctrlPr>
                            </m:fPr>
                            <m:num>
                              <m:r>
                                <a:rPr lang="en-IN" sz="1900" i="1">
                                  <a:latin typeface="Cambria Math" panose="02040503050406030204" pitchFamily="18" charset="0"/>
                                  <a:cs typeface="Times New Roman" panose="02020603050405020304" pitchFamily="18" charset="0"/>
                                </a:rPr>
                                <m:t>𝜕</m:t>
                              </m:r>
                            </m:num>
                            <m:den>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𝑦</m:t>
                              </m:r>
                            </m:den>
                          </m:f>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𝑥</m:t>
                          </m:r>
                          <m:r>
                            <a:rPr lang="en-IN" sz="1900" i="1">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𝑧</m:t>
                          </m:r>
                          <m:r>
                            <a:rPr lang="en-IN" sz="1900" i="1">
                              <a:latin typeface="Cambria Math" panose="02040503050406030204" pitchFamily="18" charset="0"/>
                              <a:cs typeface="Times New Roman" panose="02020603050405020304" pitchFamily="18" charset="0"/>
                            </a:rPr>
                            <m:t>)</m:t>
                          </m:r>
                        </m:e>
                      </m:d>
                      <m:acc>
                        <m:accPr>
                          <m:chr m:val="̂"/>
                          <m:ctrlPr>
                            <a:rPr lang="en-IN" sz="1900" i="1" smtClean="0">
                              <a:latin typeface="Cambria Math" panose="02040503050406030204" pitchFamily="18" charset="0"/>
                              <a:cs typeface="Times New Roman" panose="02020603050405020304" pitchFamily="18" charset="0"/>
                            </a:rPr>
                          </m:ctrlPr>
                        </m:accPr>
                        <m:e>
                          <m:r>
                            <a:rPr lang="en-IN" sz="1900" b="0" i="1" smtClean="0">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𝑥𝑦</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e>
                          </m:d>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𝑥𝑧</m:t>
                          </m:r>
                          <m:r>
                            <a:rPr lang="en-IN" sz="2200" i="1">
                              <a:latin typeface="Cambria Math" panose="02040503050406030204" pitchFamily="18" charset="0"/>
                              <a:cs typeface="Times New Roman" panose="02020603050405020304" pitchFamily="18" charset="0"/>
                            </a:rPr>
                            <m:t>)</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sSup>
                            <m:sSupPr>
                              <m:ctrlPr>
                                <a:rPr lang="en-IN" sz="220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r>
                  <a:rPr lang="en-IN" sz="1900" dirty="0" smtClean="0">
                    <a:latin typeface="Times New Roman" panose="02020603050405020304" pitchFamily="18" charset="0"/>
                    <a:cs typeface="Times New Roman" panose="02020603050405020304" pitchFamily="18" charset="0"/>
                  </a:rPr>
                  <a:t>At (2,-1,1)</a:t>
                </a: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(−1)(1)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sSup>
                            <m:sSupPr>
                              <m:ctrlPr>
                                <a:rPr lang="en-IN" sz="2000" i="1">
                                  <a:latin typeface="Cambria Math" panose="02040503050406030204" pitchFamily="18" charset="0"/>
                                  <a:cs typeface="Times New Roman" panose="02020603050405020304" pitchFamily="18" charset="0"/>
                                </a:rPr>
                              </m:ctrlPr>
                            </m:sSupPr>
                            <m:e>
                              <m:r>
                                <a:rPr lang="en-IN" sz="2000" b="0" i="1" smtClean="0">
                                  <a:latin typeface="Cambria Math" panose="02040503050406030204" pitchFamily="18" charset="0"/>
                                  <a:cs typeface="Times New Roman" panose="02020603050405020304" pitchFamily="18" charset="0"/>
                                </a:rPr>
                                <m:t>1</m:t>
                              </m:r>
                            </m:e>
                            <m:sup>
                              <m:r>
                                <a:rPr lang="en-IN" sz="2000" i="1">
                                  <a:latin typeface="Cambria Math" panose="02040503050406030204" pitchFamily="18" charset="0"/>
                                  <a:cs typeface="Times New Roman" panose="02020603050405020304" pitchFamily="18" charset="0"/>
                                </a:rPr>
                                <m:t>2</m:t>
                              </m:r>
                            </m:sup>
                          </m:sSup>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6</m:t>
                          </m:r>
                          <m:r>
                            <a:rPr lang="en-IN" sz="2000" b="0" i="1" smtClean="0">
                              <a:latin typeface="Cambria Math" panose="02040503050406030204" pitchFamily="18" charset="0"/>
                              <a:cs typeface="Times New Roman" panose="02020603050405020304" pitchFamily="18" charset="0"/>
                            </a:rPr>
                            <m:t>(2)(−1)</m:t>
                          </m:r>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(2)(1)</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1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𝟐</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𝒊</m:t>
                          </m:r>
                        </m:e>
                      </m:acc>
                      <m:r>
                        <a:rPr lang="en-IN" sz="2000" b="1" i="1">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𝟑</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𝒋</m:t>
                          </m:r>
                        </m:e>
                      </m:acc>
                      <m:r>
                        <a:rPr lang="en-IN" sz="2000" b="1" i="1" smtClean="0">
                          <a:latin typeface="Cambria Math" panose="02040503050406030204" pitchFamily="18" charset="0"/>
                          <a:cs typeface="Times New Roman" panose="02020603050405020304" pitchFamily="18" charset="0"/>
                        </a:rPr>
                        <m:t>−</m:t>
                      </m:r>
                      <m:r>
                        <a:rPr lang="en-IN" sz="2000" b="1" i="1" smtClean="0">
                          <a:latin typeface="Cambria Math" panose="02040503050406030204" pitchFamily="18" charset="0"/>
                          <a:cs typeface="Times New Roman" panose="02020603050405020304" pitchFamily="18" charset="0"/>
                        </a:rPr>
                        <m:t>𝟏𝟒</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𝒌</m:t>
                          </m:r>
                        </m:e>
                      </m:acc>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983832"/>
                <a:ext cx="10515600" cy="3272589"/>
              </a:xfrm>
              <a:blipFill>
                <a:blip r:embed="rId3" cstate="print"/>
                <a:stretch>
                  <a:fillRect l="-580"/>
                </a:stretch>
              </a:blipFill>
            </p:spPr>
            <p:txBody>
              <a:bodyPr/>
              <a:lstStyle/>
              <a:p>
                <a:r>
                  <a:rPr lang="en-IN">
                    <a:noFill/>
                  </a:rPr>
                  <a:t> </a:t>
                </a:r>
              </a:p>
            </p:txBody>
          </p:sp>
        </mc:Fallback>
      </mc:AlternateContent>
    </p:spTree>
    <p:extLst>
      <p:ext uri="{BB962C8B-B14F-4D97-AF65-F5344CB8AC3E}">
        <p14:creationId xmlns:p14="http://schemas.microsoft.com/office/powerpoint/2010/main" val="20985384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019293"/>
              </a:xfrm>
            </p:spPr>
            <p:txBody>
              <a:bodyPr>
                <a:normAutofit fontScale="90000"/>
              </a:bodyPr>
              <a:lstStyle/>
              <a:p>
                <a:pPr/>
                <a:r>
                  <a:rPr lang="en-IN" sz="2200" dirty="0" smtClean="0">
                    <a:latin typeface="Times New Roman" panose="02020603050405020304" pitchFamily="18" charset="0"/>
                    <a:cs typeface="Times New Roman" panose="02020603050405020304" pitchFamily="18" charset="0"/>
                  </a:rPr>
                  <a:t>2. Find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a:latin typeface="Times New Roman" panose="02020603050405020304" pitchFamily="18" charset="0"/>
                    <a:cs typeface="Times New Roman" panose="02020603050405020304" pitchFamily="18" charset="0"/>
                  </a:rPr>
                  <a:t>  and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oMath>
                </a14:m>
                <a:r>
                  <a:rPr lang="en-IN" sz="2200" dirty="0" smtClean="0">
                    <a:latin typeface="Times New Roman" panose="02020603050405020304" pitchFamily="18" charset="0"/>
                    <a:cs typeface="Times New Roman" panose="02020603050405020304" pitchFamily="18" charset="0"/>
                  </a:rPr>
                  <a:t> where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𝑔𝑟𝑎𝑑</m:t>
                    </m:r>
                    <m:d>
                      <m:dPr>
                        <m:ctrlPr>
                          <a:rPr lang="en-IN" sz="2200" b="0" i="1" smtClean="0">
                            <a:latin typeface="Cambria Math" panose="02040503050406030204" pitchFamily="18" charset="0"/>
                            <a:cs typeface="Times New Roman" panose="02020603050405020304" pitchFamily="18" charset="0"/>
                          </a:rPr>
                        </m:ctrlPr>
                      </m:dPr>
                      <m:e>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𝑥</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𝑦</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m:t>
                        </m:r>
                        <m:sSup>
                          <m:sSupPr>
                            <m:ctrlPr>
                              <a:rPr lang="en-IN" sz="2200" b="0" i="1" smtClean="0">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𝑧</m:t>
                            </m:r>
                          </m:e>
                          <m:sup>
                            <m:r>
                              <a:rPr lang="en-IN" sz="2200" b="0" i="1" smtClean="0">
                                <a:latin typeface="Cambria Math" panose="02040503050406030204" pitchFamily="18" charset="0"/>
                                <a:cs typeface="Times New Roman" panose="02020603050405020304" pitchFamily="18" charset="0"/>
                              </a:rPr>
                              <m:t>3</m:t>
                            </m:r>
                          </m:sup>
                        </m:sSup>
                        <m:r>
                          <a:rPr lang="en-IN" sz="2200" b="0" i="1" smtClean="0">
                            <a:latin typeface="Cambria Math" panose="02040503050406030204" pitchFamily="18" charset="0"/>
                            <a:cs typeface="Times New Roman" panose="02020603050405020304" pitchFamily="18" charset="0"/>
                          </a:rPr>
                          <m:t>−3</m:t>
                        </m:r>
                        <m:r>
                          <a:rPr lang="en-IN" sz="2200" b="0" i="1" smtClean="0">
                            <a:latin typeface="Cambria Math" panose="02040503050406030204" pitchFamily="18" charset="0"/>
                            <a:cs typeface="Times New Roman" panose="02020603050405020304" pitchFamily="18" charset="0"/>
                          </a:rPr>
                          <m:t>𝑥𝑦𝑧</m:t>
                        </m:r>
                      </m:e>
                    </m:d>
                  </m:oMath>
                </a14:m>
                <a:r>
                  <a:rPr lang="en-IN" sz="2200" dirty="0" smtClean="0">
                    <a:latin typeface="Times New Roman" panose="02020603050405020304" pitchFamily="18" charset="0"/>
                    <a:cs typeface="Times New Roman" panose="02020603050405020304" pitchFamily="18" charset="0"/>
                  </a:rPr>
                  <a:t>.</a:t>
                </a:r>
                <a:br>
                  <a:rPr lang="en-IN" sz="2200" dirty="0" smtClean="0">
                    <a:latin typeface="Times New Roman" panose="02020603050405020304" pitchFamily="18" charset="0"/>
                    <a:cs typeface="Times New Roman" panose="02020603050405020304" pitchFamily="18" charset="0"/>
                  </a:rPr>
                </a:br>
                <a:r>
                  <a:rPr lang="en-IN" sz="2200" b="1" dirty="0" smtClean="0">
                    <a:latin typeface="Times New Roman" panose="02020603050405020304" pitchFamily="18" charset="0"/>
                    <a:cs typeface="Times New Roman" panose="02020603050405020304" pitchFamily="18" charset="0"/>
                  </a:rPr>
                  <a:t>Sol: </a:t>
                </a:r>
                <a:r>
                  <a:rPr lang="en-IN" sz="2200" dirty="0" smtClean="0">
                    <a:latin typeface="Times New Roman" panose="02020603050405020304" pitchFamily="18" charset="0"/>
                    <a:cs typeface="Times New Roman" panose="02020603050405020304" pitchFamily="18" charset="0"/>
                  </a:rPr>
                  <a:t>Let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𝑧</m:t>
                        </m:r>
                      </m:e>
                      <m:sup>
                        <m:r>
                          <a:rPr lang="en-IN" sz="2200" i="1">
                            <a:latin typeface="Cambria Math" panose="02040503050406030204" pitchFamily="18" charset="0"/>
                            <a:cs typeface="Times New Roman" panose="02020603050405020304" pitchFamily="18" charset="0"/>
                          </a:rPr>
                          <m:t>3</m:t>
                        </m:r>
                      </m:sup>
                    </m:sSup>
                    <m:r>
                      <a:rPr lang="en-IN" sz="2200" i="1">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𝑥𝑦𝑧</m:t>
                    </m:r>
                  </m:oMath>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𝑔𝑟𝑎𝑑</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m:oMathPara>
                </a14:m>
                <a:r>
                  <a:rPr lang="en-IN" sz="2200" b="1" dirty="0" smtClean="0">
                    <a:latin typeface="Times New Roman" panose="02020603050405020304" pitchFamily="18" charset="0"/>
                    <a:cs typeface="Times New Roman" panose="02020603050405020304" pitchFamily="18" charset="0"/>
                  </a:rPr>
                  <a:t/>
                </a:r>
                <a:br>
                  <a:rPr lang="en-IN" sz="2200" b="1" dirty="0" smtClean="0">
                    <a:latin typeface="Times New Roman" panose="02020603050405020304" pitchFamily="18" charset="0"/>
                    <a:cs typeface="Times New Roman" panose="02020603050405020304" pitchFamily="18" charset="0"/>
                  </a:rPr>
                </a:b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019293"/>
              </a:xfrm>
              <a:blipFill>
                <a:blip r:embed="rId2" cstate="print"/>
                <a:stretch>
                  <a:fillRect l="-638" t="-8929" b="-41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36808"/>
                <a:ext cx="10515600" cy="4040155"/>
              </a:xfrm>
            </p:spPr>
            <p:txBody>
              <a:bodyPr>
                <a:normAutofit lnSpcReduction="10000"/>
              </a:bodyPr>
              <a:lstStyle/>
              <a:p>
                <a:pPr marL="0" indent="0">
                  <a:buNone/>
                </a:pPr>
                <a14:m>
                  <m:oMathPara xmlns:m="http://schemas.openxmlformats.org/officeDocument/2006/math">
                    <m:oMathParaPr>
                      <m:jc m:val="left"/>
                    </m:oMathParaPr>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sSup>
                        <m:sSupPr>
                          <m:ctrlPr>
                            <a:rPr lang="en-IN" sz="2200" b="1" i="1" smtClean="0">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𝒙</m:t>
                          </m:r>
                        </m:e>
                        <m:sup>
                          <m:r>
                            <a:rPr lang="en-IN" sz="2200" b="1" i="1" smtClean="0">
                              <a:latin typeface="Cambria Math" panose="02040503050406030204" pitchFamily="18" charset="0"/>
                              <a:cs typeface="Times New Roman" panose="02020603050405020304" pitchFamily="18" charset="0"/>
                            </a:rPr>
                            <m:t>𝟐</m:t>
                          </m:r>
                        </m:sup>
                      </m:sSup>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𝒚𝒛</m:t>
                      </m:r>
                      <m:r>
                        <a:rPr lang="en-IN" sz="2200" b="1" i="1" smtClean="0">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𝒊</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𝒚</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m:t>
                      </m:r>
                      <m:r>
                        <a:rPr lang="en-IN" sz="2200" b="1" i="1">
                          <a:latin typeface="Cambria Math" panose="02040503050406030204" pitchFamily="18" charset="0"/>
                          <a:cs typeface="Times New Roman" panose="02020603050405020304" pitchFamily="18" charset="0"/>
                        </a:rPr>
                        <m:t>𝒛</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𝒋</m:t>
                          </m:r>
                        </m:e>
                      </m:acc>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smtClean="0">
                              <a:latin typeface="Cambria Math" panose="02040503050406030204" pitchFamily="18" charset="0"/>
                              <a:cs typeface="Times New Roman" panose="02020603050405020304" pitchFamily="18" charset="0"/>
                            </a:rPr>
                            <m:t>𝒛</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𝟑</m:t>
                      </m:r>
                      <m:r>
                        <a:rPr lang="en-IN" sz="2200" b="1" i="1" smtClean="0">
                          <a:latin typeface="Cambria Math" panose="02040503050406030204" pitchFamily="18" charset="0"/>
                          <a:cs typeface="Times New Roman" panose="02020603050405020304" pitchFamily="18" charset="0"/>
                        </a:rPr>
                        <m:t>𝒙𝒚</m:t>
                      </m:r>
                      <m:r>
                        <a:rPr lang="en-IN" sz="2200" b="1" i="1">
                          <a:latin typeface="Cambria Math" panose="02040503050406030204" pitchFamily="18" charset="0"/>
                          <a:cs typeface="Times New Roman" panose="02020603050405020304" pitchFamily="18" charset="0"/>
                        </a:rPr>
                        <m:t>)</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𝒌</m:t>
                          </m:r>
                        </m:e>
                      </m:acc>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𝑑𝑖𝑣</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r>
                  <a:rPr lang="en-IN" sz="2200"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r>
                          <a:rPr lang="en-IN" sz="2200" i="1" smtClean="0">
                            <a:latin typeface="Cambria Math" panose="02040503050406030204" pitchFamily="18" charset="0"/>
                            <a:cs typeface="Times New Roman" panose="02020603050405020304" pitchFamily="18" charset="0"/>
                          </a:rPr>
                          <m:t>𝜕</m:t>
                        </m:r>
                      </m:num>
                      <m:den>
                        <m:r>
                          <a:rPr lang="en-IN" sz="2200" i="1" smtClean="0">
                            <a:latin typeface="Cambria Math" panose="02040503050406030204" pitchFamily="18" charset="0"/>
                            <a:cs typeface="Times New Roman" panose="02020603050405020304" pitchFamily="18" charset="0"/>
                          </a:rPr>
                          <m:t>𝜕</m:t>
                        </m:r>
                        <m:r>
                          <a:rPr lang="en-IN" sz="2200" i="1" smtClean="0">
                            <a:latin typeface="Cambria Math" panose="02040503050406030204" pitchFamily="18" charset="0"/>
                            <a:cs typeface="Times New Roman" panose="02020603050405020304" pitchFamily="18" charset="0"/>
                          </a:rPr>
                          <m:t>𝑥</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r>
                      <a:rPr lang="en-IN" sz="2200" b="0" i="1">
                        <a:latin typeface="Cambria Math" panose="02040503050406030204" pitchFamily="18" charset="0"/>
                        <a:cs typeface="Times New Roman" panose="02020603050405020304" pitchFamily="18" charset="0"/>
                      </a:rPr>
                      <m:t>) </m:t>
                    </m:r>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r>
                      <a:rPr lang="en-IN" sz="2200" b="0" i="1" smtClean="0">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r>
                      <a:rPr lang="en-IN" sz="2200" b="0" i="1">
                        <a:latin typeface="Cambria Math" panose="02040503050406030204" pitchFamily="18" charset="0"/>
                        <a:cs typeface="Times New Roman" panose="02020603050405020304" pitchFamily="18" charset="0"/>
                      </a:rPr>
                      <m:t>)</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−0</m:t>
                        </m:r>
                      </m:e>
                    </m:d>
                    <m:r>
                      <a:rPr lang="en-IN" sz="2200" b="0" i="1" smtClean="0">
                        <a:latin typeface="Cambria Math" panose="02040503050406030204" pitchFamily="18" charset="0"/>
                        <a:cs typeface="Times New Roman" panose="02020603050405020304" pitchFamily="18" charset="0"/>
                      </a:rPr>
                      <m:t>+(6</m:t>
                    </m:r>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−0)</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𝒅𝒊𝒗</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𝒚</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m:t>
                    </m:r>
                    <m:r>
                      <a:rPr lang="en-IN" sz="2200" b="1" i="1" smtClean="0">
                        <a:latin typeface="Cambria Math" panose="02040503050406030204" pitchFamily="18" charset="0"/>
                        <a:cs typeface="Times New Roman" panose="02020603050405020304" pitchFamily="18" charset="0"/>
                      </a:rPr>
                      <m:t>𝒛</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36808"/>
                <a:ext cx="10515600" cy="4040155"/>
              </a:xfrm>
              <a:blipFill>
                <a:blip r:embed="rId3" cstate="print"/>
                <a:stretch>
                  <a:fillRect l="-754" t="-2719" b="-1360"/>
                </a:stretch>
              </a:blipFill>
            </p:spPr>
            <p:txBody>
              <a:bodyPr/>
              <a:lstStyle/>
              <a:p>
                <a:r>
                  <a:rPr lang="en-IN">
                    <a:noFill/>
                  </a:rPr>
                  <a:t> </a:t>
                </a:r>
              </a:p>
            </p:txBody>
          </p:sp>
        </mc:Fallback>
      </mc:AlternateContent>
    </p:spTree>
    <p:extLst>
      <p:ext uri="{BB962C8B-B14F-4D97-AF65-F5344CB8AC3E}">
        <p14:creationId xmlns:p14="http://schemas.microsoft.com/office/powerpoint/2010/main" val="2902946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518779"/>
              </a:xfrm>
            </p:spPr>
            <p:txBody>
              <a:bodyPr>
                <a:normAutofit/>
              </a:bodyPr>
              <a:lstStyle/>
              <a:p>
                <a:pPr/>
                <a14:m>
                  <m:oMathPara xmlns:m="http://schemas.openxmlformats.org/officeDocument/2006/math">
                    <m:oMathParaPr>
                      <m:jc m:val="left"/>
                    </m:oMathParaPr>
                    <m:oMath xmlns:m="http://schemas.openxmlformats.org/officeDocument/2006/math">
                      <m:r>
                        <a:rPr lang="en-IN" sz="2200" b="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𝑋</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518779"/>
              </a:xfrm>
              <a:blipFill>
                <a:blip r:embed="rId2" cstate="print"/>
                <a:stretch>
                  <a:fillRect l="-116" t="-117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36295"/>
                <a:ext cx="10515600" cy="4540668"/>
              </a:xfrm>
            </p:spPr>
            <p:txBody>
              <a:bodyPr>
                <a:normAutofit fontScale="85000" lnSpcReduction="10000"/>
              </a:bodyPr>
              <a:lstStyle/>
              <a:p>
                <a:pPr marL="0" indent="0">
                  <a:buNone/>
                </a:pPr>
                <a14:m>
                  <m:oMathPara xmlns:m="http://schemas.openxmlformats.org/officeDocument/2006/math">
                    <m:oMathParaPr>
                      <m:jc m:val="left"/>
                    </m:oMathParaPr>
                    <m:oMath xmlns:m="http://schemas.openxmlformats.org/officeDocument/2006/math">
                      <m:r>
                        <a:rPr lang="en-IN" sz="2200" i="1" smtClean="0">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smtClean="0">
                              <a:latin typeface="Cambria Math" panose="02040503050406030204" pitchFamily="18" charset="0"/>
                              <a:cs typeface="Times New Roman" panose="02020603050405020304" pitchFamily="18" charset="0"/>
                            </a:rPr>
                          </m:ctrlPr>
                        </m:dPr>
                        <m:e>
                          <m:m>
                            <m:mPr>
                              <m:mcs>
                                <m:mc>
                                  <m:mcPr>
                                    <m:count m:val="3"/>
                                    <m:mcJc m:val="center"/>
                                  </m:mcPr>
                                </m:mc>
                              </m:mcs>
                              <m:ctrlPr>
                                <a:rPr lang="en-IN" sz="2200" i="1" smtClean="0">
                                  <a:latin typeface="Cambria Math" panose="02040503050406030204" pitchFamily="18" charset="0"/>
                                  <a:cs typeface="Times New Roman" panose="02020603050405020304" pitchFamily="18" charset="0"/>
                                </a:rPr>
                              </m:ctrlPr>
                            </m:mPr>
                            <m:mr>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e>
                              <m:e>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e>
                            </m:mr>
                            <m:mr>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m:t>
                                    </m:r>
                                  </m:num>
                                  <m:den>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den>
                                </m:f>
                              </m:e>
                            </m:mr>
                            <m:mr>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𝑥</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𝑦𝑧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𝑦</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𝑥𝑧</m:t>
                                    </m:r>
                                  </m:e>
                                </m:d>
                              </m:e>
                              <m:e>
                                <m:d>
                                  <m:dPr>
                                    <m:ctrlPr>
                                      <a:rPr lang="en-IN" sz="2200" i="1" smtClean="0">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𝑧</m:t>
                                        </m:r>
                                      </m:e>
                                      <m:sup>
                                        <m:r>
                                          <a:rPr lang="en-IN" sz="2200" b="0" i="1">
                                            <a:latin typeface="Cambria Math" panose="02040503050406030204" pitchFamily="18" charset="0"/>
                                            <a:cs typeface="Times New Roman" panose="02020603050405020304" pitchFamily="18" charset="0"/>
                                          </a:rPr>
                                          <m:t>2</m:t>
                                        </m:r>
                                      </m:sup>
                                    </m:sSup>
                                    <m:r>
                                      <a:rPr lang="en-IN" sz="2200" b="0" i="1">
                                        <a:latin typeface="Cambria Math" panose="02040503050406030204" pitchFamily="18" charset="0"/>
                                        <a:cs typeface="Times New Roman" panose="02020603050405020304" pitchFamily="18" charset="0"/>
                                      </a:rPr>
                                      <m:t>−3</m:t>
                                    </m:r>
                                    <m:r>
                                      <a:rPr lang="en-IN" sz="2200" b="0" i="1">
                                        <a:latin typeface="Cambria Math" panose="02040503050406030204" pitchFamily="18" charset="0"/>
                                        <a:cs typeface="Times New Roman" panose="02020603050405020304" pitchFamily="18" charset="0"/>
                                      </a:rPr>
                                      <m:t>𝑥𝑦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𝑐𝑢𝑟𝑙</m:t>
                      </m:r>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𝐹</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𝑖</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𝑧</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𝑥𝑦</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𝑧</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𝑗</m:t>
                          </m:r>
                        </m:e>
                      </m:acc>
                      <m:r>
                        <a:rPr lang="en-IN" sz="1800" b="0" i="1" smtClean="0">
                          <a:latin typeface="Cambria Math" panose="02040503050406030204" pitchFamily="18" charset="0"/>
                          <a:cs typeface="Times New Roman" panose="02020603050405020304" pitchFamily="18" charset="0"/>
                        </a:rPr>
                        <m:t>+</m:t>
                      </m:r>
                      <m:d>
                        <m:dPr>
                          <m:begChr m:val="["/>
                          <m:endChr m:val="]"/>
                          <m:ctrlPr>
                            <a:rPr lang="en-IN" sz="1800" b="0" i="1" smtClean="0">
                              <a:latin typeface="Cambria Math" panose="02040503050406030204" pitchFamily="18" charset="0"/>
                              <a:cs typeface="Times New Roman" panose="02020603050405020304" pitchFamily="18" charset="0"/>
                            </a:rPr>
                          </m:ctrlPr>
                        </m:dPr>
                        <m:e>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𝑥</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𝑦</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𝑥𝑧</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m:t>
                              </m:r>
                            </m:num>
                            <m:den>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𝑦</m:t>
                              </m:r>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𝑦𝑧</m:t>
                              </m:r>
                            </m:e>
                          </m:d>
                        </m:e>
                      </m:d>
                      <m:acc>
                        <m:accPr>
                          <m:chr m:val="̂"/>
                          <m:ctrlPr>
                            <a:rPr lang="en-IN" sz="1800" b="0" i="1" smtClean="0">
                              <a:latin typeface="Cambria Math" panose="02040503050406030204" pitchFamily="18" charset="0"/>
                              <a:cs typeface="Times New Roman" panose="02020603050405020304" pitchFamily="18" charset="0"/>
                            </a:rPr>
                          </m:ctrlPr>
                        </m:accPr>
                        <m:e>
                          <m:r>
                            <a:rPr lang="en-IN" sz="1800" b="0" i="1" smtClean="0">
                              <a:latin typeface="Cambria Math" panose="02040503050406030204" pitchFamily="18" charset="0"/>
                              <a:cs typeface="Times New Roman" panose="02020603050405020304" pitchFamily="18" charset="0"/>
                            </a:rPr>
                            <m:t>𝑘</m:t>
                          </m:r>
                        </m:e>
                      </m:acc>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6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𝑥</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𝑦</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r>
                            <a:rPr lang="en-IN" sz="2000" i="1">
                              <a:latin typeface="Cambria Math" panose="02040503050406030204" pitchFamily="18" charset="0"/>
                              <a:cs typeface="Times New Roman" panose="02020603050405020304" pitchFamily="18" charset="0"/>
                            </a:rPr>
                            <m:t>−</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0</m:t>
                              </m:r>
                              <m:r>
                                <a:rPr lang="en-IN" sz="2000" i="1">
                                  <a:latin typeface="Cambria Math" panose="02040503050406030204" pitchFamily="18" charset="0"/>
                                  <a:cs typeface="Times New Roman" panose="02020603050405020304" pitchFamily="18" charset="0"/>
                                </a:rPr>
                                <m:t>−3</m:t>
                              </m:r>
                              <m:r>
                                <a:rPr lang="en-IN" sz="2000" i="1">
                                  <a:latin typeface="Cambria Math" panose="02040503050406030204" pitchFamily="18" charset="0"/>
                                  <a:cs typeface="Times New Roman" panose="02020603050405020304" pitchFamily="18" charset="0"/>
                                </a:rPr>
                                <m:t>𝑧</m:t>
                              </m:r>
                            </m:e>
                          </m:d>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i="1" dirty="0" smtClean="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𝑥</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𝑦</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d>
                        <m:dPr>
                          <m:begChr m:val="["/>
                          <m:endChr m:val="]"/>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r>
                            <a:rPr lang="en-IN" sz="2000" b="0" i="1" smtClean="0">
                              <a:latin typeface="Cambria Math" panose="02040503050406030204" pitchFamily="18" charset="0"/>
                              <a:cs typeface="Times New Roman" panose="02020603050405020304" pitchFamily="18" charset="0"/>
                            </a:rPr>
                            <m:t>+3</m:t>
                          </m:r>
                          <m:r>
                            <a:rPr lang="en-IN" sz="2000" b="0" i="1" smtClean="0">
                              <a:latin typeface="Cambria Math" panose="02040503050406030204" pitchFamily="18" charset="0"/>
                              <a:cs typeface="Times New Roman" panose="02020603050405020304" pitchFamily="18" charset="0"/>
                            </a:rPr>
                            <m:t>𝑧</m:t>
                          </m:r>
                        </m:e>
                      </m:d>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i="1">
                          <a:latin typeface="Cambria Math" panose="02040503050406030204" pitchFamily="18" charset="0"/>
                          <a:cs typeface="Times New Roman" panose="02020603050405020304" pitchFamily="18" charset="0"/>
                        </a:rPr>
                        <m:t>𝑐𝑢𝑟𝑙</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𝐹</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𝑖</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𝑗</m:t>
                          </m:r>
                        </m:e>
                      </m:acc>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0</m:t>
                      </m:r>
                      <m:acc>
                        <m:accPr>
                          <m:chr m:val="̂"/>
                          <m:ctrlPr>
                            <a:rPr lang="en-IN" sz="2000" i="1">
                              <a:latin typeface="Cambria Math" panose="02040503050406030204" pitchFamily="18" charset="0"/>
                              <a:cs typeface="Times New Roman" panose="02020603050405020304" pitchFamily="18" charset="0"/>
                            </a:rPr>
                          </m:ctrlPr>
                        </m:accPr>
                        <m:e>
                          <m:r>
                            <a:rPr lang="en-IN" sz="2000" i="1">
                              <a:latin typeface="Cambria Math" panose="02040503050406030204" pitchFamily="18" charset="0"/>
                              <a:cs typeface="Times New Roman" panose="02020603050405020304" pitchFamily="18" charset="0"/>
                            </a:rPr>
                            <m:t>𝑘</m:t>
                          </m:r>
                        </m:e>
                      </m:acc>
                    </m:oMath>
                  </m:oMathPara>
                </a14:m>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smtClean="0">
                              <a:latin typeface="Cambria Math" panose="02040503050406030204" pitchFamily="18" charset="0"/>
                              <a:cs typeface="Times New Roman" panose="02020603050405020304" pitchFamily="18" charset="0"/>
                            </a:rPr>
                          </m:ctrlPr>
                        </m:accPr>
                        <m:e>
                          <m:r>
                            <a:rPr lang="en-IN" sz="2000" b="1" i="1" smtClean="0">
                              <a:latin typeface="Cambria Math" panose="02040503050406030204" pitchFamily="18" charset="0"/>
                              <a:cs typeface="Times New Roman" panose="02020603050405020304" pitchFamily="18" charset="0"/>
                            </a:rPr>
                            <m:t>𝟎</m:t>
                          </m:r>
                        </m:e>
                      </m:acc>
                    </m:oMath>
                  </m:oMathPara>
                </a14:m>
                <a:endParaRPr lang="en-IN" sz="2000" b="1"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36295"/>
                <a:ext cx="10515600" cy="4540668"/>
              </a:xfrm>
              <a:blipFill>
                <a:blip r:embed="rId3" cstate="print"/>
                <a:stretch>
                  <a:fillRect t="-403"/>
                </a:stretch>
              </a:blipFill>
            </p:spPr>
            <p:txBody>
              <a:bodyPr/>
              <a:lstStyle/>
              <a:p>
                <a:r>
                  <a:rPr lang="en-IN">
                    <a:noFill/>
                  </a:rPr>
                  <a:t> </a:t>
                </a:r>
              </a:p>
            </p:txBody>
          </p:sp>
        </mc:Fallback>
      </mc:AlternateContent>
    </p:spTree>
    <p:extLst>
      <p:ext uri="{BB962C8B-B14F-4D97-AF65-F5344CB8AC3E}">
        <p14:creationId xmlns:p14="http://schemas.microsoft.com/office/powerpoint/2010/main" val="2405789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49785"/>
              </a:xfrm>
            </p:spPr>
            <p:txBody>
              <a:bodyPr>
                <a:normAutofit/>
              </a:bodyPr>
              <a:lstStyle/>
              <a:p>
                <a:r>
                  <a:rPr lang="en-IN" sz="2200" b="1" dirty="0" smtClean="0">
                    <a:latin typeface="Times New Roman" panose="02020603050405020304" pitchFamily="18" charset="0"/>
                    <a:cs typeface="Times New Roman" panose="02020603050405020304" pitchFamily="18" charset="0"/>
                  </a:rPr>
                  <a:t>3.</a:t>
                </a:r>
                <a:r>
                  <a:rPr lang="en-IN" sz="2200" dirty="0">
                    <a:latin typeface="Times New Roman" panose="02020603050405020304" pitchFamily="18" charset="0"/>
                    <a:cs typeface="Times New Roman" panose="02020603050405020304" pitchFamily="18" charset="0"/>
                  </a:rPr>
                  <a:t> Show that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oMath>
                </a14:m>
                <a:r>
                  <a:rPr lang="en-IN" sz="2200" dirty="0">
                    <a:latin typeface="Times New Roman" panose="02020603050405020304" pitchFamily="18" charset="0"/>
                    <a:cs typeface="Times New Roman" panose="02020603050405020304" pitchFamily="18" charset="0"/>
                  </a:rPr>
                  <a:t> is both solenoidal and </a:t>
                </a:r>
                <a:r>
                  <a:rPr lang="en-IN" sz="2200" dirty="0" err="1">
                    <a:latin typeface="Times New Roman" panose="02020603050405020304" pitchFamily="18" charset="0"/>
                    <a:cs typeface="Times New Roman" panose="02020603050405020304" pitchFamily="18" charset="0"/>
                  </a:rPr>
                  <a:t>irrotational</a:t>
                </a:r>
                <a:r>
                  <a:rPr lang="en-IN" sz="2200" dirty="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49785"/>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67301"/>
                <a:ext cx="10515600" cy="4309662"/>
              </a:xfrm>
            </p:spPr>
            <p:txBody>
              <a:bodyPr>
                <a:normAutofit/>
              </a:bodyPr>
              <a:lstStyle/>
              <a:p>
                <a:pPr marL="0" indent="0">
                  <a:buNone/>
                </a:pPr>
                <a:r>
                  <a:rPr lang="en-IN" sz="2200" b="1" dirty="0">
                    <a:latin typeface="Times New Roman" panose="02020603050405020304" pitchFamily="18" charset="0"/>
                    <a:cs typeface="Times New Roman" panose="02020603050405020304" pitchFamily="18" charset="0"/>
                  </a:rPr>
                  <a:t>Sol: </a:t>
                </a:r>
                <a:r>
                  <a:rPr lang="en-IN" sz="2200" dirty="0">
                    <a:latin typeface="Times New Roman" panose="02020603050405020304" pitchFamily="18" charset="0"/>
                    <a:cs typeface="Times New Roman" panose="02020603050405020304" pitchFamily="18" charset="0"/>
                  </a:rPr>
                  <a:t>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err="1" smtClean="0">
                    <a:latin typeface="Times New Roman" panose="02020603050405020304" pitchFamily="18" charset="0"/>
                    <a:cs typeface="Times New Roman" panose="02020603050405020304" pitchFamily="18" charset="0"/>
                  </a:rPr>
                  <a:t>Wkt</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i="1" dirty="0">
                    <a:latin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r>
                  <a:rPr lang="en-IN" sz="2200"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d>
                      <m:dPr>
                        <m:ctrlPr>
                          <a:rPr lang="en-IN" sz="2200" i="1" smtClean="0">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f>
                      <m:fPr>
                        <m:ctrlPr>
                          <a:rPr lang="en-IN" sz="2200" i="1" smtClean="0">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m:t>
                        </m:r>
                      </m:num>
                      <m:den>
                        <m:sSup>
                          <m:sSupPr>
                            <m:ctrlPr>
                              <a:rPr lang="en-IN" sz="2200" i="1" smtClean="0">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b="0" i="1" smtClean="0">
                                <a:latin typeface="Cambria Math" panose="02040503050406030204" pitchFamily="18" charset="0"/>
                                <a:cs typeface="Times New Roman" panose="02020603050405020304" pitchFamily="18" charset="0"/>
                              </a:rPr>
                              <m:t>2</m:t>
                            </m:r>
                          </m:sup>
                        </m:sSup>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𝑦</m:t>
                        </m:r>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cs typeface="Times New Roman" panose="02020603050405020304" pitchFamily="18" charset="0"/>
                </a:endParaRPr>
              </a:p>
              <a:p>
                <a:pPr marL="0" indent="0">
                  <a:buNone/>
                </a:pPr>
                <a:endParaRPr lang="en-IN" sz="2200" dirty="0" smtClean="0">
                  <a:cs typeface="Times New Roman" panose="02020603050405020304" pitchFamily="18" charset="0"/>
                </a:endParaRPr>
              </a:p>
              <a:p>
                <a:pPr marL="0" indent="0">
                  <a:buNone/>
                </a:pPr>
                <a:r>
                  <a:rPr lang="en-IN" sz="2200" b="0" dirty="0" smtClean="0">
                    <a:cs typeface="Times New Roman" panose="02020603050405020304" pitchFamily="18" charset="0"/>
                  </a:rPr>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 </m:t>
                    </m:r>
                    <m:r>
                      <a:rPr lang="en-IN" sz="2200" b="0" i="1">
                        <a:latin typeface="Cambria Math" panose="02040503050406030204" pitchFamily="18" charset="0"/>
                        <a:cs typeface="Times New Roman" panose="02020603050405020304" pitchFamily="18" charset="0"/>
                      </a:rPr>
                      <m:t>𝑑𝑖𝑣</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b="1" i="1" smtClean="0">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r>
                          <a:rPr lang="en-IN" sz="2200" b="0" i="1" smtClean="0">
                            <a:latin typeface="Cambria Math" panose="02040503050406030204" pitchFamily="18" charset="0"/>
                            <a:cs typeface="Times New Roman" panose="02020603050405020304" pitchFamily="18" charset="0"/>
                          </a:rPr>
                          <m:t>−2</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num>
                      <m:den>
                        <m:sSup>
                          <m:sSupPr>
                            <m:ctrlPr>
                              <a:rPr lang="en-IN" sz="2200" i="1">
                                <a:latin typeface="Cambria Math" panose="02040503050406030204" pitchFamily="18" charset="0"/>
                                <a:cs typeface="Times New Roman" panose="02020603050405020304" pitchFamily="18" charset="0"/>
                              </a:rPr>
                            </m:ctrlPr>
                          </m:sSupPr>
                          <m:e>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e>
                          <m:sup>
                            <m:r>
                              <a:rPr lang="en-IN" sz="2200" i="1">
                                <a:latin typeface="Cambria Math" panose="02040503050406030204" pitchFamily="18" charset="0"/>
                                <a:cs typeface="Times New Roman" panose="02020603050405020304" pitchFamily="18" charset="0"/>
                              </a:rPr>
                              <m:t>2</m:t>
                            </m:r>
                          </m:sup>
                        </m:sSup>
                      </m:den>
                    </m:f>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b="1" i="1" dirty="0" smtClean="0">
                    <a:latin typeface="Cambria Math" panose="020405030504060302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cs typeface="Times New Roman" panose="02020603050405020304" pitchFamily="18" charset="0"/>
                      </a:rPr>
                      <m:t>𝒅𝒊𝒗</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𝑭</m:t>
                        </m:r>
                      </m:e>
                    </m:acc>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smtClean="0">
                            <a:latin typeface="Cambria Math" panose="02040503050406030204" pitchFamily="18" charset="0"/>
                            <a:cs typeface="Times New Roman" panose="02020603050405020304" pitchFamily="18" charset="0"/>
                          </a:rPr>
                        </m:ctrlPr>
                      </m:accPr>
                      <m:e>
                        <m:r>
                          <a:rPr lang="en-IN" sz="2200" b="1" i="1" dirty="0" smtClean="0">
                            <a:latin typeface="Cambria Math" panose="02040503050406030204" pitchFamily="18" charset="0"/>
                            <a:cs typeface="Times New Roman" panose="02020603050405020304" pitchFamily="18" charset="0"/>
                          </a:rPr>
                          <m:t>𝑭</m:t>
                        </m:r>
                      </m:e>
                    </m:acc>
                  </m:oMath>
                </a14:m>
                <a:r>
                  <a:rPr lang="en-IN" sz="2200" b="1" dirty="0" smtClean="0">
                    <a:latin typeface="Times New Roman" panose="02020603050405020304" pitchFamily="18" charset="0"/>
                    <a:cs typeface="Times New Roman" panose="02020603050405020304" pitchFamily="18" charset="0"/>
                  </a:rPr>
                  <a:t> is Solenoidal.</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67301"/>
                <a:ext cx="10515600" cy="4309662"/>
              </a:xfrm>
              <a:blipFill>
                <a:blip r:embed="rId3" cstate="print"/>
                <a:stretch>
                  <a:fillRect l="-754" t="-707" b="-1414"/>
                </a:stretch>
              </a:blipFill>
            </p:spPr>
            <p:txBody>
              <a:bodyPr/>
              <a:lstStyle/>
              <a:p>
                <a:r>
                  <a:rPr lang="en-IN">
                    <a:noFill/>
                  </a:rPr>
                  <a:t> </a:t>
                </a:r>
              </a:p>
            </p:txBody>
          </p:sp>
        </mc:Fallback>
      </mc:AlternateContent>
    </p:spTree>
    <p:extLst>
      <p:ext uri="{BB962C8B-B14F-4D97-AF65-F5344CB8AC3E}">
        <p14:creationId xmlns:p14="http://schemas.microsoft.com/office/powerpoint/2010/main" val="516164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2318703"/>
              </a:xfrm>
            </p:spPr>
            <p:txBody>
              <a:bodyPr>
                <a:normAutofit/>
              </a:bodyPr>
              <a:lstStyle/>
              <a:p>
                <a:pPr/>
                <a:r>
                  <a:rPr lang="en-IN" sz="2200" dirty="0" smtClean="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e>
                            </m:mr>
                            <m:mr>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𝑥</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e>
                                <m:r>
                                  <a:rPr lang="en-IN" sz="2200" i="1" smtClean="0">
                                    <a:latin typeface="Cambria Math" panose="02040503050406030204" pitchFamily="18" charset="0"/>
                                    <a:cs typeface="Times New Roman" panose="02020603050405020304" pitchFamily="18" charset="0"/>
                                  </a:rPr>
                                  <m:t>0</m:t>
                                </m:r>
                              </m:e>
                            </m:mr>
                          </m:m>
                        </m:e>
                      </m:d>
                    </m:oMath>
                  </m:oMathPara>
                </a14:m>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2318703"/>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3561346"/>
                <a:ext cx="10515600" cy="2714325"/>
              </a:xfrm>
            </p:spPr>
            <p:txBody>
              <a:bodyPr>
                <a:normAutofit fontScale="92500"/>
              </a:bodyPr>
              <a:lstStyle/>
              <a:p>
                <a:pPr marL="0" indent="0">
                  <a:buNone/>
                </a:pPr>
                <a14:m>
                  <m:oMathPara xmlns:m="http://schemas.openxmlformats.org/officeDocument/2006/math">
                    <m:oMathParaPr>
                      <m:jc m:val="left"/>
                    </m:oMathParaPr>
                    <m:oMath xmlns:m="http://schemas.openxmlformats.org/officeDocument/2006/math">
                      <m:r>
                        <a:rPr lang="en-IN" sz="1700" i="1" smtClean="0">
                          <a:latin typeface="Cambria Math" panose="02040503050406030204" pitchFamily="18" charset="0"/>
                          <a:cs typeface="Times New Roman" panose="02020603050405020304" pitchFamily="18" charset="0"/>
                        </a:rPr>
                        <m:t>𝑐𝑢𝑟𝑙</m:t>
                      </m:r>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𝐹</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𝑖</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a:latin typeface="Cambria Math" panose="02040503050406030204" pitchFamily="18" charset="0"/>
                                  <a:cs typeface="Times New Roman" panose="02020603050405020304" pitchFamily="18" charset="0"/>
                                </a:rPr>
                              </m:ctrlPr>
                            </m:dPr>
                            <m:e>
                              <m:r>
                                <a:rPr lang="en-IN" sz="1700" b="0" i="1" smtClean="0">
                                  <a:latin typeface="Cambria Math" panose="02040503050406030204" pitchFamily="18" charset="0"/>
                                  <a:cs typeface="Times New Roman" panose="02020603050405020304" pitchFamily="18" charset="0"/>
                                </a:rPr>
                                <m:t>0</m:t>
                              </m:r>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𝑧</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𝑗</m:t>
                          </m:r>
                        </m:e>
                      </m:acc>
                      <m:r>
                        <a:rPr lang="en-IN" sz="1700" i="1">
                          <a:latin typeface="Cambria Math" panose="02040503050406030204" pitchFamily="18" charset="0"/>
                          <a:cs typeface="Times New Roman" panose="02020603050405020304" pitchFamily="18" charset="0"/>
                        </a:rPr>
                        <m:t>+</m:t>
                      </m:r>
                      <m:d>
                        <m:dPr>
                          <m:begChr m:val="["/>
                          <m:endChr m:val="]"/>
                          <m:ctrlPr>
                            <a:rPr lang="en-IN" sz="1700" i="1">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𝑥</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𝑦</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r>
                            <a:rPr lang="en-IN" sz="1700" i="1">
                              <a:latin typeface="Cambria Math" panose="02040503050406030204" pitchFamily="18" charset="0"/>
                              <a:cs typeface="Times New Roman" panose="02020603050405020304" pitchFamily="18" charset="0"/>
                            </a:rPr>
                            <m:t>−</m:t>
                          </m:r>
                          <m:f>
                            <m:fPr>
                              <m:ctrlPr>
                                <a:rPr lang="en-IN" sz="1700" i="1">
                                  <a:latin typeface="Cambria Math" panose="02040503050406030204" pitchFamily="18" charset="0"/>
                                  <a:cs typeface="Times New Roman" panose="02020603050405020304" pitchFamily="18" charset="0"/>
                                </a:rPr>
                              </m:ctrlPr>
                            </m:fPr>
                            <m:num>
                              <m:r>
                                <a:rPr lang="en-IN" sz="1700" i="1">
                                  <a:latin typeface="Cambria Math" panose="02040503050406030204" pitchFamily="18" charset="0"/>
                                  <a:cs typeface="Times New Roman" panose="02020603050405020304" pitchFamily="18" charset="0"/>
                                </a:rPr>
                                <m:t>𝜕</m:t>
                              </m:r>
                            </m:num>
                            <m:den>
                              <m:r>
                                <a:rPr lang="en-IN" sz="1700" i="1">
                                  <a:latin typeface="Cambria Math" panose="02040503050406030204" pitchFamily="18" charset="0"/>
                                  <a:cs typeface="Times New Roman" panose="02020603050405020304" pitchFamily="18" charset="0"/>
                                </a:rPr>
                                <m:t>𝜕</m:t>
                              </m:r>
                              <m:r>
                                <a:rPr lang="en-IN" sz="1700" i="1">
                                  <a:latin typeface="Cambria Math" panose="02040503050406030204" pitchFamily="18" charset="0"/>
                                  <a:cs typeface="Times New Roman" panose="02020603050405020304" pitchFamily="18" charset="0"/>
                                </a:rPr>
                                <m:t>𝑦</m:t>
                              </m:r>
                            </m:den>
                          </m:f>
                          <m:d>
                            <m:dPr>
                              <m:ctrlPr>
                                <a:rPr lang="en-IN" sz="1700" i="1" smtClean="0">
                                  <a:latin typeface="Cambria Math" panose="02040503050406030204" pitchFamily="18" charset="0"/>
                                  <a:cs typeface="Times New Roman" panose="02020603050405020304" pitchFamily="18" charset="0"/>
                                </a:rPr>
                              </m:ctrlPr>
                            </m:dPr>
                            <m:e>
                              <m:f>
                                <m:fPr>
                                  <m:ctrlPr>
                                    <a:rPr lang="en-IN" sz="1700" i="1">
                                      <a:latin typeface="Cambria Math" panose="02040503050406030204" pitchFamily="18" charset="0"/>
                                      <a:cs typeface="Times New Roman" panose="02020603050405020304" pitchFamily="18" charset="0"/>
                                    </a:rPr>
                                  </m:ctrlPr>
                                </m:fPr>
                                <m:num>
                                  <m:r>
                                    <a:rPr lang="en-IN" sz="1700" b="0" i="1" smtClean="0">
                                      <a:latin typeface="Cambria Math" panose="02040503050406030204" pitchFamily="18" charset="0"/>
                                      <a:cs typeface="Times New Roman" panose="02020603050405020304" pitchFamily="18" charset="0"/>
                                    </a:rPr>
                                    <m:t>𝑥</m:t>
                                  </m:r>
                                </m:num>
                                <m:den>
                                  <m:d>
                                    <m:dPr>
                                      <m:ctrlPr>
                                        <a:rPr lang="en-IN" sz="1700" i="1">
                                          <a:latin typeface="Cambria Math" panose="02040503050406030204" pitchFamily="18" charset="0"/>
                                          <a:cs typeface="Times New Roman" panose="02020603050405020304" pitchFamily="18" charset="0"/>
                                        </a:rPr>
                                      </m:ctrlPr>
                                    </m:dPr>
                                    <m:e>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𝑥</m:t>
                                          </m:r>
                                        </m:e>
                                        <m:sup>
                                          <m:r>
                                            <a:rPr lang="en-IN" sz="1700" i="1">
                                              <a:latin typeface="Cambria Math" panose="02040503050406030204" pitchFamily="18" charset="0"/>
                                              <a:cs typeface="Times New Roman" panose="02020603050405020304" pitchFamily="18" charset="0"/>
                                            </a:rPr>
                                            <m:t>2</m:t>
                                          </m:r>
                                        </m:sup>
                                      </m:sSup>
                                      <m:r>
                                        <a:rPr lang="en-IN" sz="1700" i="1">
                                          <a:latin typeface="Cambria Math" panose="02040503050406030204" pitchFamily="18" charset="0"/>
                                          <a:cs typeface="Times New Roman" panose="02020603050405020304" pitchFamily="18" charset="0"/>
                                        </a:rPr>
                                        <m:t>+</m:t>
                                      </m:r>
                                      <m:sSup>
                                        <m:sSupPr>
                                          <m:ctrlPr>
                                            <a:rPr lang="en-IN" sz="1700" i="1">
                                              <a:latin typeface="Cambria Math" panose="02040503050406030204" pitchFamily="18" charset="0"/>
                                              <a:cs typeface="Times New Roman" panose="02020603050405020304" pitchFamily="18" charset="0"/>
                                            </a:rPr>
                                          </m:ctrlPr>
                                        </m:sSupPr>
                                        <m:e>
                                          <m:r>
                                            <a:rPr lang="en-IN" sz="1700" i="1">
                                              <a:latin typeface="Cambria Math" panose="02040503050406030204" pitchFamily="18" charset="0"/>
                                              <a:cs typeface="Times New Roman" panose="02020603050405020304" pitchFamily="18" charset="0"/>
                                            </a:rPr>
                                            <m:t>𝑦</m:t>
                                          </m:r>
                                        </m:e>
                                        <m:sup>
                                          <m:r>
                                            <a:rPr lang="en-IN" sz="1700" i="1">
                                              <a:latin typeface="Cambria Math" panose="02040503050406030204" pitchFamily="18" charset="0"/>
                                              <a:cs typeface="Times New Roman" panose="02020603050405020304" pitchFamily="18" charset="0"/>
                                            </a:rPr>
                                            <m:t>2</m:t>
                                          </m:r>
                                        </m:sup>
                                      </m:sSup>
                                    </m:e>
                                  </m:d>
                                </m:den>
                              </m:f>
                            </m:e>
                          </m:d>
                        </m:e>
                      </m:d>
                      <m:acc>
                        <m:accPr>
                          <m:chr m:val="̂"/>
                          <m:ctrlPr>
                            <a:rPr lang="en-IN" sz="1700" i="1">
                              <a:latin typeface="Cambria Math" panose="02040503050406030204" pitchFamily="18" charset="0"/>
                              <a:cs typeface="Times New Roman" panose="02020603050405020304" pitchFamily="18" charset="0"/>
                            </a:rPr>
                          </m:ctrlPr>
                        </m:accPr>
                        <m:e>
                          <m:r>
                            <a:rPr lang="en-IN" sz="1700" i="1">
                              <a:latin typeface="Cambria Math" panose="02040503050406030204" pitchFamily="18" charset="0"/>
                              <a:cs typeface="Times New Roman" panose="02020603050405020304" pitchFamily="18" charset="0"/>
                            </a:rPr>
                            <m:t>𝑘</m:t>
                          </m:r>
                        </m:e>
                      </m:acc>
                    </m:oMath>
                  </m:oMathPara>
                </a14:m>
                <a:endParaRPr lang="en-IN" sz="1700" dirty="0">
                  <a:latin typeface="Times New Roman" panose="02020603050405020304" pitchFamily="18" charset="0"/>
                  <a:cs typeface="Times New Roman" panose="02020603050405020304" pitchFamily="18" charset="0"/>
                </a:endParaRPr>
              </a:p>
              <a:p>
                <a:pPr marL="0" indent="0">
                  <a:buNone/>
                </a:pPr>
                <a:endParaRPr lang="en-IN" sz="22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e>
                          </m:d>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r>
                            <a:rPr lang="en-IN" sz="2200" b="0" i="1"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𝑥𝑦</m:t>
                              </m:r>
                            </m:num>
                            <m:den>
                              <m:d>
                                <m:dPr>
                                  <m:ctrlPr>
                                    <a:rPr lang="en-IN" sz="2200" i="1">
                                      <a:latin typeface="Cambria Math" panose="02040503050406030204" pitchFamily="18" charset="0"/>
                                      <a:cs typeface="Times New Roman" panose="02020603050405020304" pitchFamily="18" charset="0"/>
                                    </a:rPr>
                                  </m:ctrlPr>
                                </m:dPr>
                                <m:e>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r>
                                    <a:rPr lang="en-IN" sz="2200" i="1">
                                      <a:latin typeface="Cambria Math" panose="02040503050406030204" pitchFamily="18" charset="0"/>
                                      <a:cs typeface="Times New Roman" panose="02020603050405020304" pitchFamily="18" charset="0"/>
                                    </a:rPr>
                                    <m:t>+</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𝑦</m:t>
                                      </m:r>
                                    </m:e>
                                    <m:sup>
                                      <m:r>
                                        <a:rPr lang="en-IN" sz="2200" i="1">
                                          <a:latin typeface="Cambria Math" panose="02040503050406030204" pitchFamily="18" charset="0"/>
                                          <a:cs typeface="Times New Roman" panose="02020603050405020304" pitchFamily="18" charset="0"/>
                                        </a:rPr>
                                        <m:t>2</m:t>
                                      </m:r>
                                    </m:sup>
                                  </m:sSup>
                                </m:e>
                              </m:d>
                            </m:den>
                          </m:f>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𝐹</m:t>
                          </m:r>
                        </m:e>
                      </m:acc>
                      <m:r>
                        <a:rPr lang="en-IN" sz="2200" b="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+0</m:t>
                      </m:r>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𝒄𝒖𝒓𝒍</m:t>
                      </m:r>
                      <m:acc>
                        <m:accPr>
                          <m:chr m:val="⃗"/>
                          <m:ctrlPr>
                            <a:rPr lang="en-IN" sz="2200" b="1" i="1">
                              <a:latin typeface="Cambria Math" panose="02040503050406030204" pitchFamily="18" charset="0"/>
                              <a:cs typeface="Times New Roman" panose="02020603050405020304" pitchFamily="18" charset="0"/>
                            </a:rPr>
                          </m:ctrlPr>
                        </m:accPr>
                        <m:e>
                          <m:r>
                            <a:rPr lang="en-IN" sz="2200" b="1" i="1">
                              <a:latin typeface="Cambria Math" panose="02040503050406030204" pitchFamily="18" charset="0"/>
                              <a:cs typeface="Times New Roman" panose="02020603050405020304" pitchFamily="18" charset="0"/>
                            </a:rPr>
                            <m:t>𝑭</m:t>
                          </m:r>
                        </m:e>
                      </m:acc>
                      <m:r>
                        <a:rPr lang="en-IN" sz="2200" b="1" i="1">
                          <a:latin typeface="Cambria Math" panose="02040503050406030204" pitchFamily="18" charset="0"/>
                          <a:cs typeface="Times New Roman" panose="02020603050405020304" pitchFamily="18" charset="0"/>
                        </a:rPr>
                        <m:t>=</m:t>
                      </m:r>
                      <m:acc>
                        <m:accPr>
                          <m:chr m:val="⃗"/>
                          <m:ctrlPr>
                            <a:rPr lang="en-IN" sz="2200" b="1" i="1" smtClean="0">
                              <a:latin typeface="Cambria Math" panose="02040503050406030204" pitchFamily="18" charset="0"/>
                              <a:cs typeface="Times New Roman" panose="02020603050405020304" pitchFamily="18" charset="0"/>
                            </a:rPr>
                          </m:ctrlPr>
                        </m:accPr>
                        <m:e>
                          <m:r>
                            <a:rPr lang="en-IN" sz="2200" b="1" i="1" smtClean="0">
                              <a:latin typeface="Cambria Math" panose="02040503050406030204" pitchFamily="18" charset="0"/>
                              <a:cs typeface="Times New Roman" panose="02020603050405020304" pitchFamily="18" charset="0"/>
                            </a:rPr>
                            <m:t>𝟎</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b="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200" b="1" i="1" dirty="0">
                            <a:latin typeface="Cambria Math" panose="02040503050406030204" pitchFamily="18" charset="0"/>
                            <a:cs typeface="Times New Roman" panose="02020603050405020304" pitchFamily="18" charset="0"/>
                          </a:rPr>
                        </m:ctrlPr>
                      </m:accPr>
                      <m:e>
                        <m:r>
                          <a:rPr lang="en-IN" sz="2200" b="1" i="1" dirty="0">
                            <a:latin typeface="Cambria Math" panose="02040503050406030204" pitchFamily="18" charset="0"/>
                            <a:cs typeface="Times New Roman" panose="02020603050405020304" pitchFamily="18" charset="0"/>
                          </a:rPr>
                          <m:t>𝑭</m:t>
                        </m:r>
                      </m:e>
                    </m:acc>
                  </m:oMath>
                </a14:m>
                <a:r>
                  <a:rPr lang="en-IN" sz="2200" b="1" dirty="0">
                    <a:latin typeface="Times New Roman" panose="02020603050405020304" pitchFamily="18" charset="0"/>
                    <a:cs typeface="Times New Roman" panose="02020603050405020304" pitchFamily="18" charset="0"/>
                  </a:rPr>
                  <a:t> is </a:t>
                </a:r>
                <a:r>
                  <a:rPr lang="en-IN" sz="2200" b="1" dirty="0" err="1" smtClean="0">
                    <a:latin typeface="Times New Roman" panose="02020603050405020304" pitchFamily="18" charset="0"/>
                    <a:cs typeface="Times New Roman" panose="02020603050405020304" pitchFamily="18" charset="0"/>
                  </a:rPr>
                  <a:t>irrotational</a:t>
                </a:r>
                <a:r>
                  <a:rPr lang="en-IN" sz="2200" b="1" dirty="0">
                    <a:latin typeface="Times New Roman" panose="02020603050405020304" pitchFamily="18" charset="0"/>
                    <a:cs typeface="Times New Roman" panose="02020603050405020304" pitchFamily="18" charset="0"/>
                  </a:rPr>
                  <a:t>.</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3561346"/>
                <a:ext cx="10515600" cy="2714325"/>
              </a:xfrm>
              <a:blipFill>
                <a:blip r:embed="rId3" cstate="print"/>
                <a:stretch>
                  <a:fillRect l="-58" b="-1798"/>
                </a:stretch>
              </a:blipFill>
            </p:spPr>
            <p:txBody>
              <a:bodyPr/>
              <a:lstStyle/>
              <a:p>
                <a:r>
                  <a:rPr lang="en-IN">
                    <a:noFill/>
                  </a:rPr>
                  <a:t> </a:t>
                </a:r>
              </a:p>
            </p:txBody>
          </p:sp>
        </mc:Fallback>
      </mc:AlternateContent>
    </p:spTree>
    <p:extLst>
      <p:ext uri="{BB962C8B-B14F-4D97-AF65-F5344CB8AC3E}">
        <p14:creationId xmlns:p14="http://schemas.microsoft.com/office/powerpoint/2010/main" val="2576603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30535"/>
              </a:xfrm>
            </p:spPr>
            <p:txBody>
              <a:bodyPr>
                <a:normAutofit fontScale="90000"/>
              </a:bodyPr>
              <a:lstStyle/>
              <a:p>
                <a:r>
                  <a:rPr lang="en-IN" sz="2200" dirty="0" smtClean="0">
                    <a:latin typeface="Times New Roman" panose="02020603050405020304" pitchFamily="18" charset="0"/>
                    <a:cs typeface="Times New Roman" panose="02020603050405020304" pitchFamily="18" charset="0"/>
                  </a:rPr>
                  <a:t>4. P.T </a:t>
                </a:r>
                <a14:m>
                  <m:oMath xmlns:m="http://schemas.openxmlformats.org/officeDocument/2006/math">
                    <m:acc>
                      <m:accPr>
                        <m:chr m:val="⃗"/>
                        <m:ctrlPr>
                          <a:rPr lang="en-IN" sz="220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𝐹</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𝑖</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𝑗</m:t>
                        </m:r>
                      </m:e>
                    </m:acc>
                    <m:r>
                      <a:rPr lang="en-IN" sz="2200" b="0" i="1" smtClean="0">
                        <a:latin typeface="Cambria Math" panose="02040503050406030204" pitchFamily="18" charset="0"/>
                        <a:cs typeface="Times New Roman" panose="02020603050405020304" pitchFamily="18" charset="0"/>
                      </a:rPr>
                      <m:t>+</m:t>
                    </m:r>
                    <m:d>
                      <m:dPr>
                        <m:ctrlPr>
                          <a:rPr lang="en-IN" sz="2200" b="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acc>
                      <m:accPr>
                        <m:chr m:val="̂"/>
                        <m:ctrlPr>
                          <a:rPr lang="en-IN" sz="2200" b="0" i="1" smtClean="0">
                            <a:latin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cs typeface="Times New Roman" panose="02020603050405020304" pitchFamily="18" charset="0"/>
                          </a:rPr>
                          <m:t>𝑘</m:t>
                        </m:r>
                      </m:e>
                    </m:acc>
                  </m:oMath>
                </a14:m>
                <a:r>
                  <a:rPr lang="en-IN" sz="2200" dirty="0" smtClean="0">
                    <a:latin typeface="Times New Roman" panose="02020603050405020304" pitchFamily="18" charset="0"/>
                    <a:cs typeface="Times New Roman" panose="02020603050405020304" pitchFamily="18" charset="0"/>
                  </a:rPr>
                  <a:t> is </a:t>
                </a:r>
                <a:r>
                  <a:rPr lang="en-IN" sz="2200" dirty="0" err="1" smtClean="0">
                    <a:latin typeface="Times New Roman" panose="02020603050405020304" pitchFamily="18" charset="0"/>
                    <a:cs typeface="Times New Roman" panose="02020603050405020304" pitchFamily="18" charset="0"/>
                  </a:rPr>
                  <a:t>irrotational</a:t>
                </a:r>
                <a:r>
                  <a:rPr lang="en-IN" sz="2200" dirty="0" smtClean="0">
                    <a:latin typeface="Times New Roman" panose="02020603050405020304" pitchFamily="18" charset="0"/>
                    <a:cs typeface="Times New Roman" panose="02020603050405020304" pitchFamily="18" charset="0"/>
                  </a:rPr>
                  <a:t>. Also find a scalar point function  </a:t>
                </a:r>
                <a:br>
                  <a:rPr lang="en-IN" sz="2200" dirty="0" smtClean="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oMath>
                </a14:m>
                <a:r>
                  <a:rPr lang="en-IN" sz="2200" dirty="0" smtClean="0">
                    <a:latin typeface="Times New Roman" panose="02020603050405020304" pitchFamily="18" charset="0"/>
                    <a:cs typeface="Times New Roman" panose="02020603050405020304" pitchFamily="18" charset="0"/>
                  </a:rPr>
                  <a:t> such that </a:t>
                </a:r>
                <a14:m>
                  <m:oMath xmlns:m="http://schemas.openxmlformats.org/officeDocument/2006/math">
                    <m:acc>
                      <m:accPr>
                        <m:chr m:val="⃗"/>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acc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𝐹</m:t>
                        </m:r>
                      </m:e>
                    </m:acc>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30535"/>
              </a:xfrm>
              <a:blipFill>
                <a:blip r:embed="rId2" cstate="print"/>
                <a:stretch>
                  <a:fillRect l="-638" t="-13333" b="-13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48051"/>
                <a:ext cx="10515600" cy="4328911"/>
              </a:xfrm>
            </p:spPr>
            <p:txBody>
              <a:bodyPr>
                <a:normAutofit fontScale="85000" lnSpcReduction="10000"/>
              </a:bodyPr>
              <a:lstStyle/>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𝑋</m:t>
                      </m:r>
                      <m:r>
                        <a:rPr lang="en-IN" sz="2200" i="1">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m:oMathPara>
                </a14:m>
                <a:endParaRPr lang="en-IN" sz="22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200" i="1" dirty="0">
                    <a:latin typeface="Cambria Math" panose="02040503050406030204" pitchFamily="18" charset="0"/>
                    <a:ea typeface="Cambria Math" panose="02040503050406030204" pitchFamily="18" charset="0"/>
                    <a:cs typeface="Times New Roman" panose="02020603050405020304" pitchFamily="18" charset="0"/>
                  </a:rPr>
                  <a:t/>
                </a:r>
                <a:br>
                  <a:rPr lang="en-IN" sz="2200" i="1" dirty="0">
                    <a:latin typeface="Cambria Math" panose="020405030504060302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m:t>
                      </m:r>
                      <m:d>
                        <m:dPr>
                          <m:begChr m:val="|"/>
                          <m:endChr m:val="|"/>
                          <m:ctrlPr>
                            <a:rPr lang="en-IN" sz="2200" i="1">
                              <a:latin typeface="Cambria Math" panose="02040503050406030204" pitchFamily="18" charset="0"/>
                              <a:cs typeface="Times New Roman" panose="02020603050405020304" pitchFamily="18" charset="0"/>
                            </a:rPr>
                          </m:ctrlPr>
                        </m:dPr>
                        <m:e>
                          <m:m>
                            <m:mPr>
                              <m:mcs>
                                <m:mc>
                                  <m:mcPr>
                                    <m:count m:val="3"/>
                                    <m:mcJc m:val="center"/>
                                  </m:mcPr>
                                </m:mc>
                              </m:mcs>
                              <m:ctrlPr>
                                <a:rPr lang="en-IN" sz="2200" i="1">
                                  <a:latin typeface="Cambria Math" panose="02040503050406030204" pitchFamily="18" charset="0"/>
                                  <a:cs typeface="Times New Roman" panose="02020603050405020304" pitchFamily="18" charset="0"/>
                                </a:rPr>
                              </m:ctrlPr>
                            </m:mPr>
                            <m:mr>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𝑖</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𝑗</m:t>
                                    </m:r>
                                  </m:e>
                                </m:acc>
                              </m:e>
                              <m:e>
                                <m:acc>
                                  <m:accPr>
                                    <m:chr m:val="̂"/>
                                    <m:ctrlPr>
                                      <a:rPr lang="en-IN" sz="2200" i="1">
                                        <a:latin typeface="Cambria Math" panose="02040503050406030204" pitchFamily="18" charset="0"/>
                                        <a:cs typeface="Times New Roman" panose="02020603050405020304" pitchFamily="18" charset="0"/>
                                      </a:rPr>
                                    </m:ctrlPr>
                                  </m:accPr>
                                  <m:e>
                                    <m:r>
                                      <a:rPr lang="en-IN" sz="2200" b="0" i="1">
                                        <a:latin typeface="Cambria Math" panose="02040503050406030204" pitchFamily="18" charset="0"/>
                                        <a:cs typeface="Times New Roman" panose="02020603050405020304" pitchFamily="18" charset="0"/>
                                      </a:rPr>
                                      <m:t>𝑘</m:t>
                                    </m:r>
                                  </m:e>
                                </m:acc>
                              </m:e>
                            </m:mr>
                            <m:mr>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𝑥</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𝑦</m:t>
                                    </m:r>
                                  </m:den>
                                </m:f>
                              </m:e>
                              <m:e>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m:t>
                                    </m:r>
                                  </m:num>
                                  <m:den>
                                    <m:r>
                                      <a:rPr lang="en-IN" sz="2200" b="0" i="1">
                                        <a:latin typeface="Cambria Math" panose="02040503050406030204" pitchFamily="18" charset="0"/>
                                        <a:cs typeface="Times New Roman" panose="02020603050405020304" pitchFamily="18" charset="0"/>
                                      </a:rPr>
                                      <m:t>𝜕</m:t>
                                    </m:r>
                                    <m:r>
                                      <a:rPr lang="en-IN" sz="2200" b="0" i="1">
                                        <a:latin typeface="Cambria Math" panose="02040503050406030204" pitchFamily="18" charset="0"/>
                                        <a:cs typeface="Times New Roman" panose="02020603050405020304" pitchFamily="18" charset="0"/>
                                      </a:rPr>
                                      <m:t>𝑧</m:t>
                                    </m:r>
                                  </m:den>
                                </m:f>
                              </m:e>
                            </m:mr>
                            <m:m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𝑧</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𝑧</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e>
                                </m:d>
                              </m:e>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𝑦</m:t>
                                    </m:r>
                                  </m:e>
                                </m:d>
                              </m:e>
                            </m:mr>
                          </m:m>
                        </m:e>
                      </m:d>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𝑦</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𝑥</m:t>
                              </m:r>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𝑧</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400" i="1">
                          <a:latin typeface="Cambria Math" panose="02040503050406030204" pitchFamily="18" charset="0"/>
                          <a:cs typeface="Times New Roman" panose="02020603050405020304" pitchFamily="18" charset="0"/>
                        </a:rPr>
                        <m:t>𝑐𝑢𝑟𝑙</m:t>
                      </m:r>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𝐹</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𝑖</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𝑗</m:t>
                          </m:r>
                        </m:e>
                      </m:acc>
                      <m:r>
                        <a:rPr lang="en-IN" sz="2400" i="1">
                          <a:latin typeface="Cambria Math" panose="02040503050406030204" pitchFamily="18" charset="0"/>
                          <a:cs typeface="Times New Roman" panose="02020603050405020304" pitchFamily="18" charset="0"/>
                        </a:rPr>
                        <m:t>+</m:t>
                      </m:r>
                      <m:d>
                        <m:dPr>
                          <m:begChr m:val="["/>
                          <m:endChr m:val="]"/>
                          <m:ctrlPr>
                            <a:rPr lang="en-IN" sz="2400" i="1">
                              <a:latin typeface="Cambria Math" panose="02040503050406030204" pitchFamily="18" charset="0"/>
                              <a:cs typeface="Times New Roman" panose="02020603050405020304" pitchFamily="18" charset="0"/>
                            </a:rPr>
                          </m:ctrlPr>
                        </m:dPr>
                        <m:e>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e>
                      </m:d>
                      <m:acc>
                        <m:accPr>
                          <m:chr m:val="̂"/>
                          <m:ctrlPr>
                            <a:rPr lang="en-IN" sz="2400" i="1">
                              <a:latin typeface="Cambria Math" panose="02040503050406030204" pitchFamily="18" charset="0"/>
                              <a:cs typeface="Times New Roman" panose="02020603050405020304" pitchFamily="18" charset="0"/>
                            </a:rPr>
                          </m:ctrlPr>
                        </m:accPr>
                        <m:e>
                          <m:r>
                            <a:rPr lang="en-IN" sz="2400" i="1">
                              <a:latin typeface="Cambria Math" panose="02040503050406030204" pitchFamily="18" charset="0"/>
                              <a:cs typeface="Times New Roman" panose="02020603050405020304" pitchFamily="18" charset="0"/>
                            </a:rPr>
                            <m:t>𝑘</m:t>
                          </m:r>
                        </m:e>
                      </m:acc>
                    </m:oMath>
                  </m:oMathPara>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i="1">
                          <a:latin typeface="Cambria Math" panose="02040503050406030204" pitchFamily="18" charset="0"/>
                          <a:cs typeface="Times New Roman" panose="02020603050405020304" pitchFamily="18" charset="0"/>
                        </a:rPr>
                        <m:t>𝑐𝑢𝑟𝑙</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𝐹</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+0</m:t>
                      </m:r>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48051"/>
                <a:ext cx="10515600" cy="4328911"/>
              </a:xfrm>
              <a:blipFill>
                <a:blip r:embed="rId3" cstate="print"/>
                <a:stretch>
                  <a:fillRect l="-580" t="-3521"/>
                </a:stretch>
              </a:blipFill>
            </p:spPr>
            <p:txBody>
              <a:bodyPr/>
              <a:lstStyle/>
              <a:p>
                <a:r>
                  <a:rPr lang="en-IN">
                    <a:noFill/>
                  </a:rPr>
                  <a:t> </a:t>
                </a:r>
              </a:p>
            </p:txBody>
          </p:sp>
        </mc:Fallback>
      </mc:AlternateContent>
    </p:spTree>
    <p:extLst>
      <p:ext uri="{BB962C8B-B14F-4D97-AF65-F5344CB8AC3E}">
        <p14:creationId xmlns:p14="http://schemas.microsoft.com/office/powerpoint/2010/main" val="3994553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184534"/>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184534"/>
              </a:xfrm>
              <a:blipFill>
                <a:blip r:embed="rId3" cstate="print"/>
                <a:stretch>
                  <a:fillRect l="-928" t="-1749" r="-2725"/>
                </a:stretch>
              </a:blipFill>
            </p:spPr>
            <p:txBody>
              <a:bodyPr/>
              <a:lstStyle/>
              <a:p>
                <a:r>
                  <a:rPr lang="en-IN">
                    <a:noFill/>
                  </a:rPr>
                  <a:t> </a:t>
                </a:r>
              </a:p>
            </p:txBody>
          </p:sp>
        </mc:Fallback>
      </mc:AlternateContent>
    </p:spTree>
    <p:extLst>
      <p:ext uri="{BB962C8B-B14F-4D97-AF65-F5344CB8AC3E}">
        <p14:creationId xmlns:p14="http://schemas.microsoft.com/office/powerpoint/2010/main" val="474710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9"/>
                <a:ext cx="10515600" cy="4450412"/>
              </a:xfrm>
            </p:spPr>
            <p:txBody>
              <a:bodyPr>
                <a:normAutofit/>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9"/>
                <a:ext cx="10515600" cy="4450412"/>
              </a:xfrm>
              <a:blipFill>
                <a:blip r:embed="rId3" cstate="print"/>
                <a:stretch>
                  <a:fillRect l="-928" t="-1644" r="-2725"/>
                </a:stretch>
              </a:blipFill>
            </p:spPr>
            <p:txBody>
              <a:bodyPr/>
              <a:lstStyle/>
              <a:p>
                <a:r>
                  <a:rPr lang="en-IN">
                    <a:noFill/>
                  </a:rPr>
                  <a:t> </a:t>
                </a:r>
              </a:p>
            </p:txBody>
          </p:sp>
        </mc:Fallback>
      </mc:AlternateContent>
    </p:spTree>
    <p:extLst>
      <p:ext uri="{BB962C8B-B14F-4D97-AF65-F5344CB8AC3E}">
        <p14:creationId xmlns:p14="http://schemas.microsoft.com/office/powerpoint/2010/main" val="1117245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97912"/>
              </a:xfrm>
            </p:spPr>
            <p:txBody>
              <a:bodyPr>
                <a:normAutofit/>
              </a:bodyPr>
              <a:lstStyle/>
              <a:p>
                <a:pPr/>
                <a14:m>
                  <m:oMathPara xmlns:m="http://schemas.openxmlformats.org/officeDocument/2006/math">
                    <m:oMathParaPr>
                      <m:jc m:val="left"/>
                    </m:oMathParaPr>
                    <m:oMath xmlns:m="http://schemas.openxmlformats.org/officeDocument/2006/math">
                      <m:r>
                        <a:rPr lang="en-IN" sz="2000" b="1" i="1">
                          <a:latin typeface="Cambria Math" panose="02040503050406030204" pitchFamily="18" charset="0"/>
                          <a:cs typeface="Times New Roman" panose="02020603050405020304" pitchFamily="18" charset="0"/>
                        </a:rPr>
                        <m:t>𝒄𝒖𝒓𝒍</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𝑭</m:t>
                          </m:r>
                        </m:e>
                      </m:acc>
                      <m:r>
                        <a:rPr lang="en-IN" sz="2000" b="1" i="1">
                          <a:latin typeface="Cambria Math" panose="02040503050406030204" pitchFamily="18" charset="0"/>
                          <a:cs typeface="Times New Roman" panose="02020603050405020304" pitchFamily="18" charset="0"/>
                        </a:rPr>
                        <m:t>=</m:t>
                      </m:r>
                      <m:acc>
                        <m:accPr>
                          <m:chr m:val="⃗"/>
                          <m:ctrlPr>
                            <a:rPr lang="en-IN" sz="2000" b="1" i="1">
                              <a:latin typeface="Cambria Math" panose="02040503050406030204" pitchFamily="18" charset="0"/>
                              <a:cs typeface="Times New Roman" panose="02020603050405020304" pitchFamily="18" charset="0"/>
                            </a:rPr>
                          </m:ctrlPr>
                        </m:accPr>
                        <m:e>
                          <m:r>
                            <a:rPr lang="en-IN" sz="2000" b="1" i="1">
                              <a:latin typeface="Cambria Math" panose="02040503050406030204" pitchFamily="18" charset="0"/>
                              <a:cs typeface="Times New Roman" panose="02020603050405020304" pitchFamily="18" charset="0"/>
                            </a:rPr>
                            <m:t>𝟎</m:t>
                          </m:r>
                        </m:e>
                      </m:acc>
                    </m:oMath>
                    <m:oMath xmlns:m="http://schemas.openxmlformats.org/officeDocument/2006/math">
                      <m:r>
                        <a:rPr lang="en-IN" sz="2000" b="1" i="1">
                          <a:latin typeface="Cambria Math" panose="02040503050406030204" pitchFamily="18" charset="0"/>
                          <a:ea typeface="Cambria Math" panose="02040503050406030204" pitchFamily="18" charset="0"/>
                          <a:cs typeface="Times New Roman" panose="02020603050405020304" pitchFamily="18" charset="0"/>
                        </a:rPr>
                        <m:t>∴</m:t>
                      </m:r>
                      <m:r>
                        <m:rPr>
                          <m:nor/>
                        </m:rPr>
                        <a:rPr lang="en-IN" sz="2000" b="1" dirty="0">
                          <a:latin typeface="Times New Roman" panose="02020603050405020304" pitchFamily="18" charset="0"/>
                          <a:cs typeface="Times New Roman" panose="02020603050405020304" pitchFamily="18" charset="0"/>
                        </a:rPr>
                        <m:t> </m:t>
                      </m:r>
                      <m:acc>
                        <m:accPr>
                          <m:chr m:val="⃗"/>
                          <m:ctrlPr>
                            <a:rPr lang="en-IN" sz="2000" b="1" i="1" dirty="0">
                              <a:latin typeface="Cambria Math" panose="02040503050406030204" pitchFamily="18" charset="0"/>
                              <a:cs typeface="Times New Roman" panose="02020603050405020304" pitchFamily="18" charset="0"/>
                            </a:rPr>
                          </m:ctrlPr>
                        </m:accPr>
                        <m:e>
                          <m:r>
                            <a:rPr lang="en-IN" sz="2000" b="1" i="1" dirty="0">
                              <a:latin typeface="Cambria Math" panose="02040503050406030204" pitchFamily="18" charset="0"/>
                              <a:cs typeface="Times New Roman" panose="02020603050405020304" pitchFamily="18" charset="0"/>
                            </a:rPr>
                            <m:t>𝑭</m:t>
                          </m:r>
                        </m:e>
                      </m:acc>
                      <m:r>
                        <m:rPr>
                          <m:nor/>
                        </m:rPr>
                        <a:rPr lang="en-IN" sz="2000" b="1" dirty="0">
                          <a:latin typeface="Times New Roman" panose="02020603050405020304" pitchFamily="18" charset="0"/>
                          <a:cs typeface="Times New Roman" panose="02020603050405020304" pitchFamily="18" charset="0"/>
                        </a:rPr>
                        <m:t> </m:t>
                      </m:r>
                      <m:r>
                        <m:rPr>
                          <m:nor/>
                        </m:rPr>
                        <a:rPr lang="en-IN" sz="2000" b="1" dirty="0">
                          <a:latin typeface="Times New Roman" panose="02020603050405020304" pitchFamily="18" charset="0"/>
                          <a:cs typeface="Times New Roman" panose="02020603050405020304" pitchFamily="18" charset="0"/>
                        </a:rPr>
                        <m:t>is</m:t>
                      </m:r>
                      <m:r>
                        <m:rPr>
                          <m:nor/>
                        </m:rPr>
                        <a:rPr lang="en-IN" sz="2000" b="1" dirty="0">
                          <a:latin typeface="Times New Roman" panose="02020603050405020304" pitchFamily="18" charset="0"/>
                          <a:cs typeface="Times New Roman" panose="02020603050405020304" pitchFamily="18" charset="0"/>
                        </a:rPr>
                        <m:t> </m:t>
                      </m:r>
                      <m:r>
                        <m:rPr>
                          <m:nor/>
                        </m:rPr>
                        <a:rPr lang="en-IN" sz="2000" b="1" dirty="0" err="1">
                          <a:latin typeface="Times New Roman" panose="02020603050405020304" pitchFamily="18" charset="0"/>
                          <a:cs typeface="Times New Roman" panose="02020603050405020304" pitchFamily="18" charset="0"/>
                        </a:rPr>
                        <m:t>irrotational</m:t>
                      </m:r>
                      <m:r>
                        <m:rPr>
                          <m:nor/>
                        </m:rPr>
                        <a:rPr lang="en-IN" sz="2000" b="1" dirty="0">
                          <a:latin typeface="Times New Roman" panose="02020603050405020304" pitchFamily="18" charset="0"/>
                          <a:cs typeface="Times New Roman" panose="02020603050405020304" pitchFamily="18" charset="0"/>
                        </a:rPr>
                        <m:t>.</m:t>
                      </m:r>
                    </m:oMath>
                  </m:oMathPara>
                </a14:m>
                <a:endParaRPr lang="en-IN" sz="2000" b="1"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97912"/>
              </a:xfrm>
              <a:blipFill>
                <a:blip r:embed="rId2" cstate="print"/>
                <a:stretch>
                  <a:fillRect l="-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992428"/>
                <a:ext cx="10515600" cy="4397861"/>
              </a:xfrm>
            </p:spPr>
            <p:txBody>
              <a:bodyPr>
                <a:normAutofit lnSpcReduction="10000"/>
              </a:bodyPr>
              <a:lstStyle/>
              <a:p>
                <a:pPr marL="0" indent="0">
                  <a:buNone/>
                </a:pPr>
                <a:r>
                  <a:rPr lang="en-IN" sz="2200" b="1" u="sng"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u="sng" smtClean="0">
                        <a:latin typeface="Cambria Math" panose="02040503050406030204" pitchFamily="18" charset="0"/>
                        <a:ea typeface="Cambria Math" panose="02040503050406030204" pitchFamily="18" charset="0"/>
                        <a:cs typeface="Times New Roman" panose="02020603050405020304" pitchFamily="18" charset="0"/>
                      </a:rPr>
                      <m:t>𝝋</m:t>
                    </m:r>
                  </m:oMath>
                </a14:m>
                <a:endParaRPr lang="en-IN" sz="2200" b="1" u="sng"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ea typeface="Cambria Math" panose="02040503050406030204" pitchFamily="18" charset="0"/>
                    <a:cs typeface="Times New Roman" panose="02020603050405020304" pitchFamily="18" charset="0"/>
                  </a:rPr>
                  <a:t>Consider</a:t>
                </a:r>
                <a:r>
                  <a:rPr lang="en-IN" sz="2200" dirty="0" smtClean="0">
                    <a:ea typeface="Cambria Math" panose="02040503050406030204" pitchFamily="18" charset="0"/>
                    <a:cs typeface="Times New Roman" panose="02020603050405020304" pitchFamily="18" charset="0"/>
                  </a:rPr>
                  <a:t> </a:t>
                </a:r>
                <a14:m>
                  <m:oMath xmlns:m="http://schemas.openxmlformats.org/officeDocument/2006/math">
                    <m:r>
                      <a:rPr lang="en-IN" sz="22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IN" sz="2200" i="1">
                            <a:latin typeface="Cambria Math" panose="02040503050406030204" pitchFamily="18" charset="0"/>
                            <a:ea typeface="Cambria Math" panose="02040503050406030204" pitchFamily="18" charset="0"/>
                            <a:cs typeface="Times New Roman" panose="02020603050405020304" pitchFamily="18" charset="0"/>
                          </a:rPr>
                        </m:ctrlPr>
                      </m:accPr>
                      <m:e>
                        <m:r>
                          <a:rPr lang="en-IN" sz="2200" i="1">
                            <a:latin typeface="Cambria Math" panose="02040503050406030204" pitchFamily="18" charset="0"/>
                            <a:ea typeface="Cambria Math" panose="02040503050406030204" pitchFamily="18" charset="0"/>
                            <a:cs typeface="Times New Roman" panose="02020603050405020304" pitchFamily="18" charset="0"/>
                          </a:rPr>
                          <m:t>𝐹</m:t>
                        </m:r>
                      </m:e>
                    </m:acc>
                  </m:oMath>
                </a14:m>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den>
                      </m:f>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r>
                        <a:rPr lang="en-IN" sz="2200" b="0" i="1" smtClean="0">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𝑧</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𝑖</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𝑧</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𝑗</m:t>
                          </m:r>
                        </m:e>
                      </m:acc>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𝑦</m:t>
                          </m:r>
                        </m:e>
                      </m:d>
                      <m:acc>
                        <m:accPr>
                          <m:chr m:val="̂"/>
                          <m:ctrlPr>
                            <a:rPr lang="en-IN" sz="2200" i="1">
                              <a:latin typeface="Cambria Math" panose="02040503050406030204" pitchFamily="18" charset="0"/>
                              <a:cs typeface="Times New Roman" panose="02020603050405020304" pitchFamily="18" charset="0"/>
                            </a:rPr>
                          </m:ctrlPr>
                        </m:accPr>
                        <m:e>
                          <m:r>
                            <a:rPr lang="en-IN" sz="2200" i="1">
                              <a:latin typeface="Cambria Math" panose="02040503050406030204" pitchFamily="18" charset="0"/>
                              <a:cs typeface="Times New Roman" panose="02020603050405020304" pitchFamily="18" charset="0"/>
                            </a:rPr>
                            <m:t>𝑘</m:t>
                          </m:r>
                        </m:e>
                      </m:acc>
                    </m:oMath>
                  </m:oMathPara>
                </a14:m>
                <a:endParaRPr lang="en-IN" sz="22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den>
                    </m:f>
                    <m:r>
                      <a:rPr lang="en-IN" sz="2400" b="0" i="1" smtClean="0">
                        <a:latin typeface="Cambria Math" panose="02040503050406030204" pitchFamily="18" charset="0"/>
                        <a:cs typeface="Times New Roman" panose="02020603050405020304" pitchFamily="18" charset="0"/>
                      </a:rPr>
                      <m:t>=</m:t>
                    </m:r>
                  </m:oMath>
                </a14:m>
                <a:r>
                  <a:rPr lang="en-IN" sz="2400" dirty="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𝜑</m:t>
                        </m:r>
                      </m:num>
                      <m:den>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𝑧</m:t>
                        </m:r>
                      </m:den>
                    </m:f>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𝑦</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Integrating we get</a:t>
                </a:r>
              </a:p>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𝜑</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1 </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𝑑𝑥</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𝑑𝑦</m:t>
                        </m:r>
                      </m:e>
                    </m:nary>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nary>
                      <m:naryPr>
                        <m:limLoc m:val="undOvr"/>
                        <m:subHide m:val="on"/>
                        <m:supHide m:val="on"/>
                        <m:ctrlPr>
                          <a:rPr lang="en-IN" sz="2400" i="1">
                            <a:latin typeface="Cambria Math" panose="02040503050406030204" pitchFamily="18" charset="0"/>
                            <a:ea typeface="Cambria Math" panose="02040503050406030204" pitchFamily="18" charset="0"/>
                            <a:cs typeface="Times New Roman" panose="02020603050405020304" pitchFamily="18" charset="0"/>
                          </a:rPr>
                        </m:ctrlPr>
                      </m:naryPr>
                      <m:sub/>
                      <m:sup/>
                      <m:e>
                        <m:r>
                          <a:rPr lang="en-IN" sz="2400" i="1">
                            <a:latin typeface="Cambria Math" panose="02040503050406030204" pitchFamily="18" charset="0"/>
                            <a:ea typeface="Cambria Math" panose="02040503050406030204" pitchFamily="18" charset="0"/>
                            <a:cs typeface="Times New Roman" panose="02020603050405020304" pitchFamily="18" charset="0"/>
                          </a:rPr>
                          <m:t>1 </m:t>
                        </m:r>
                        <m:r>
                          <a:rPr lang="en-IN" sz="2400" i="1">
                            <a:latin typeface="Cambria Math" panose="02040503050406030204" pitchFamily="18" charset="0"/>
                            <a:ea typeface="Cambria Math" panose="02040503050406030204" pitchFamily="18" charset="0"/>
                            <a:cs typeface="Times New Roman" panose="02020603050405020304" pitchFamily="18" charset="0"/>
                          </a:rPr>
                          <m:t>𝑑𝑧</m:t>
                        </m:r>
                      </m:e>
                    </m:nary>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𝑓</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𝜑</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𝑥𝑧</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𝑦𝑧</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 </m:t>
                    </m:r>
                    <m:r>
                      <a:rPr lang="en-IN" sz="2400" b="1" i="1">
                        <a:latin typeface="Cambria Math" panose="02040503050406030204" pitchFamily="18" charset="0"/>
                        <a:ea typeface="Cambria Math" panose="02040503050406030204" pitchFamily="18" charset="0"/>
                        <a:cs typeface="Times New Roman" panose="02020603050405020304" pitchFamily="18" charset="0"/>
                      </a:rPr>
                      <m:t>𝝋</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𝒙𝒚</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𝒙𝒛</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𝒚𝒛</m:t>
                    </m:r>
                  </m:oMath>
                </a14:m>
                <a:r>
                  <a:rPr lang="en-IN" sz="2400" b="1" dirty="0">
                    <a:latin typeface="Times New Roman" panose="02020603050405020304" pitchFamily="18" charset="0"/>
                    <a:cs typeface="Times New Roman" panose="02020603050405020304" pitchFamily="18" charset="0"/>
                  </a:rPr>
                  <a:t> , </a:t>
                </a:r>
                <a:r>
                  <a:rPr lang="en-IN" sz="24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𝑧</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𝑥𝑧</m:t>
                    </m:r>
                  </m:oMath>
                </a14:m>
                <a:r>
                  <a:rPr lang="en-IN" sz="2400" b="1" dirty="0">
                    <a:latin typeface="Times New Roman" panose="02020603050405020304" pitchFamily="18" charset="0"/>
                    <a:cs typeface="Times New Roman" panose="02020603050405020304" pitchFamily="18" charset="0"/>
                  </a:rPr>
                  <a:t>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𝑥𝑦</m:t>
                    </m:r>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992428"/>
                <a:ext cx="10515600" cy="4397861"/>
              </a:xfrm>
              <a:blipFill>
                <a:blip r:embed="rId3" cstate="print"/>
                <a:stretch>
                  <a:fillRect l="-928" t="-2497" r="-2725"/>
                </a:stretch>
              </a:blipFill>
            </p:spPr>
            <p:txBody>
              <a:bodyPr/>
              <a:lstStyle/>
              <a:p>
                <a:r>
                  <a:rPr lang="en-IN">
                    <a:noFill/>
                  </a:rPr>
                  <a:t> </a:t>
                </a:r>
              </a:p>
            </p:txBody>
          </p:sp>
        </mc:Fallback>
      </mc:AlternateContent>
    </p:spTree>
    <p:extLst>
      <p:ext uri="{BB962C8B-B14F-4D97-AF65-F5344CB8AC3E}">
        <p14:creationId xmlns:p14="http://schemas.microsoft.com/office/powerpoint/2010/main" val="1138309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Module-2  Vector Space and Linear Transformation</a:t>
            </a:r>
            <a:endParaRPr lang="en-IN"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smtClean="0"/>
                  <a:t>What is a vector? Many are familiar with the concept of a vector as:</a:t>
                </a:r>
              </a:p>
              <a:p>
                <a:r>
                  <a:rPr lang="en-US" dirty="0" smtClean="0"/>
                  <a:t> </a:t>
                </a:r>
                <a:r>
                  <a:rPr lang="en-US" dirty="0"/>
                  <a:t>Something which has magnitude and direction.</a:t>
                </a:r>
              </a:p>
              <a:p>
                <a:r>
                  <a:rPr lang="en-US" dirty="0" smtClean="0"/>
                  <a:t> </a:t>
                </a:r>
                <a:r>
                  <a:rPr lang="en-US" dirty="0"/>
                  <a:t>an ordered pair or triple.</a:t>
                </a:r>
              </a:p>
              <a:p>
                <a:r>
                  <a:rPr lang="en-US" dirty="0" smtClean="0"/>
                  <a:t> </a:t>
                </a:r>
                <a:r>
                  <a:rPr lang="en-US" dirty="0"/>
                  <a:t>a description for quantities such as Force, velocity and acceleration.</a:t>
                </a:r>
              </a:p>
              <a:p>
                <a:r>
                  <a:rPr lang="en-US" dirty="0"/>
                  <a:t>Such vectors belong to the foundation vector space -</a:t>
                </a:r>
                <a14:m>
                  <m:oMath xmlns:m="http://schemas.openxmlformats.org/officeDocument/2006/math">
                    <m:sSup>
                      <m:sSupPr>
                        <m:ctrlPr>
                          <a:rPr lang="en-US" i="1" dirty="0">
                            <a:latin typeface="Cambria Math" panose="02040503050406030204" pitchFamily="18" charset="0"/>
                          </a:rPr>
                        </m:ctrlPr>
                      </m:sSupPr>
                      <m:e>
                        <m:r>
                          <a:rPr lang="en-US" b="0" i="1" dirty="0">
                            <a:latin typeface="Cambria Math" panose="02040503050406030204" pitchFamily="18" charset="0"/>
                          </a:rPr>
                          <m:t>𝑅</m:t>
                        </m:r>
                      </m:e>
                      <m:sup>
                        <m:r>
                          <a:rPr lang="en-US" b="0" i="1" dirty="0">
                            <a:latin typeface="Cambria Math" panose="02040503050406030204" pitchFamily="18" charset="0"/>
                          </a:rPr>
                          <m:t>𝑛</m:t>
                        </m:r>
                      </m:sup>
                    </m:sSup>
                  </m:oMath>
                </a14:m>
                <a:r>
                  <a:rPr lang="en-US" dirty="0"/>
                  <a:t> </a:t>
                </a:r>
                <a:r>
                  <a:rPr lang="en-US" dirty="0" smtClean="0"/>
                  <a:t>- </a:t>
                </a:r>
                <a:r>
                  <a:rPr lang="en-US" dirty="0"/>
                  <a:t>of all vector spaces. </a:t>
                </a:r>
                <a:r>
                  <a:rPr lang="en-US" dirty="0" smtClean="0"/>
                  <a:t>The  properties </a:t>
                </a:r>
                <a:r>
                  <a:rPr lang="en-US" dirty="0"/>
                  <a:t>of general vector spaces are based on the properties of Rn. It is </a:t>
                </a:r>
                <a:r>
                  <a:rPr lang="en-US" dirty="0" smtClean="0"/>
                  <a:t>therefore helpful </a:t>
                </a:r>
                <a:r>
                  <a:rPr lang="en-US" dirty="0"/>
                  <a:t>to consider briefly the nature of </a:t>
                </a:r>
                <a14:m>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𝑅</m:t>
                        </m:r>
                      </m:e>
                      <m:sup>
                        <m:r>
                          <a:rPr lang="en-US" b="0" i="1" dirty="0" smtClean="0">
                            <a:latin typeface="Cambria Math" panose="02040503050406030204" pitchFamily="18" charset="0"/>
                          </a:rPr>
                          <m:t>𝑛</m:t>
                        </m:r>
                      </m:sup>
                    </m:sSup>
                  </m:oMath>
                </a14:m>
                <a:endParaRPr lang="en-IN"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2"/>
                <a:stretch>
                  <a:fillRect l="-1043" t="-2241" r="-812"/>
                </a:stretch>
              </a:blipFill>
            </p:spPr>
            <p:txBody>
              <a:bodyPr/>
              <a:lstStyle/>
              <a:p>
                <a:r>
                  <a:rPr lang="en-IN">
                    <a:noFill/>
                  </a:rPr>
                  <a:t> </a:t>
                </a:r>
              </a:p>
            </p:txBody>
          </p:sp>
        </mc:Fallback>
      </mc:AlternateContent>
    </p:spTree>
    <p:extLst>
      <p:ext uri="{BB962C8B-B14F-4D97-AF65-F5344CB8AC3E}">
        <p14:creationId xmlns:p14="http://schemas.microsoft.com/office/powerpoint/2010/main" val="446909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itle 1"/>
              <p:cNvSpPr>
                <a:spLocks noGrp="1"/>
              </p:cNvSpPr>
              <p:nvPr>
                <p:ph idx="1"/>
              </p:nvPr>
            </p:nvSpPr>
            <p:spPr>
              <a:xfrm>
                <a:off x="838200" y="1227138"/>
                <a:ext cx="10515600" cy="4949825"/>
              </a:xfrm>
            </p:spPr>
            <p:txBody>
              <a:bodyPr>
                <a:normAutofit fontScale="97500"/>
              </a:bodyPr>
              <a:lstStyle/>
              <a:p>
                <a:pPr marL="0" indent="0">
                  <a:buNone/>
                </a:pPr>
                <a:r>
                  <a:rPr lang="en-IN" dirty="0" smtClean="0"/>
                  <a:t>Definitions</a:t>
                </a:r>
              </a:p>
              <a:p>
                <a:r>
                  <a:rPr lang="en-US" dirty="0" smtClean="0"/>
                  <a:t>Two </a:t>
                </a:r>
                <a:r>
                  <a:rPr lang="en-US" dirty="0"/>
                  <a:t>vectors u = (u1, u2, . . . , un) and v = (v1, v2, . . . , </a:t>
                </a:r>
                <a:r>
                  <a:rPr lang="en-US" dirty="0" err="1"/>
                  <a:t>vn</a:t>
                </a:r>
                <a:r>
                  <a:rPr lang="en-US" dirty="0"/>
                  <a:t>) in Rn are called </a:t>
                </a:r>
                <a:r>
                  <a:rPr lang="en-US" dirty="0" smtClean="0"/>
                  <a:t>equal </a:t>
                </a:r>
                <a:r>
                  <a:rPr lang="en-IN" dirty="0" smtClean="0"/>
                  <a:t>If </a:t>
                </a:r>
                <a:r>
                  <a:rPr lang="es-ES" dirty="0" smtClean="0"/>
                  <a:t>u1 </a:t>
                </a:r>
                <a:r>
                  <a:rPr lang="es-ES" dirty="0"/>
                  <a:t>= v1, u2 = v2, . . . , un = </a:t>
                </a:r>
                <a14:m>
                  <m:oMath xmlns:m="http://schemas.openxmlformats.org/officeDocument/2006/math">
                    <m:sSub>
                      <m:sSubPr>
                        <m:ctrlPr>
                          <a:rPr lang="es-ES" i="1" dirty="0" smtClean="0">
                            <a:latin typeface="Cambria Math" panose="02040503050406030204" pitchFamily="18" charset="0"/>
                          </a:rPr>
                        </m:ctrlPr>
                      </m:sSubPr>
                      <m:e>
                        <m:r>
                          <a:rPr lang="es-ES" i="1" dirty="0">
                            <a:latin typeface="Cambria Math" panose="02040503050406030204" pitchFamily="18" charset="0"/>
                          </a:rPr>
                          <m:t>𝑣</m:t>
                        </m:r>
                      </m:e>
                      <m:sub>
                        <m:r>
                          <a:rPr lang="en-US" b="0" i="1" dirty="0" smtClean="0">
                            <a:latin typeface="Cambria Math" panose="02040503050406030204" pitchFamily="18" charset="0"/>
                          </a:rPr>
                          <m:t>𝑛</m:t>
                        </m:r>
                      </m:sub>
                    </m:sSub>
                  </m:oMath>
                </a14:m>
                <a:endParaRPr lang="en-US" dirty="0" smtClean="0"/>
              </a:p>
              <a:p>
                <a:r>
                  <a:rPr lang="en-US" dirty="0"/>
                  <a:t>The sum u + v is defined by </a:t>
                </a:r>
                <a:r>
                  <a:rPr lang="es-ES" dirty="0"/>
                  <a:t> u + v = (u1 + v1, u2 + v2, . . . , un + </a:t>
                </a:r>
                <a:r>
                  <a:rPr lang="es-ES" dirty="0" err="1"/>
                  <a:t>vn</a:t>
                </a:r>
                <a:r>
                  <a:rPr lang="es-ES" dirty="0"/>
                  <a:t>)</a:t>
                </a:r>
              </a:p>
              <a:p>
                <a:pPr marL="0" indent="0">
                  <a:buNone/>
                </a:pPr>
                <a:r>
                  <a:rPr lang="en-US" dirty="0"/>
                  <a:t>Let k be any scalar, then the scalar multiple </a:t>
                </a:r>
                <a:r>
                  <a:rPr lang="en-US" dirty="0" err="1"/>
                  <a:t>ku</a:t>
                </a:r>
                <a:r>
                  <a:rPr lang="en-US" dirty="0"/>
                  <a:t> is defined by</a:t>
                </a:r>
              </a:p>
              <a:p>
                <a:r>
                  <a:rPr lang="en-IN" dirty="0" err="1"/>
                  <a:t>ku</a:t>
                </a:r>
                <a:r>
                  <a:rPr lang="en-IN" dirty="0"/>
                  <a:t> = (ku1, ku2, . . . , kun)</a:t>
                </a:r>
              </a:p>
              <a:p>
                <a:pPr marL="0" indent="0">
                  <a:buNone/>
                </a:pPr>
                <a:r>
                  <a:rPr lang="en-US" dirty="0" smtClean="0"/>
                  <a:t>• </a:t>
                </a:r>
                <a:r>
                  <a:rPr lang="en-US" dirty="0"/>
                  <a:t>These two operations of addition and scalar multiplication are called the </a:t>
                </a:r>
                <a:r>
                  <a:rPr lang="en-US" dirty="0" smtClean="0"/>
                  <a:t>standard  </a:t>
                </a:r>
                <a:r>
                  <a:rPr lang="en-IN" dirty="0" smtClean="0"/>
                  <a:t>operations </a:t>
                </a:r>
                <a:r>
                  <a:rPr lang="en-IN" dirty="0"/>
                  <a:t>on Rn.</a:t>
                </a:r>
              </a:p>
              <a:p>
                <a:r>
                  <a:rPr lang="en-US" dirty="0" smtClean="0"/>
                  <a:t> </a:t>
                </a:r>
                <a:r>
                  <a:rPr lang="en-US" dirty="0"/>
                  <a:t>The zero vector in </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𝑅</m:t>
                        </m:r>
                      </m:e>
                      <m:sub>
                        <m:r>
                          <a:rPr lang="en-US" b="0" i="1" dirty="0" smtClean="0">
                            <a:latin typeface="Cambria Math" panose="02040503050406030204" pitchFamily="18" charset="0"/>
                          </a:rPr>
                          <m:t>𝑛</m:t>
                        </m:r>
                      </m:sub>
                    </m:sSub>
                  </m:oMath>
                </a14:m>
                <a:r>
                  <a:rPr lang="en-US" dirty="0"/>
                  <a:t> is denoted by 0 and is </a:t>
                </a:r>
                <a:r>
                  <a:rPr lang="en-US" dirty="0" smtClean="0"/>
                  <a:t>defined </a:t>
                </a:r>
                <a:r>
                  <a:rPr lang="en-IN" dirty="0"/>
                  <a:t>to be the vector</a:t>
                </a:r>
              </a:p>
              <a:p>
                <a:pPr marL="0" indent="0">
                  <a:buNone/>
                </a:pPr>
                <a:r>
                  <a:rPr lang="en-IN" dirty="0"/>
                  <a:t>0 = (0, 0, . . . , 0)</a:t>
                </a:r>
              </a:p>
              <a:p>
                <a:endParaRPr lang="en-IN" dirty="0"/>
              </a:p>
            </p:txBody>
          </p:sp>
        </mc:Choice>
        <mc:Fallback xmlns="">
          <p:sp>
            <p:nvSpPr>
              <p:cNvPr id="5" name="Title 1"/>
              <p:cNvSpPr>
                <a:spLocks noGrp="1" noRot="1" noChangeAspect="1" noMove="1" noResize="1" noEditPoints="1" noAdjustHandles="1" noChangeArrowheads="1" noChangeShapeType="1" noTextEdit="1"/>
              </p:cNvSpPr>
              <p:nvPr>
                <p:ph idx="1"/>
              </p:nvPr>
            </p:nvSpPr>
            <p:spPr>
              <a:xfrm>
                <a:off x="838200" y="1227138"/>
                <a:ext cx="10515600" cy="4949825"/>
              </a:xfrm>
              <a:blipFill>
                <a:blip r:embed="rId2"/>
                <a:stretch>
                  <a:fillRect l="-1101" t="-1847" r="-1333"/>
                </a:stretch>
              </a:blipFill>
            </p:spPr>
            <p:txBody>
              <a:bodyPr/>
              <a:lstStyle/>
              <a:p>
                <a:r>
                  <a:rPr lang="en-IN">
                    <a:noFill/>
                  </a:rPr>
                  <a:t> </a:t>
                </a:r>
              </a:p>
            </p:txBody>
          </p:sp>
        </mc:Fallback>
      </mc:AlternateContent>
    </p:spTree>
    <p:extLst>
      <p:ext uri="{BB962C8B-B14F-4D97-AF65-F5344CB8AC3E}">
        <p14:creationId xmlns:p14="http://schemas.microsoft.com/office/powerpoint/2010/main" val="3825399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668338" y="1198563"/>
            <a:ext cx="10515600" cy="5019675"/>
          </a:xfrm>
        </p:spPr>
        <p:txBody>
          <a:bodyPr>
            <a:normAutofit fontScale="97500"/>
          </a:bodyPr>
          <a:lstStyle/>
          <a:p>
            <a:r>
              <a:rPr lang="en-US" dirty="0"/>
              <a:t>The negative (or additive inverse) of u is denoted by -u and is defined by</a:t>
            </a:r>
          </a:p>
          <a:p>
            <a:pPr marL="0" indent="0">
              <a:buNone/>
            </a:pPr>
            <a:r>
              <a:rPr lang="en-IN" dirty="0" smtClean="0"/>
              <a:t>     −</a:t>
            </a:r>
            <a:r>
              <a:rPr lang="en-IN" dirty="0"/>
              <a:t>u = (−u1,−u2, . . . ,−un)</a:t>
            </a:r>
          </a:p>
          <a:p>
            <a:r>
              <a:rPr lang="en-US" dirty="0" smtClean="0"/>
              <a:t> </a:t>
            </a:r>
            <a:r>
              <a:rPr lang="en-US" dirty="0"/>
              <a:t>The difference of vectors in Rn is defined </a:t>
            </a:r>
            <a:r>
              <a:rPr lang="en-US" dirty="0" smtClean="0"/>
              <a:t>by  </a:t>
            </a:r>
            <a:r>
              <a:rPr lang="en-IN" dirty="0" smtClean="0"/>
              <a:t>v </a:t>
            </a:r>
            <a:r>
              <a:rPr lang="en-IN" dirty="0"/>
              <a:t>− u = v + (−u)</a:t>
            </a:r>
          </a:p>
          <a:p>
            <a:r>
              <a:rPr lang="en-US" dirty="0"/>
              <a:t>The most important arithmetic properties of addition and scalar </a:t>
            </a:r>
            <a:r>
              <a:rPr lang="en-US" dirty="0" smtClean="0"/>
              <a:t>multiplication of </a:t>
            </a:r>
            <a:r>
              <a:rPr lang="en-US" dirty="0"/>
              <a:t>vectors in Rn are listed in the following theorem. This theorem </a:t>
            </a:r>
            <a:r>
              <a:rPr lang="en-US" dirty="0" smtClean="0"/>
              <a:t>enables </a:t>
            </a:r>
            <a:r>
              <a:rPr lang="en-US" dirty="0"/>
              <a:t>us </a:t>
            </a:r>
            <a:r>
              <a:rPr lang="en-US" dirty="0" smtClean="0"/>
              <a:t>to manipulate </a:t>
            </a:r>
            <a:r>
              <a:rPr lang="en-US" dirty="0"/>
              <a:t>vectors in Rn without expressing the vectors in terms of </a:t>
            </a:r>
            <a:r>
              <a:rPr lang="en-US" dirty="0" smtClean="0"/>
              <a:t>components.</a:t>
            </a:r>
            <a:endParaRPr lang="en-IN" dirty="0"/>
          </a:p>
        </p:txBody>
      </p:sp>
    </p:spTree>
    <p:extLst>
      <p:ext uri="{BB962C8B-B14F-4D97-AF65-F5344CB8AC3E}">
        <p14:creationId xmlns:p14="http://schemas.microsoft.com/office/powerpoint/2010/main" val="2537943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6469"/>
            <a:ext cx="10515600" cy="5040494"/>
          </a:xfrm>
        </p:spPr>
        <p:txBody>
          <a:bodyPr/>
          <a:lstStyle/>
          <a:p>
            <a:r>
              <a:rPr lang="en-US" dirty="0">
                <a:latin typeface="CMBX12"/>
              </a:rPr>
              <a:t>Linear Combinations of Vectors and Systems of </a:t>
            </a:r>
            <a:r>
              <a:rPr lang="en-US" dirty="0" smtClean="0">
                <a:latin typeface="CMBX12"/>
              </a:rPr>
              <a:t>Linear </a:t>
            </a:r>
            <a:r>
              <a:rPr lang="en-IN" dirty="0" smtClean="0">
                <a:latin typeface="CMBX12"/>
              </a:rPr>
              <a:t>Equations</a:t>
            </a:r>
            <a:endParaRPr lang="en-IN" dirty="0">
              <a:latin typeface="CMBX12"/>
            </a:endParaRPr>
          </a:p>
          <a:p>
            <a:pPr marL="0" indent="0">
              <a:buNone/>
            </a:pPr>
            <a:r>
              <a:rPr lang="en-US" sz="2400" dirty="0">
                <a:latin typeface="CMR12"/>
              </a:rPr>
              <a:t>Have </a:t>
            </a:r>
            <a:r>
              <a:rPr lang="en-US" sz="2400" dirty="0">
                <a:latin typeface="CMMI12"/>
              </a:rPr>
              <a:t>m </a:t>
            </a:r>
            <a:r>
              <a:rPr lang="en-US" sz="2400" dirty="0">
                <a:latin typeface="CMR12"/>
              </a:rPr>
              <a:t>linear equations in </a:t>
            </a:r>
            <a:r>
              <a:rPr lang="en-US" sz="2400" dirty="0">
                <a:latin typeface="CMMI12"/>
              </a:rPr>
              <a:t>n </a:t>
            </a:r>
            <a:r>
              <a:rPr lang="en-US" sz="2400" dirty="0">
                <a:latin typeface="CMR12"/>
              </a:rPr>
              <a:t>variables:</a:t>
            </a:r>
          </a:p>
          <a:p>
            <a:pPr marL="0" indent="0">
              <a:buNone/>
            </a:pPr>
            <a:r>
              <a:rPr lang="en-IN" sz="2400" dirty="0">
                <a:latin typeface="CMMI12"/>
              </a:rPr>
              <a:t>a</a:t>
            </a:r>
            <a:r>
              <a:rPr lang="en-IN" sz="1200" dirty="0">
                <a:latin typeface="CMR8"/>
              </a:rPr>
              <a:t>11</a:t>
            </a:r>
            <a:r>
              <a:rPr lang="en-IN" sz="2400" dirty="0">
                <a:latin typeface="CMMI12"/>
              </a:rPr>
              <a:t>x</a:t>
            </a:r>
            <a:r>
              <a:rPr lang="en-IN" sz="1200" dirty="0">
                <a:latin typeface="CMR8"/>
              </a:rPr>
              <a:t>1 </a:t>
            </a:r>
            <a:r>
              <a:rPr lang="en-IN" sz="2400" dirty="0">
                <a:latin typeface="CMR12"/>
              </a:rPr>
              <a:t>+ </a:t>
            </a:r>
            <a:r>
              <a:rPr lang="en-IN" sz="2400" dirty="0">
                <a:latin typeface="CMMI12"/>
              </a:rPr>
              <a:t>a</a:t>
            </a:r>
            <a:r>
              <a:rPr lang="en-IN" sz="1200" dirty="0">
                <a:latin typeface="CMR8"/>
              </a:rPr>
              <a:t>12</a:t>
            </a:r>
            <a:r>
              <a:rPr lang="en-IN" sz="2400" dirty="0">
                <a:latin typeface="CMMI12"/>
              </a:rPr>
              <a:t>x</a:t>
            </a:r>
            <a:r>
              <a:rPr lang="en-IN" sz="1200" dirty="0">
                <a:latin typeface="CMR8"/>
              </a:rPr>
              <a:t>2 </a:t>
            </a:r>
            <a:r>
              <a:rPr lang="en-IN" sz="2400" dirty="0">
                <a:latin typeface="CMR12"/>
              </a:rPr>
              <a:t>+ </a:t>
            </a:r>
            <a:r>
              <a:rPr lang="en-IN" sz="2400" dirty="0">
                <a:latin typeface="CMSY10"/>
              </a:rPr>
              <a:t>· · · </a:t>
            </a:r>
            <a:r>
              <a:rPr lang="en-IN" sz="2400" dirty="0">
                <a:latin typeface="CMR12"/>
              </a:rPr>
              <a:t>+ </a:t>
            </a:r>
            <a:r>
              <a:rPr lang="en-IN" sz="2400" dirty="0">
                <a:latin typeface="CMMI12"/>
              </a:rPr>
              <a:t>a</a:t>
            </a:r>
            <a:r>
              <a:rPr lang="en-IN" sz="1200" dirty="0">
                <a:latin typeface="CMR8"/>
              </a:rPr>
              <a:t>1</a:t>
            </a:r>
            <a:r>
              <a:rPr lang="en-IN" sz="1200" dirty="0">
                <a:latin typeface="CMMI8"/>
              </a:rPr>
              <a:t>n</a:t>
            </a:r>
            <a:r>
              <a:rPr lang="en-IN" sz="2400" dirty="0">
                <a:latin typeface="CMMI12"/>
              </a:rPr>
              <a:t>x</a:t>
            </a:r>
            <a:r>
              <a:rPr lang="en-IN" sz="1200" dirty="0">
                <a:latin typeface="CMMI8"/>
              </a:rPr>
              <a:t>n </a:t>
            </a:r>
            <a:r>
              <a:rPr lang="en-IN" sz="2400" dirty="0">
                <a:latin typeface="CMR12"/>
              </a:rPr>
              <a:t>= </a:t>
            </a:r>
            <a:r>
              <a:rPr lang="en-IN" sz="2400" dirty="0">
                <a:latin typeface="CMMI12"/>
              </a:rPr>
              <a:t>b</a:t>
            </a:r>
            <a:r>
              <a:rPr lang="en-IN" sz="1200" dirty="0">
                <a:latin typeface="CMR8"/>
              </a:rPr>
              <a:t>1</a:t>
            </a:r>
          </a:p>
          <a:p>
            <a:pPr marL="0" indent="0">
              <a:buNone/>
            </a:pPr>
            <a:r>
              <a:rPr lang="en-IN" sz="2400" dirty="0">
                <a:latin typeface="CMMI12"/>
              </a:rPr>
              <a:t>a</a:t>
            </a:r>
            <a:r>
              <a:rPr lang="en-IN" sz="1200" dirty="0">
                <a:latin typeface="CMR8"/>
              </a:rPr>
              <a:t>21</a:t>
            </a:r>
            <a:r>
              <a:rPr lang="en-IN" sz="2400" dirty="0">
                <a:latin typeface="CMMI12"/>
              </a:rPr>
              <a:t>x</a:t>
            </a:r>
            <a:r>
              <a:rPr lang="en-IN" sz="1200" dirty="0">
                <a:latin typeface="CMR8"/>
              </a:rPr>
              <a:t>1 </a:t>
            </a:r>
            <a:r>
              <a:rPr lang="en-IN" sz="2400" dirty="0">
                <a:latin typeface="CMR12"/>
              </a:rPr>
              <a:t>+ </a:t>
            </a:r>
            <a:r>
              <a:rPr lang="en-IN" sz="2400" dirty="0">
                <a:latin typeface="CMMI12"/>
              </a:rPr>
              <a:t>a</a:t>
            </a:r>
            <a:r>
              <a:rPr lang="en-IN" sz="1200" dirty="0">
                <a:latin typeface="CMR8"/>
              </a:rPr>
              <a:t>22</a:t>
            </a:r>
            <a:r>
              <a:rPr lang="en-IN" sz="2400" dirty="0">
                <a:latin typeface="CMMI12"/>
              </a:rPr>
              <a:t>x</a:t>
            </a:r>
            <a:r>
              <a:rPr lang="en-IN" sz="1200" dirty="0">
                <a:latin typeface="CMR8"/>
              </a:rPr>
              <a:t>2 </a:t>
            </a:r>
            <a:r>
              <a:rPr lang="en-IN" sz="2400" dirty="0">
                <a:latin typeface="CMR12"/>
              </a:rPr>
              <a:t>+ </a:t>
            </a:r>
            <a:r>
              <a:rPr lang="en-IN" sz="2400" dirty="0">
                <a:latin typeface="CMSY10"/>
              </a:rPr>
              <a:t>· · · </a:t>
            </a:r>
            <a:r>
              <a:rPr lang="en-IN" sz="2400" dirty="0">
                <a:latin typeface="CMR12"/>
              </a:rPr>
              <a:t>+ </a:t>
            </a:r>
            <a:r>
              <a:rPr lang="en-IN" sz="2400" dirty="0">
                <a:latin typeface="CMMI12"/>
              </a:rPr>
              <a:t>a</a:t>
            </a:r>
            <a:r>
              <a:rPr lang="en-IN" sz="1200" dirty="0">
                <a:latin typeface="CMR8"/>
              </a:rPr>
              <a:t>2</a:t>
            </a:r>
            <a:r>
              <a:rPr lang="en-IN" sz="1200" dirty="0">
                <a:latin typeface="CMMI8"/>
              </a:rPr>
              <a:t>n</a:t>
            </a:r>
            <a:r>
              <a:rPr lang="en-IN" sz="2400" dirty="0">
                <a:latin typeface="CMMI12"/>
              </a:rPr>
              <a:t>x</a:t>
            </a:r>
            <a:r>
              <a:rPr lang="en-IN" sz="1200" dirty="0">
                <a:latin typeface="CMMI8"/>
              </a:rPr>
              <a:t>n </a:t>
            </a:r>
            <a:r>
              <a:rPr lang="en-IN" sz="2400" dirty="0">
                <a:latin typeface="CMR12"/>
              </a:rPr>
              <a:t>= </a:t>
            </a:r>
            <a:r>
              <a:rPr lang="en-IN" sz="2400" dirty="0">
                <a:latin typeface="CMMI12"/>
              </a:rPr>
              <a:t>b</a:t>
            </a:r>
            <a:r>
              <a:rPr lang="en-IN" sz="1200" dirty="0">
                <a:latin typeface="CMR8"/>
              </a:rPr>
              <a:t>2</a:t>
            </a:r>
          </a:p>
          <a:p>
            <a:pPr marL="0" indent="0">
              <a:buNone/>
            </a:pPr>
            <a:r>
              <a:rPr lang="en-IN" sz="2400" dirty="0">
                <a:latin typeface="CMR12"/>
              </a:rPr>
              <a:t>...</a:t>
            </a:r>
          </a:p>
          <a:p>
            <a:pPr marL="0" indent="0">
              <a:buNone/>
            </a:pPr>
            <a:r>
              <a:rPr lang="en-IN" sz="2400" dirty="0" smtClean="0">
                <a:latin typeface="CMMI12"/>
              </a:rPr>
              <a:t>a</a:t>
            </a:r>
            <a:r>
              <a:rPr lang="en-IN" sz="1200" dirty="0" smtClean="0">
                <a:latin typeface="CMMI8"/>
              </a:rPr>
              <a:t>m</a:t>
            </a:r>
            <a:r>
              <a:rPr lang="en-IN" sz="1200" dirty="0" smtClean="0">
                <a:latin typeface="CMR8"/>
              </a:rPr>
              <a:t>1</a:t>
            </a:r>
            <a:r>
              <a:rPr lang="en-IN" sz="2400" dirty="0" smtClean="0">
                <a:latin typeface="CMMI12"/>
              </a:rPr>
              <a:t>x</a:t>
            </a:r>
            <a:r>
              <a:rPr lang="en-IN" sz="1200" dirty="0" smtClean="0">
                <a:latin typeface="CMR8"/>
              </a:rPr>
              <a:t>1 </a:t>
            </a:r>
            <a:r>
              <a:rPr lang="en-IN" sz="2400" dirty="0">
                <a:latin typeface="CMR12"/>
              </a:rPr>
              <a:t>+ </a:t>
            </a:r>
            <a:r>
              <a:rPr lang="en-IN" sz="2400" dirty="0">
                <a:latin typeface="CMMI12"/>
              </a:rPr>
              <a:t>a</a:t>
            </a:r>
            <a:r>
              <a:rPr lang="en-IN" sz="1200" dirty="0">
                <a:latin typeface="CMMI8"/>
              </a:rPr>
              <a:t>m</a:t>
            </a:r>
            <a:r>
              <a:rPr lang="en-IN" sz="1200" dirty="0">
                <a:latin typeface="CMR8"/>
              </a:rPr>
              <a:t>2</a:t>
            </a:r>
            <a:r>
              <a:rPr lang="en-IN" sz="2400" dirty="0">
                <a:latin typeface="CMMI12"/>
              </a:rPr>
              <a:t>x</a:t>
            </a:r>
            <a:r>
              <a:rPr lang="en-IN" sz="1200" dirty="0">
                <a:latin typeface="CMR8"/>
              </a:rPr>
              <a:t>2 </a:t>
            </a:r>
            <a:r>
              <a:rPr lang="en-IN" sz="2400" dirty="0">
                <a:latin typeface="CMR12"/>
              </a:rPr>
              <a:t>+ </a:t>
            </a:r>
            <a:r>
              <a:rPr lang="en-IN" sz="2400" dirty="0">
                <a:latin typeface="CMSY10"/>
              </a:rPr>
              <a:t>· · · </a:t>
            </a:r>
            <a:r>
              <a:rPr lang="en-IN" sz="2400" dirty="0">
                <a:latin typeface="CMR12"/>
              </a:rPr>
              <a:t>+ </a:t>
            </a:r>
            <a:r>
              <a:rPr lang="en-IN" sz="2400" dirty="0" err="1">
                <a:latin typeface="CMMI12"/>
              </a:rPr>
              <a:t>a</a:t>
            </a:r>
            <a:r>
              <a:rPr lang="en-IN" sz="1200" dirty="0" err="1">
                <a:latin typeface="CMMI8"/>
              </a:rPr>
              <a:t>mn</a:t>
            </a:r>
            <a:r>
              <a:rPr lang="en-IN" sz="2400" dirty="0" err="1">
                <a:latin typeface="CMMI12"/>
              </a:rPr>
              <a:t>x</a:t>
            </a:r>
            <a:r>
              <a:rPr lang="en-IN" sz="1200" dirty="0" err="1">
                <a:latin typeface="CMMI8"/>
              </a:rPr>
              <a:t>n</a:t>
            </a:r>
            <a:r>
              <a:rPr lang="en-IN" sz="1200" dirty="0">
                <a:latin typeface="CMMI8"/>
              </a:rPr>
              <a:t> </a:t>
            </a:r>
            <a:r>
              <a:rPr lang="en-IN" sz="2400" dirty="0">
                <a:latin typeface="CMR12"/>
              </a:rPr>
              <a:t>= </a:t>
            </a:r>
            <a:r>
              <a:rPr lang="en-IN" sz="2400" dirty="0" err="1" smtClean="0">
                <a:latin typeface="CMMI12"/>
              </a:rPr>
              <a:t>b</a:t>
            </a:r>
            <a:r>
              <a:rPr lang="en-IN" sz="1200" dirty="0" err="1" smtClean="0">
                <a:latin typeface="CMMI8"/>
              </a:rPr>
              <a:t>m</a:t>
            </a:r>
            <a:r>
              <a:rPr lang="en-IN" sz="1200" dirty="0" smtClean="0">
                <a:latin typeface="CMMI8"/>
              </a:rPr>
              <a:t> </a:t>
            </a:r>
          </a:p>
          <a:p>
            <a:pPr marL="0" indent="0">
              <a:buNone/>
            </a:pPr>
            <a:r>
              <a:rPr lang="en-US" dirty="0"/>
              <a:t>Write in matrix form: Ax = b.</a:t>
            </a:r>
          </a:p>
          <a:p>
            <a:pPr marL="0" indent="0">
              <a:buNone/>
            </a:pPr>
            <a:r>
              <a:rPr lang="en-US" dirty="0" smtClean="0"/>
              <a:t>A = [</a:t>
            </a:r>
            <a:r>
              <a:rPr lang="en-US" dirty="0" err="1" smtClean="0"/>
              <a:t>aij</a:t>
            </a:r>
            <a:r>
              <a:rPr lang="en-US" dirty="0" smtClean="0"/>
              <a:t> ] is the m × n coefficient matrix.</a:t>
            </a:r>
          </a:p>
          <a:p>
            <a:pPr marL="0" indent="0">
              <a:buNone/>
            </a:pPr>
            <a:endParaRPr lang="en-IN" dirty="0"/>
          </a:p>
        </p:txBody>
      </p:sp>
    </p:spTree>
    <p:extLst>
      <p:ext uri="{BB962C8B-B14F-4D97-AF65-F5344CB8AC3E}">
        <p14:creationId xmlns:p14="http://schemas.microsoft.com/office/powerpoint/2010/main" val="821925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62594"/>
                <a:ext cx="10515600" cy="5014369"/>
              </a:xfrm>
            </p:spPr>
            <p:txBody>
              <a:bodyPr>
                <a:normAutofit fontScale="77500" lnSpcReduction="20000"/>
              </a:bodyPr>
              <a:lstStyle/>
              <a:p>
                <a:r>
                  <a:rPr lang="en-IN" b="1" dirty="0" smtClean="0"/>
                  <a:t>Linear combinations Definitions</a:t>
                </a:r>
                <a:endParaRPr lang="en-IN" b="1" dirty="0"/>
              </a:p>
              <a:p>
                <a:pPr marL="0" indent="0">
                  <a:buNone/>
                </a:pPr>
                <a:r>
                  <a:rPr lang="en-US" dirty="0" smtClean="0"/>
                  <a:t>    </a:t>
                </a:r>
                <a:r>
                  <a:rPr lang="en-US" dirty="0"/>
                  <a:t>A vector w is called a linear combination of the vectors v1, v2, . . . , </a:t>
                </a:r>
                <a:r>
                  <a:rPr lang="en-US" dirty="0" err="1"/>
                  <a:t>vr</a:t>
                </a:r>
                <a:r>
                  <a:rPr lang="en-US" dirty="0"/>
                  <a:t> if it </a:t>
                </a:r>
                <a:r>
                  <a:rPr lang="en-US" dirty="0" smtClean="0"/>
                  <a:t>can be                   expressed </a:t>
                </a:r>
                <a:r>
                  <a:rPr lang="en-US" dirty="0"/>
                  <a:t>in the </a:t>
                </a:r>
                <a:r>
                  <a:rPr lang="en-US" dirty="0" smtClean="0"/>
                  <a:t>form </a:t>
                </a:r>
                <a:r>
                  <a:rPr lang="en-IN" dirty="0" smtClean="0"/>
                  <a:t> w </a:t>
                </a:r>
                <a:r>
                  <a:rPr lang="en-IN" dirty="0"/>
                  <a:t>= k1v1 + k2v2 + · · · + </a:t>
                </a:r>
                <a:r>
                  <a:rPr lang="en-IN" dirty="0" err="1"/>
                  <a:t>krvr</a:t>
                </a:r>
                <a:endParaRPr lang="en-IN" dirty="0"/>
              </a:p>
              <a:p>
                <a:pPr marL="0" indent="0">
                  <a:buNone/>
                </a:pPr>
                <a:r>
                  <a:rPr lang="en-US" dirty="0" smtClean="0"/>
                  <a:t>    where </a:t>
                </a:r>
                <a:r>
                  <a:rPr lang="en-US" dirty="0"/>
                  <a:t>k1, k2, . . . , </a:t>
                </a:r>
                <a:r>
                  <a:rPr lang="en-US" dirty="0" err="1"/>
                  <a:t>kr</a:t>
                </a:r>
                <a:r>
                  <a:rPr lang="en-US" dirty="0"/>
                  <a:t> are scalars</a:t>
                </a:r>
                <a:r>
                  <a:rPr lang="en-US" dirty="0" smtClean="0"/>
                  <a:t>.</a:t>
                </a:r>
              </a:p>
              <a:p>
                <a:r>
                  <a:rPr lang="en-IN" dirty="0" smtClean="0"/>
                  <a:t>Example : </a:t>
                </a:r>
                <a:r>
                  <a:rPr lang="en-US" dirty="0"/>
                  <a:t>Consider the vectors u = (1, 2,−1) and v = (6, 4, 2) in R3. Show that w </a:t>
                </a:r>
                <a:r>
                  <a:rPr lang="en-US" dirty="0" smtClean="0"/>
                  <a:t>= (</a:t>
                </a:r>
                <a:r>
                  <a:rPr lang="en-US" dirty="0"/>
                  <a:t>9, 2, 7) is a linear combination of u and v and that </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𝑤</m:t>
                        </m:r>
                      </m:e>
                      <m:sub>
                        <m:r>
                          <a:rPr lang="en-US" b="0" i="1" dirty="0" smtClean="0">
                            <a:latin typeface="Cambria Math" panose="02040503050406030204" pitchFamily="18" charset="0"/>
                          </a:rPr>
                          <m:t>0</m:t>
                        </m:r>
                      </m:sub>
                    </m:sSub>
                    <m:r>
                      <a:rPr lang="en-US" i="1" dirty="0" smtClean="0">
                        <a:latin typeface="Cambria Math" panose="02040503050406030204" pitchFamily="18" charset="0"/>
                      </a:rPr>
                      <m:t> </m:t>
                    </m:r>
                  </m:oMath>
                </a14:m>
                <a:r>
                  <a:rPr lang="en-US" dirty="0"/>
                  <a:t>= (4,−1, 8) is not </a:t>
                </a:r>
                <a:r>
                  <a:rPr lang="en-US" dirty="0" smtClean="0"/>
                  <a:t>a linear </a:t>
                </a:r>
                <a:r>
                  <a:rPr lang="en-US" dirty="0"/>
                  <a:t>combination of u and v</a:t>
                </a:r>
                <a:r>
                  <a:rPr lang="en-US" dirty="0" smtClean="0"/>
                  <a:t>.</a:t>
                </a:r>
              </a:p>
              <a:p>
                <a:r>
                  <a:rPr lang="en-IN" b="1" dirty="0" smtClean="0"/>
                  <a:t>Spanning</a:t>
                </a:r>
              </a:p>
              <a:p>
                <a:pPr marL="0" indent="0">
                  <a:buNone/>
                </a:pPr>
                <a:r>
                  <a:rPr lang="en-US" dirty="0">
                    <a:latin typeface="CMR12"/>
                  </a:rPr>
                  <a:t>If S = </a:t>
                </a:r>
                <a:r>
                  <a:rPr lang="en-US" dirty="0">
                    <a:latin typeface="CMSY10"/>
                  </a:rPr>
                  <a:t>{</a:t>
                </a:r>
                <a:r>
                  <a:rPr lang="en-US" dirty="0">
                    <a:latin typeface="CMBX12"/>
                  </a:rPr>
                  <a:t>v</a:t>
                </a:r>
                <a:r>
                  <a:rPr lang="en-US" sz="1400" dirty="0">
                    <a:latin typeface="CMBX8"/>
                  </a:rPr>
                  <a:t>1</a:t>
                </a:r>
                <a:r>
                  <a:rPr lang="en-US" dirty="0">
                    <a:latin typeface="CMMI12"/>
                  </a:rPr>
                  <a:t>, </a:t>
                </a:r>
                <a:r>
                  <a:rPr lang="en-US" dirty="0">
                    <a:latin typeface="CMBX12"/>
                  </a:rPr>
                  <a:t>v</a:t>
                </a:r>
                <a:r>
                  <a:rPr lang="en-US" sz="1400" dirty="0">
                    <a:latin typeface="CMBX8"/>
                  </a:rPr>
                  <a:t>2</a:t>
                </a:r>
                <a:r>
                  <a:rPr lang="en-US" dirty="0">
                    <a:latin typeface="CMMI12"/>
                  </a:rPr>
                  <a:t>, . . . , </a:t>
                </a:r>
                <a:r>
                  <a:rPr lang="en-US" dirty="0" err="1">
                    <a:latin typeface="CMBX12"/>
                  </a:rPr>
                  <a:t>v</a:t>
                </a:r>
                <a:r>
                  <a:rPr lang="en-US" sz="1400" dirty="0" err="1">
                    <a:latin typeface="CMBX8"/>
                  </a:rPr>
                  <a:t>r</a:t>
                </a:r>
                <a:r>
                  <a:rPr lang="en-US" dirty="0">
                    <a:latin typeface="CMSY10"/>
                  </a:rPr>
                  <a:t>} </a:t>
                </a:r>
                <a:r>
                  <a:rPr lang="en-US" dirty="0">
                    <a:latin typeface="CMR12"/>
                  </a:rPr>
                  <a:t>is a set of vectors in a vector space </a:t>
                </a:r>
                <a:r>
                  <a:rPr lang="en-US" dirty="0">
                    <a:latin typeface="CMMI12"/>
                  </a:rPr>
                  <a:t>V </a:t>
                </a:r>
                <a:r>
                  <a:rPr lang="en-US" dirty="0">
                    <a:latin typeface="CMR12"/>
                  </a:rPr>
                  <a:t>, then the subspace</a:t>
                </a:r>
              </a:p>
              <a:p>
                <a:pPr marL="0" indent="0">
                  <a:buNone/>
                </a:pPr>
                <a:r>
                  <a:rPr lang="en-US" dirty="0">
                    <a:latin typeface="CMMI12"/>
                  </a:rPr>
                  <a:t>W </a:t>
                </a:r>
                <a:r>
                  <a:rPr lang="en-US" dirty="0">
                    <a:latin typeface="CMR12"/>
                  </a:rPr>
                  <a:t>of </a:t>
                </a:r>
                <a:r>
                  <a:rPr lang="en-US" dirty="0">
                    <a:latin typeface="CMMI12"/>
                  </a:rPr>
                  <a:t>V </a:t>
                </a:r>
                <a:r>
                  <a:rPr lang="en-US" dirty="0">
                    <a:latin typeface="CMR12"/>
                  </a:rPr>
                  <a:t>consisting of all linear combinations of the vectors in </a:t>
                </a:r>
                <a:r>
                  <a:rPr lang="en-US" dirty="0">
                    <a:latin typeface="CMMI12"/>
                  </a:rPr>
                  <a:t>S </a:t>
                </a:r>
                <a:r>
                  <a:rPr lang="en-US" dirty="0">
                    <a:latin typeface="CMR12"/>
                  </a:rPr>
                  <a:t>is called the</a:t>
                </a:r>
              </a:p>
              <a:p>
                <a:pPr marL="0" indent="0">
                  <a:buNone/>
                </a:pPr>
                <a:r>
                  <a:rPr lang="en-US" dirty="0">
                    <a:latin typeface="CMBX12"/>
                  </a:rPr>
                  <a:t>space spanned </a:t>
                </a:r>
                <a:r>
                  <a:rPr lang="en-US" dirty="0">
                    <a:latin typeface="CMR12"/>
                  </a:rPr>
                  <a:t>by </a:t>
                </a:r>
                <a:r>
                  <a:rPr lang="en-US" dirty="0">
                    <a:latin typeface="CMBX12"/>
                  </a:rPr>
                  <a:t>v</a:t>
                </a:r>
                <a:r>
                  <a:rPr lang="en-US" sz="1400" dirty="0">
                    <a:latin typeface="CMBX8"/>
                  </a:rPr>
                  <a:t>1</a:t>
                </a:r>
                <a:r>
                  <a:rPr lang="en-US" dirty="0">
                    <a:latin typeface="CMMI12"/>
                  </a:rPr>
                  <a:t>, </a:t>
                </a:r>
                <a:r>
                  <a:rPr lang="en-US" dirty="0">
                    <a:latin typeface="CMBX12"/>
                  </a:rPr>
                  <a:t>v</a:t>
                </a:r>
                <a:r>
                  <a:rPr lang="en-US" sz="1400" dirty="0">
                    <a:latin typeface="CMBX8"/>
                  </a:rPr>
                  <a:t>2</a:t>
                </a:r>
                <a:r>
                  <a:rPr lang="en-US" dirty="0">
                    <a:latin typeface="CMMI12"/>
                  </a:rPr>
                  <a:t>, . . . , </a:t>
                </a:r>
                <a:r>
                  <a:rPr lang="en-US" dirty="0" err="1">
                    <a:latin typeface="CMBX12"/>
                  </a:rPr>
                  <a:t>v</a:t>
                </a:r>
                <a:r>
                  <a:rPr lang="en-US" sz="1400" dirty="0" err="1">
                    <a:latin typeface="CMBX8"/>
                  </a:rPr>
                  <a:t>r</a:t>
                </a:r>
                <a:r>
                  <a:rPr lang="en-US" dirty="0">
                    <a:latin typeface="CMR12"/>
                  </a:rPr>
                  <a:t>, and it is said that the vectors </a:t>
                </a:r>
                <a:r>
                  <a:rPr lang="en-US" dirty="0">
                    <a:latin typeface="CMBX12"/>
                  </a:rPr>
                  <a:t>v</a:t>
                </a:r>
                <a:r>
                  <a:rPr lang="en-US" sz="1400" dirty="0">
                    <a:latin typeface="CMBX8"/>
                  </a:rPr>
                  <a:t>1</a:t>
                </a:r>
                <a:r>
                  <a:rPr lang="en-US" dirty="0">
                    <a:latin typeface="CMMI12"/>
                  </a:rPr>
                  <a:t>, </a:t>
                </a:r>
                <a:r>
                  <a:rPr lang="en-US" dirty="0">
                    <a:latin typeface="CMBX12"/>
                  </a:rPr>
                  <a:t>v</a:t>
                </a:r>
                <a:r>
                  <a:rPr lang="en-US" sz="1400" dirty="0">
                    <a:latin typeface="CMBX8"/>
                  </a:rPr>
                  <a:t>2</a:t>
                </a:r>
                <a:r>
                  <a:rPr lang="en-US" dirty="0">
                    <a:latin typeface="CMMI12"/>
                  </a:rPr>
                  <a:t>, . . . , </a:t>
                </a:r>
                <a:r>
                  <a:rPr lang="en-US" dirty="0" err="1">
                    <a:latin typeface="CMBX12"/>
                  </a:rPr>
                  <a:t>v</a:t>
                </a:r>
                <a:r>
                  <a:rPr lang="en-US" sz="1400" dirty="0" err="1">
                    <a:latin typeface="CMBX8"/>
                  </a:rPr>
                  <a:t>r</a:t>
                </a:r>
                <a:endParaRPr lang="en-US" sz="1400" dirty="0">
                  <a:latin typeface="CMBX8"/>
                </a:endParaRPr>
              </a:p>
              <a:p>
                <a:pPr marL="0" indent="0">
                  <a:buNone/>
                </a:pPr>
                <a:r>
                  <a:rPr lang="en-US" dirty="0">
                    <a:latin typeface="CMBX12"/>
                  </a:rPr>
                  <a:t>span </a:t>
                </a:r>
                <a:r>
                  <a:rPr lang="en-US" dirty="0">
                    <a:latin typeface="CMMI12"/>
                  </a:rPr>
                  <a:t>W</a:t>
                </a:r>
                <a:r>
                  <a:rPr lang="en-US" dirty="0">
                    <a:latin typeface="CMR12"/>
                  </a:rPr>
                  <a:t>. To indicate that </a:t>
                </a:r>
                <a:r>
                  <a:rPr lang="en-US" dirty="0">
                    <a:latin typeface="CMMI12"/>
                  </a:rPr>
                  <a:t>W </a:t>
                </a:r>
                <a:r>
                  <a:rPr lang="en-US" dirty="0">
                    <a:latin typeface="CMR12"/>
                  </a:rPr>
                  <a:t>is the space spanned by the vectors in the set</a:t>
                </a:r>
              </a:p>
              <a:p>
                <a:pPr marL="0" indent="0">
                  <a:buNone/>
                </a:pPr>
                <a:r>
                  <a:rPr lang="en-US" dirty="0">
                    <a:latin typeface="CMMI12"/>
                  </a:rPr>
                  <a:t>S </a:t>
                </a:r>
                <a:r>
                  <a:rPr lang="en-US" dirty="0">
                    <a:latin typeface="CMR12"/>
                  </a:rPr>
                  <a:t>= </a:t>
                </a:r>
                <a:r>
                  <a:rPr lang="en-US" dirty="0">
                    <a:latin typeface="CMSY10"/>
                  </a:rPr>
                  <a:t>{</a:t>
                </a:r>
                <a:r>
                  <a:rPr lang="en-US" dirty="0">
                    <a:latin typeface="CMBX12"/>
                  </a:rPr>
                  <a:t>v</a:t>
                </a:r>
                <a:r>
                  <a:rPr lang="en-US" sz="1400" dirty="0">
                    <a:latin typeface="CMBX8"/>
                  </a:rPr>
                  <a:t>1</a:t>
                </a:r>
                <a:r>
                  <a:rPr lang="en-US" dirty="0">
                    <a:latin typeface="CMMI12"/>
                  </a:rPr>
                  <a:t>, </a:t>
                </a:r>
                <a:r>
                  <a:rPr lang="en-US" dirty="0">
                    <a:latin typeface="CMBX12"/>
                  </a:rPr>
                  <a:t>v</a:t>
                </a:r>
                <a:r>
                  <a:rPr lang="en-US" sz="1400" dirty="0">
                    <a:latin typeface="CMBX8"/>
                  </a:rPr>
                  <a:t>2</a:t>
                </a:r>
                <a:r>
                  <a:rPr lang="en-US" dirty="0">
                    <a:latin typeface="CMMI12"/>
                  </a:rPr>
                  <a:t>, . . . , </a:t>
                </a:r>
                <a:r>
                  <a:rPr lang="en-US" dirty="0" err="1">
                    <a:latin typeface="CMBX12"/>
                  </a:rPr>
                  <a:t>v</a:t>
                </a:r>
                <a:r>
                  <a:rPr lang="en-US" sz="1400" dirty="0" err="1">
                    <a:latin typeface="CMBX8"/>
                  </a:rPr>
                  <a:t>r</a:t>
                </a:r>
                <a:r>
                  <a:rPr lang="en-US" dirty="0">
                    <a:latin typeface="CMSY10"/>
                  </a:rPr>
                  <a:t>} </a:t>
                </a:r>
                <a:r>
                  <a:rPr lang="en-US" dirty="0">
                    <a:latin typeface="CMR12"/>
                  </a:rPr>
                  <a:t>the below notation is used.</a:t>
                </a:r>
              </a:p>
              <a:p>
                <a:pPr marL="0" indent="0">
                  <a:buNone/>
                </a:pPr>
                <a:r>
                  <a:rPr lang="pl-PL" dirty="0">
                    <a:latin typeface="CMMI12"/>
                  </a:rPr>
                  <a:t>W </a:t>
                </a:r>
                <a:r>
                  <a:rPr lang="pl-PL" dirty="0">
                    <a:latin typeface="CMR12"/>
                  </a:rPr>
                  <a:t>= </a:t>
                </a:r>
                <a:r>
                  <a:rPr lang="pl-PL" dirty="0">
                    <a:latin typeface="CMMI12"/>
                  </a:rPr>
                  <a:t>span</a:t>
                </a:r>
                <a:r>
                  <a:rPr lang="pl-PL" dirty="0">
                    <a:latin typeface="CMR12"/>
                  </a:rPr>
                  <a:t>(</a:t>
                </a:r>
                <a:r>
                  <a:rPr lang="pl-PL" dirty="0">
                    <a:latin typeface="CMMI12"/>
                  </a:rPr>
                  <a:t>S</a:t>
                </a:r>
                <a:r>
                  <a:rPr lang="pl-PL" dirty="0">
                    <a:latin typeface="CMR12"/>
                  </a:rPr>
                  <a:t>) </a:t>
                </a:r>
                <a:r>
                  <a:rPr lang="pl-PL" dirty="0">
                    <a:latin typeface="CMMI12"/>
                  </a:rPr>
                  <a:t>or W </a:t>
                </a:r>
                <a:r>
                  <a:rPr lang="pl-PL" dirty="0">
                    <a:latin typeface="CMR12"/>
                  </a:rPr>
                  <a:t>= </a:t>
                </a:r>
                <a:r>
                  <a:rPr lang="pl-PL" dirty="0">
                    <a:latin typeface="CMMI12"/>
                  </a:rPr>
                  <a:t>span</a:t>
                </a:r>
                <a:r>
                  <a:rPr lang="pl-PL" dirty="0">
                    <a:latin typeface="CMSY10"/>
                  </a:rPr>
                  <a:t>{</a:t>
                </a:r>
                <a:r>
                  <a:rPr lang="pl-PL" dirty="0">
                    <a:latin typeface="CMBX12"/>
                  </a:rPr>
                  <a:t>v</a:t>
                </a:r>
                <a:r>
                  <a:rPr lang="pl-PL" sz="1400" dirty="0">
                    <a:latin typeface="CMBX8"/>
                  </a:rPr>
                  <a:t>1</a:t>
                </a:r>
                <a:r>
                  <a:rPr lang="pl-PL" dirty="0">
                    <a:latin typeface="CMMI12"/>
                  </a:rPr>
                  <a:t>, </a:t>
                </a:r>
                <a:r>
                  <a:rPr lang="pl-PL" dirty="0">
                    <a:latin typeface="CMBX12"/>
                  </a:rPr>
                  <a:t>v</a:t>
                </a:r>
                <a:r>
                  <a:rPr lang="pl-PL" sz="1400" dirty="0">
                    <a:latin typeface="CMBX8"/>
                  </a:rPr>
                  <a:t>2</a:t>
                </a:r>
                <a:r>
                  <a:rPr lang="pl-PL" dirty="0">
                    <a:latin typeface="CMMI12"/>
                  </a:rPr>
                  <a:t>, . . . , </a:t>
                </a:r>
                <a:r>
                  <a:rPr lang="pl-PL" dirty="0">
                    <a:latin typeface="CMBX12"/>
                  </a:rPr>
                  <a:t>v</a:t>
                </a:r>
                <a:r>
                  <a:rPr lang="pl-PL" sz="1400" dirty="0">
                    <a:latin typeface="CMBX8"/>
                  </a:rPr>
                  <a:t>r</a:t>
                </a:r>
                <a:r>
                  <a:rPr lang="pl-PL" dirty="0">
                    <a:latin typeface="CMSY10"/>
                  </a:rPr>
                  <a:t>}</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62594"/>
                <a:ext cx="10515600" cy="5014369"/>
              </a:xfrm>
              <a:blipFill>
                <a:blip r:embed="rId2"/>
                <a:stretch>
                  <a:fillRect l="-754" t="-2555" r="-2261"/>
                </a:stretch>
              </a:blipFill>
            </p:spPr>
            <p:txBody>
              <a:bodyPr/>
              <a:lstStyle/>
              <a:p>
                <a:r>
                  <a:rPr lang="en-IN">
                    <a:noFill/>
                  </a:rPr>
                  <a:t> </a:t>
                </a:r>
              </a:p>
            </p:txBody>
          </p:sp>
        </mc:Fallback>
      </mc:AlternateContent>
    </p:spTree>
    <p:extLst>
      <p:ext uri="{BB962C8B-B14F-4D97-AF65-F5344CB8AC3E}">
        <p14:creationId xmlns:p14="http://schemas.microsoft.com/office/powerpoint/2010/main" val="2152507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5137" y="1276984"/>
                <a:ext cx="10515600" cy="5006249"/>
              </a:xfrm>
            </p:spPr>
            <p:txBody>
              <a:bodyPr>
                <a:normAutofit/>
              </a:bodyPr>
              <a:lstStyle/>
              <a:p>
                <a:pPr marL="0" indent="0">
                  <a:buNone/>
                </a:pPr>
                <a:r>
                  <a:rPr lang="en-IN" b="1" dirty="0" smtClean="0"/>
                  <a:t>Linear transformations</a:t>
                </a:r>
                <a:r>
                  <a:rPr lang="en-IN" dirty="0" smtClean="0"/>
                  <a:t>: </a:t>
                </a:r>
                <a:r>
                  <a:rPr lang="en-US" sz="2400" dirty="0"/>
                  <a:t>A linear transformation T : V1 </a:t>
                </a:r>
                <a14:m>
                  <m:oMath xmlns:m="http://schemas.openxmlformats.org/officeDocument/2006/math">
                    <m:r>
                      <a:rPr lang="en-US" sz="2400" dirty="0">
                        <a:latin typeface="Cambria Math" panose="02040503050406030204" pitchFamily="18" charset="0"/>
                      </a:rPr>
                      <m:t>→</m:t>
                    </m:r>
                  </m:oMath>
                </a14:m>
                <a:r>
                  <a:rPr lang="en-US" sz="2400" dirty="0"/>
                  <a:t> V2 between two vector spaces is a function preserving all of the algebra; that is, T(</a:t>
                </a:r>
                <a14:m>
                  <m:oMath xmlns:m="http://schemas.openxmlformats.org/officeDocument/2006/math">
                    <m:r>
                      <a:rPr lang="en-US" sz="2400" dirty="0">
                        <a:latin typeface="Cambria Math" panose="02040503050406030204" pitchFamily="18" charset="0"/>
                      </a:rPr>
                      <m:t>𝛼</m:t>
                    </m:r>
                  </m:oMath>
                </a14:m>
                <a:r>
                  <a:rPr lang="en-US" sz="2400" dirty="0"/>
                  <a:t>v+</a:t>
                </a:r>
                <a14:m>
                  <m:oMath xmlns:m="http://schemas.openxmlformats.org/officeDocument/2006/math">
                    <m:r>
                      <a:rPr lang="en-US" sz="2400" dirty="0">
                        <a:latin typeface="Cambria Math" panose="02040503050406030204" pitchFamily="18" charset="0"/>
                      </a:rPr>
                      <m:t>𝛽</m:t>
                    </m:r>
                  </m:oMath>
                </a14:m>
                <a:r>
                  <a:rPr lang="en-US" sz="2400" dirty="0"/>
                  <a:t>u) = </a:t>
                </a:r>
                <a14:m>
                  <m:oMath xmlns:m="http://schemas.openxmlformats.org/officeDocument/2006/math">
                    <m:r>
                      <a:rPr lang="en-US" sz="2400" dirty="0">
                        <a:latin typeface="Cambria Math" panose="02040503050406030204" pitchFamily="18" charset="0"/>
                      </a:rPr>
                      <m:t>𝛼</m:t>
                    </m:r>
                    <m:r>
                      <a:rPr lang="en-US" sz="2400" dirty="0">
                        <a:latin typeface="Cambria Math" panose="02040503050406030204" pitchFamily="18" charset="0"/>
                      </a:rPr>
                      <m:t> </m:t>
                    </m:r>
                  </m:oMath>
                </a14:m>
                <a:r>
                  <a:rPr lang="en-US" sz="2400" dirty="0"/>
                  <a:t>T(v)+ </a:t>
                </a:r>
                <a14:m>
                  <m:oMath xmlns:m="http://schemas.openxmlformats.org/officeDocument/2006/math">
                    <m:r>
                      <a:rPr lang="en-US" sz="2400" dirty="0">
                        <a:latin typeface="Cambria Math" panose="02040503050406030204" pitchFamily="18" charset="0"/>
                      </a:rPr>
                      <m:t>𝛽</m:t>
                    </m:r>
                    <m:r>
                      <a:rPr lang="en-US" sz="2400" dirty="0">
                        <a:latin typeface="Cambria Math" panose="02040503050406030204" pitchFamily="18" charset="0"/>
                      </a:rPr>
                      <m:t> </m:t>
                    </m:r>
                  </m:oMath>
                </a14:m>
                <a:r>
                  <a:rPr lang="en-US" sz="2400" dirty="0"/>
                  <a:t>T(u) for all scalars </a:t>
                </a:r>
                <a14:m>
                  <m:oMath xmlns:m="http://schemas.openxmlformats.org/officeDocument/2006/math">
                    <m:r>
                      <a:rPr lang="en-US" sz="2400" dirty="0">
                        <a:latin typeface="Cambria Math" panose="02040503050406030204" pitchFamily="18" charset="0"/>
                      </a:rPr>
                      <m:t>𝛼</m:t>
                    </m:r>
                    <m:r>
                      <a:rPr lang="en-US" sz="2400" dirty="0">
                        <a:latin typeface="Cambria Math" panose="02040503050406030204" pitchFamily="18" charset="0"/>
                      </a:rPr>
                      <m:t> </m:t>
                    </m:r>
                  </m:oMath>
                </a14:m>
                <a:r>
                  <a:rPr lang="en-US" sz="2400" dirty="0"/>
                  <a:t>, </a:t>
                </a:r>
                <a14:m>
                  <m:oMath xmlns:m="http://schemas.openxmlformats.org/officeDocument/2006/math">
                    <m:r>
                      <a:rPr lang="en-US" sz="2400" dirty="0">
                        <a:latin typeface="Cambria Math" panose="02040503050406030204" pitchFamily="18" charset="0"/>
                      </a:rPr>
                      <m:t>𝛽</m:t>
                    </m:r>
                    <m:r>
                      <a:rPr lang="en-US" sz="2400" dirty="0">
                        <a:latin typeface="Cambria Math" panose="02040503050406030204" pitchFamily="18" charset="0"/>
                      </a:rPr>
                      <m:t> ∈</m:t>
                    </m:r>
                  </m:oMath>
                </a14:m>
                <a:r>
                  <a:rPr lang="en-US" sz="2400" dirty="0"/>
                  <a:t>R and vectors </a:t>
                </a:r>
                <a:r>
                  <a:rPr lang="en-IN" sz="2400" dirty="0"/>
                  <a:t>v; u </a:t>
                </a:r>
                <a14:m>
                  <m:oMath xmlns:m="http://schemas.openxmlformats.org/officeDocument/2006/math">
                    <m:r>
                      <a:rPr lang="en-US" sz="2400" dirty="0">
                        <a:latin typeface="Cambria Math" panose="02040503050406030204" pitchFamily="18" charset="0"/>
                      </a:rPr>
                      <m:t>∈ </m:t>
                    </m:r>
                  </m:oMath>
                </a14:m>
                <a:r>
                  <a:rPr lang="en-IN" sz="2400" dirty="0"/>
                  <a:t>V1. </a:t>
                </a:r>
                <a:r>
                  <a:rPr lang="en-US" sz="2400" dirty="0"/>
                  <a:t>V1 is called the domain of T and V2 is called the codomain of T.</a:t>
                </a:r>
              </a:p>
              <a:p>
                <a:pPr marL="0" indent="0">
                  <a:buNone/>
                </a:pPr>
                <a:r>
                  <a:rPr lang="en-US" sz="2400" dirty="0"/>
                  <a:t>A linear transformation T : V1 </a:t>
                </a:r>
                <a14:m>
                  <m:oMath xmlns:m="http://schemas.openxmlformats.org/officeDocument/2006/math">
                    <m:r>
                      <a:rPr lang="en-US" sz="2400" dirty="0">
                        <a:latin typeface="Cambria Math" panose="02040503050406030204" pitchFamily="18" charset="0"/>
                      </a:rPr>
                      <m:t>→</m:t>
                    </m:r>
                  </m:oMath>
                </a14:m>
                <a:r>
                  <a:rPr lang="en-US" sz="2400" dirty="0"/>
                  <a:t> V2 is onto if for each u </a:t>
                </a:r>
                <a14:m>
                  <m:oMath xmlns:m="http://schemas.openxmlformats.org/officeDocument/2006/math">
                    <m:r>
                      <a:rPr lang="en-US" sz="2400" dirty="0">
                        <a:latin typeface="Cambria Math" panose="02040503050406030204" pitchFamily="18" charset="0"/>
                      </a:rPr>
                      <m:t>∈</m:t>
                    </m:r>
                  </m:oMath>
                </a14:m>
                <a:r>
                  <a:rPr lang="en-US" sz="2400" dirty="0"/>
                  <a:t> V2 there is at least one v </a:t>
                </a:r>
                <a14:m>
                  <m:oMath xmlns:m="http://schemas.openxmlformats.org/officeDocument/2006/math">
                    <m:r>
                      <a:rPr lang="en-US" sz="2400" dirty="0">
                        <a:latin typeface="Cambria Math" panose="02040503050406030204" pitchFamily="18" charset="0"/>
                      </a:rPr>
                      <m:t>∈</m:t>
                    </m:r>
                  </m:oMath>
                </a14:m>
                <a:r>
                  <a:rPr lang="en-US" sz="2400" dirty="0"/>
                  <a:t> V1 such that u = T(v). Formal differentiation is an onto linear transformation.</a:t>
                </a:r>
              </a:p>
              <a:p>
                <a:pPr marL="0" indent="0">
                  <a:buNone/>
                </a:pPr>
                <a:r>
                  <a:rPr lang="en-US" sz="2400" dirty="0"/>
                  <a:t>A linear transformation T : V1 </a:t>
                </a:r>
                <a14:m>
                  <m:oMath xmlns:m="http://schemas.openxmlformats.org/officeDocument/2006/math">
                    <m:r>
                      <a:rPr lang="en-US" sz="2400" dirty="0">
                        <a:latin typeface="Cambria Math" panose="02040503050406030204" pitchFamily="18" charset="0"/>
                      </a:rPr>
                      <m:t>→</m:t>
                    </m:r>
                  </m:oMath>
                </a14:m>
                <a:r>
                  <a:rPr lang="en-US" sz="2400" dirty="0"/>
                  <a:t> V2 is an isomorphism if it is one to one and onto. When T is an isomorphism, we say V1 and V2 are isomorphic vector spaces and we write </a:t>
                </a:r>
                <a:r>
                  <a:rPr lang="en-IN" sz="2400" dirty="0"/>
                  <a:t>V1 </a:t>
                </a:r>
                <a14:m>
                  <m:oMath xmlns:m="http://schemas.openxmlformats.org/officeDocument/2006/math">
                    <m:r>
                      <a:rPr lang="en-IN" sz="2400">
                        <a:latin typeface="Cambria Math" panose="02040503050406030204" pitchFamily="18" charset="0"/>
                      </a:rPr>
                      <m:t>≃</m:t>
                    </m:r>
                  </m:oMath>
                </a14:m>
                <a:r>
                  <a:rPr lang="en-IN" sz="2400" dirty="0"/>
                  <a:t>V2.</a:t>
                </a:r>
              </a:p>
              <a:p>
                <a:pPr marL="0" indent="0">
                  <a:buNone/>
                </a:pPr>
                <a:r>
                  <a:rPr lang="en-US" sz="2400" dirty="0"/>
                  <a:t>If T : V1 </a:t>
                </a:r>
                <a14:m>
                  <m:oMath xmlns:m="http://schemas.openxmlformats.org/officeDocument/2006/math">
                    <m:r>
                      <a:rPr lang="en-US" sz="2400" dirty="0">
                        <a:latin typeface="Cambria Math" panose="02040503050406030204" pitchFamily="18" charset="0"/>
                      </a:rPr>
                      <m:t>→</m:t>
                    </m:r>
                  </m:oMath>
                </a14:m>
                <a:r>
                  <a:rPr lang="en-US" sz="2400" dirty="0"/>
                  <a:t> V2 is an isomorphism then for any u </a:t>
                </a:r>
                <a14:m>
                  <m:oMath xmlns:m="http://schemas.openxmlformats.org/officeDocument/2006/math">
                    <m:r>
                      <a:rPr lang="en-US" sz="2400" dirty="0">
                        <a:latin typeface="Cambria Math" panose="02040503050406030204" pitchFamily="18" charset="0"/>
                      </a:rPr>
                      <m:t>∈ </m:t>
                    </m:r>
                  </m:oMath>
                </a14:m>
                <a:r>
                  <a:rPr lang="en-US" sz="2400" dirty="0"/>
                  <a:t>V2 there is exactly one v </a:t>
                </a:r>
                <a14:m>
                  <m:oMath xmlns:m="http://schemas.openxmlformats.org/officeDocument/2006/math">
                    <m:r>
                      <a:rPr lang="en-US" sz="2400" dirty="0">
                        <a:latin typeface="Cambria Math" panose="02040503050406030204" pitchFamily="18" charset="0"/>
                      </a:rPr>
                      <m:t>∈</m:t>
                    </m:r>
                  </m:oMath>
                </a14:m>
                <a:r>
                  <a:rPr lang="en-US" sz="2400" dirty="0"/>
                  <a:t> V1 such that u = T(v). Thus, we can define a function </a:t>
                </a:r>
                <a14:m>
                  <m:oMath xmlns:m="http://schemas.openxmlformats.org/officeDocument/2006/math">
                    <m:sSup>
                      <m:sSupPr>
                        <m:ctrlPr>
                          <a:rPr lang="en-US" sz="2400" i="1" dirty="0">
                            <a:latin typeface="Cambria Math" panose="02040503050406030204" pitchFamily="18" charset="0"/>
                          </a:rPr>
                        </m:ctrlPr>
                      </m:sSupPr>
                      <m:e>
                        <m:r>
                          <a:rPr lang="en-US" sz="2400" dirty="0">
                            <a:latin typeface="Cambria Math" panose="02040503050406030204" pitchFamily="18" charset="0"/>
                          </a:rPr>
                          <m:t>𝑇</m:t>
                        </m:r>
                      </m:e>
                      <m:sup>
                        <m:r>
                          <a:rPr lang="en-US" sz="2400" dirty="0">
                            <a:latin typeface="Cambria Math" panose="02040503050406030204" pitchFamily="18" charset="0"/>
                          </a:rPr>
                          <m:t>−1</m:t>
                        </m:r>
                      </m:sup>
                    </m:sSup>
                  </m:oMath>
                </a14:m>
                <a:r>
                  <a:rPr lang="en-US" sz="2400" dirty="0"/>
                  <a:t> : V1 </a:t>
                </a:r>
                <a14:m>
                  <m:oMath xmlns:m="http://schemas.openxmlformats.org/officeDocument/2006/math">
                    <m:r>
                      <a:rPr lang="en-US" sz="2400" dirty="0">
                        <a:latin typeface="Cambria Math" panose="02040503050406030204" pitchFamily="18" charset="0"/>
                      </a:rPr>
                      <m:t>→</m:t>
                    </m:r>
                  </m:oMath>
                </a14:m>
                <a:r>
                  <a:rPr lang="en-US" sz="2400" dirty="0"/>
                  <a:t> V2 by taking </a:t>
                </a:r>
                <a14:m>
                  <m:oMath xmlns:m="http://schemas.openxmlformats.org/officeDocument/2006/math">
                    <m:sSup>
                      <m:sSupPr>
                        <m:ctrlPr>
                          <a:rPr lang="en-US" sz="2400" i="1" dirty="0">
                            <a:latin typeface="Cambria Math" panose="02040503050406030204" pitchFamily="18" charset="0"/>
                          </a:rPr>
                        </m:ctrlPr>
                      </m:sSupPr>
                      <m:e>
                        <m:r>
                          <a:rPr lang="en-US" sz="2400" dirty="0">
                            <a:latin typeface="Cambria Math" panose="02040503050406030204" pitchFamily="18" charset="0"/>
                          </a:rPr>
                          <m:t>𝑇</m:t>
                        </m:r>
                      </m:e>
                      <m:sup>
                        <m:r>
                          <a:rPr lang="en-US" sz="2400" dirty="0">
                            <a:latin typeface="Cambria Math" panose="02040503050406030204" pitchFamily="18" charset="0"/>
                          </a:rPr>
                          <m:t>−1</m:t>
                        </m:r>
                      </m:sup>
                    </m:sSup>
                    <m:r>
                      <a:rPr lang="en-US" sz="2400" dirty="0">
                        <a:latin typeface="Cambria Math" panose="02040503050406030204" pitchFamily="18" charset="0"/>
                      </a:rPr>
                      <m:t> </m:t>
                    </m:r>
                  </m:oMath>
                </a14:m>
                <a:r>
                  <a:rPr lang="en-US" sz="2400" dirty="0"/>
                  <a:t>(u) to be the unique v </a:t>
                </a:r>
                <a14:m>
                  <m:oMath xmlns:m="http://schemas.openxmlformats.org/officeDocument/2006/math">
                    <m:r>
                      <a:rPr lang="en-US" sz="2400" dirty="0">
                        <a:latin typeface="Cambria Math" panose="02040503050406030204" pitchFamily="18" charset="0"/>
                      </a:rPr>
                      <m:t>∈</m:t>
                    </m:r>
                  </m:oMath>
                </a14:m>
                <a:r>
                  <a:rPr lang="en-US" sz="2400" dirty="0"/>
                  <a:t> V1 such that u = T(v). </a:t>
                </a:r>
                <a14:m>
                  <m:oMath xmlns:m="http://schemas.openxmlformats.org/officeDocument/2006/math">
                    <m:sSup>
                      <m:sSupPr>
                        <m:ctrlPr>
                          <a:rPr lang="en-US" sz="2400" i="1" dirty="0">
                            <a:latin typeface="Cambria Math" panose="02040503050406030204" pitchFamily="18" charset="0"/>
                          </a:rPr>
                        </m:ctrlPr>
                      </m:sSupPr>
                      <m:e>
                        <m:r>
                          <a:rPr lang="en-US" sz="2400" dirty="0">
                            <a:latin typeface="Cambria Math" panose="02040503050406030204" pitchFamily="18" charset="0"/>
                          </a:rPr>
                          <m:t>𝑇</m:t>
                        </m:r>
                      </m:e>
                      <m:sup>
                        <m:r>
                          <a:rPr lang="en-US" sz="2400" dirty="0">
                            <a:latin typeface="Cambria Math" panose="02040503050406030204" pitchFamily="18" charset="0"/>
                          </a:rPr>
                          <m:t>−1</m:t>
                        </m:r>
                      </m:sup>
                    </m:sSup>
                  </m:oMath>
                </a14:m>
                <a:r>
                  <a:rPr lang="en-US" sz="2400" dirty="0"/>
                  <a:t>is linear whenever T is linear and </a:t>
                </a:r>
                <a14:m>
                  <m:oMath xmlns:m="http://schemas.openxmlformats.org/officeDocument/2006/math">
                    <m:sSup>
                      <m:sSupPr>
                        <m:ctrlPr>
                          <a:rPr lang="en-US" sz="2400" i="1" dirty="0">
                            <a:latin typeface="Cambria Math" panose="02040503050406030204" pitchFamily="18" charset="0"/>
                          </a:rPr>
                        </m:ctrlPr>
                      </m:sSupPr>
                      <m:e>
                        <m:r>
                          <a:rPr lang="en-US" sz="2400" dirty="0">
                            <a:latin typeface="Cambria Math" panose="02040503050406030204" pitchFamily="18" charset="0"/>
                          </a:rPr>
                          <m:t>𝑇</m:t>
                        </m:r>
                      </m:e>
                      <m:sup>
                        <m:r>
                          <a:rPr lang="en-US" sz="2400" dirty="0">
                            <a:latin typeface="Cambria Math" panose="02040503050406030204" pitchFamily="18" charset="0"/>
                          </a:rPr>
                          <m:t>−1</m:t>
                        </m:r>
                      </m:sup>
                    </m:sSup>
                  </m:oMath>
                </a14:m>
                <a:r>
                  <a:rPr lang="en-US" sz="2400" dirty="0"/>
                  <a:t> is an isomorphism of vector spaces whenever T is an isomorphism.</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5137" y="1276984"/>
                <a:ext cx="10515600" cy="5006249"/>
              </a:xfrm>
              <a:blipFill>
                <a:blip r:embed="rId2"/>
                <a:stretch>
                  <a:fillRect l="-1159" t="-1946" r="-348"/>
                </a:stretch>
              </a:blipFill>
            </p:spPr>
            <p:txBody>
              <a:bodyPr/>
              <a:lstStyle/>
              <a:p>
                <a:r>
                  <a:rPr lang="en-IN">
                    <a:noFill/>
                  </a:rPr>
                  <a:t> </a:t>
                </a:r>
              </a:p>
            </p:txBody>
          </p:sp>
        </mc:Fallback>
      </mc:AlternateContent>
    </p:spTree>
    <p:extLst>
      <p:ext uri="{BB962C8B-B14F-4D97-AF65-F5344CB8AC3E}">
        <p14:creationId xmlns:p14="http://schemas.microsoft.com/office/powerpoint/2010/main" val="2019603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1783"/>
                <a:ext cx="10515600" cy="4975180"/>
              </a:xfrm>
            </p:spPr>
            <p:txBody>
              <a:bodyPr>
                <a:normAutofit lnSpcReduction="10000"/>
              </a:bodyPr>
              <a:lstStyle/>
              <a:p>
                <a:r>
                  <a:rPr lang="en-IN" dirty="0" smtClean="0"/>
                  <a:t>Null space.</a:t>
                </a:r>
              </a:p>
              <a:p>
                <a:pPr marL="0" indent="0" algn="just">
                  <a:lnSpc>
                    <a:spcPct val="70000"/>
                  </a:lnSpc>
                  <a:buFont typeface="Arial" panose="020B0604020202020204" pitchFamily="34" charset="0"/>
                  <a:buNone/>
                </a:pPr>
                <a:r>
                  <a:rPr lang="en-US" dirty="0" smtClean="0"/>
                  <a:t>  </a:t>
                </a:r>
                <a:r>
                  <a:rPr lang="en-US" sz="2200" dirty="0"/>
                  <a:t>(a) The Kernel or Null Space of a linear transformation T : V1 </a:t>
                </a:r>
                <a14:m>
                  <m:oMath xmlns:m="http://schemas.openxmlformats.org/officeDocument/2006/math">
                    <m:r>
                      <a:rPr lang="en-US" sz="2200" dirty="0">
                        <a:latin typeface="Cambria Math" panose="02040503050406030204" pitchFamily="18" charset="0"/>
                      </a:rPr>
                      <m:t>→</m:t>
                    </m:r>
                  </m:oMath>
                </a14:m>
                <a:r>
                  <a:rPr lang="en-US" sz="2200" dirty="0"/>
                  <a:t> V2 is </a:t>
                </a:r>
                <a:r>
                  <a:rPr lang="en-US" sz="2200" dirty="0" smtClean="0"/>
                  <a:t> </a:t>
                </a:r>
                <a:r>
                  <a:rPr lang="en-US" sz="2200" dirty="0" err="1"/>
                  <a:t>Nul</a:t>
                </a:r>
                <a:r>
                  <a:rPr lang="en-US" sz="2200" dirty="0"/>
                  <a:t>(T) = {u/0= </a:t>
                </a:r>
                <a:r>
                  <a:rPr lang="en-US" sz="2200" dirty="0" smtClean="0"/>
                  <a:t> </a:t>
                </a:r>
                <a:r>
                  <a:rPr lang="en-IN" sz="2200" dirty="0" smtClean="0"/>
                  <a:t>T(u</a:t>
                </a:r>
                <a:r>
                  <a:rPr lang="en-IN" sz="2200" dirty="0"/>
                  <a:t>)}</a:t>
                </a:r>
              </a:p>
              <a:p>
                <a:pPr marL="0" indent="0" algn="just">
                  <a:lnSpc>
                    <a:spcPct val="70000"/>
                  </a:lnSpc>
                  <a:buFont typeface="Arial" panose="020B0604020202020204" pitchFamily="34" charset="0"/>
                  <a:buNone/>
                </a:pPr>
                <a:r>
                  <a:rPr lang="en-US" sz="2200" dirty="0"/>
                  <a:t> </a:t>
                </a:r>
                <a:r>
                  <a:rPr lang="en-US" sz="2200" dirty="0" smtClean="0"/>
                  <a:t>  (</a:t>
                </a:r>
                <a:r>
                  <a:rPr lang="en-US" sz="2200" dirty="0"/>
                  <a:t>b) </a:t>
                </a:r>
                <a:r>
                  <a:rPr lang="en-US" sz="2200" dirty="0" err="1"/>
                  <a:t>Nul</a:t>
                </a:r>
                <a:r>
                  <a:rPr lang="en-US" sz="2200" dirty="0"/>
                  <a:t>(T) is a subspace of V1.</a:t>
                </a:r>
              </a:p>
              <a:p>
                <a:pPr marL="0" indent="0" algn="just">
                  <a:lnSpc>
                    <a:spcPct val="70000"/>
                  </a:lnSpc>
                  <a:buFont typeface="Arial" panose="020B0604020202020204" pitchFamily="34" charset="0"/>
                  <a:buNone/>
                </a:pPr>
                <a:r>
                  <a:rPr lang="en-US" sz="2200" dirty="0"/>
                  <a:t> </a:t>
                </a:r>
                <a:r>
                  <a:rPr lang="en-US" sz="2200" dirty="0" smtClean="0"/>
                  <a:t>  </a:t>
                </a:r>
                <a:r>
                  <a:rPr lang="en-US" sz="2200" dirty="0"/>
                  <a:t>(c) When T is a matrix transformation, row reducing the augmented matrix [T|0] </a:t>
                </a:r>
                <a:r>
                  <a:rPr lang="en-US" sz="2200" dirty="0" smtClean="0"/>
                  <a:t>to reduced </a:t>
                </a:r>
                <a:r>
                  <a:rPr lang="en-US" sz="2200" dirty="0"/>
                  <a:t>echelon form produces a vector equation describing </a:t>
                </a:r>
                <a:r>
                  <a:rPr lang="en-US" sz="2200" dirty="0" err="1"/>
                  <a:t>Nul</a:t>
                </a:r>
                <a:r>
                  <a:rPr lang="en-US" sz="2200" dirty="0"/>
                  <a:t>(T). We call this equation the kernel equation of the matrix. It provides us with a basis of </a:t>
                </a:r>
                <a:r>
                  <a:rPr lang="en-US" sz="2200" dirty="0" err="1"/>
                  <a:t>Nul</a:t>
                </a:r>
                <a:r>
                  <a:rPr lang="en-US" sz="2200" dirty="0"/>
                  <a:t>(T) (see ”basis” below).</a:t>
                </a:r>
              </a:p>
              <a:p>
                <a:pPr algn="just">
                  <a:lnSpc>
                    <a:spcPct val="70000"/>
                  </a:lnSpc>
                </a:pPr>
                <a:r>
                  <a:rPr lang="en-US" sz="2200" b="1" dirty="0"/>
                  <a:t> </a:t>
                </a:r>
                <a:r>
                  <a:rPr lang="en-IN" sz="2200" b="1" dirty="0"/>
                  <a:t>Linearly Independence </a:t>
                </a:r>
                <a:r>
                  <a:rPr lang="en-IN" sz="2200" dirty="0"/>
                  <a:t>:</a:t>
                </a:r>
                <a:r>
                  <a:rPr lang="en-US" sz="2200" dirty="0"/>
                  <a:t>A subset B of a vector space is linearly independent if any finite linear combination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𝛼</m:t>
                        </m:r>
                      </m:e>
                      <m:sub>
                        <m:r>
                          <a:rPr lang="en-US" sz="2200" dirty="0">
                            <a:latin typeface="Cambria Math" panose="02040503050406030204" pitchFamily="18" charset="0"/>
                          </a:rPr>
                          <m:t>1</m:t>
                        </m:r>
                      </m:sub>
                    </m:sSub>
                    <m:sSub>
                      <m:sSubPr>
                        <m:ctrlPr>
                          <a:rPr lang="en-US" sz="2200" i="1" dirty="0">
                            <a:latin typeface="Cambria Math" panose="02040503050406030204" pitchFamily="18" charset="0"/>
                          </a:rPr>
                        </m:ctrlPr>
                      </m:sSubPr>
                      <m:e>
                        <m:r>
                          <a:rPr lang="en-US" sz="2200" dirty="0">
                            <a:latin typeface="Cambria Math" panose="02040503050406030204" pitchFamily="18" charset="0"/>
                          </a:rPr>
                          <m:t>𝑏</m:t>
                        </m:r>
                      </m:e>
                      <m:sub>
                        <m:r>
                          <a:rPr lang="en-US" sz="2200" dirty="0">
                            <a:latin typeface="Cambria Math" panose="02040503050406030204" pitchFamily="18" charset="0"/>
                          </a:rPr>
                          <m:t>1</m:t>
                        </m:r>
                      </m:sub>
                    </m:sSub>
                  </m:oMath>
                </a14:m>
                <a:r>
                  <a:rPr lang="en-US" sz="2200" dirty="0"/>
                  <a:t> + ::: +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𝛼</m:t>
                        </m:r>
                      </m:e>
                      <m:sub>
                        <m:r>
                          <a:rPr lang="en-US" sz="2200" dirty="0">
                            <a:latin typeface="Cambria Math" panose="02040503050406030204" pitchFamily="18" charset="0"/>
                          </a:rPr>
                          <m:t>𝑛</m:t>
                        </m:r>
                      </m:sub>
                    </m:sSub>
                    <m:sSub>
                      <m:sSubPr>
                        <m:ctrlPr>
                          <a:rPr lang="en-US" sz="2200" i="1" dirty="0">
                            <a:latin typeface="Cambria Math" panose="02040503050406030204" pitchFamily="18" charset="0"/>
                          </a:rPr>
                        </m:ctrlPr>
                      </m:sSubPr>
                      <m:e>
                        <m:r>
                          <a:rPr lang="en-US" sz="2200" dirty="0">
                            <a:latin typeface="Cambria Math" panose="02040503050406030204" pitchFamily="18" charset="0"/>
                          </a:rPr>
                          <m:t>𝑏</m:t>
                        </m:r>
                      </m:e>
                      <m:sub>
                        <m:r>
                          <a:rPr lang="en-US" sz="2200" dirty="0">
                            <a:latin typeface="Cambria Math" panose="02040503050406030204" pitchFamily="18" charset="0"/>
                          </a:rPr>
                          <m:t>𝑛</m:t>
                        </m:r>
                      </m:sub>
                    </m:sSub>
                  </m:oMath>
                </a14:m>
                <a:r>
                  <a:rPr lang="en-US" sz="2200" dirty="0"/>
                  <a:t> = 0 of elements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𝑏</m:t>
                        </m:r>
                      </m:e>
                      <m:sub>
                        <m:r>
                          <a:rPr lang="en-US" sz="2200" dirty="0">
                            <a:latin typeface="Cambria Math" panose="02040503050406030204" pitchFamily="18" charset="0"/>
                          </a:rPr>
                          <m:t>1</m:t>
                        </m:r>
                      </m:sub>
                    </m:sSub>
                  </m:oMath>
                </a14:m>
                <a:r>
                  <a:rPr lang="en-US" sz="2200" dirty="0"/>
                  <a:t>,……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𝑏</m:t>
                        </m:r>
                      </m:e>
                      <m:sub>
                        <m:r>
                          <a:rPr lang="en-US" sz="2200" dirty="0">
                            <a:latin typeface="Cambria Math" panose="02040503050406030204" pitchFamily="18" charset="0"/>
                          </a:rPr>
                          <m:t>𝑛</m:t>
                        </m:r>
                      </m:sub>
                    </m:sSub>
                  </m:oMath>
                </a14:m>
                <a:r>
                  <a:rPr lang="en-US" sz="2200" dirty="0"/>
                  <a:t> </a:t>
                </a:r>
                <a14:m>
                  <m:oMath xmlns:m="http://schemas.openxmlformats.org/officeDocument/2006/math">
                    <m:r>
                      <a:rPr lang="en-US" sz="2200" dirty="0">
                        <a:latin typeface="Cambria Math" panose="02040503050406030204" pitchFamily="18" charset="0"/>
                      </a:rPr>
                      <m:t>∈ </m:t>
                    </m:r>
                  </m:oMath>
                </a14:m>
                <a:r>
                  <a:rPr lang="en-US" sz="2200" dirty="0"/>
                  <a:t>B implies </a:t>
                </a:r>
                <a14:m>
                  <m:oMath xmlns:m="http://schemas.openxmlformats.org/officeDocument/2006/math">
                    <m:r>
                      <a:rPr lang="en-US" sz="2200" dirty="0">
                        <a:latin typeface="Cambria Math" panose="02040503050406030204" pitchFamily="18" charset="0"/>
                      </a:rPr>
                      <m:t>𝛼</m:t>
                    </m:r>
                    <m:r>
                      <a:rPr lang="en-US" sz="2200" dirty="0">
                        <a:latin typeface="Cambria Math" panose="02040503050406030204" pitchFamily="18" charset="0"/>
                      </a:rPr>
                      <m:t> </m:t>
                    </m:r>
                  </m:oMath>
                </a14:m>
                <a:r>
                  <a:rPr lang="en-US" sz="2200" dirty="0"/>
                  <a:t>1 = 0,..., </a:t>
                </a:r>
                <a14:m>
                  <m:oMath xmlns:m="http://schemas.openxmlformats.org/officeDocument/2006/math">
                    <m:r>
                      <a:rPr lang="en-US" sz="2200" dirty="0">
                        <a:latin typeface="Cambria Math" panose="02040503050406030204" pitchFamily="18" charset="0"/>
                      </a:rPr>
                      <m:t>𝛼</m:t>
                    </m:r>
                    <m:r>
                      <a:rPr lang="en-US" sz="2200" dirty="0">
                        <a:latin typeface="Cambria Math" panose="02040503050406030204" pitchFamily="18" charset="0"/>
                      </a:rPr>
                      <m:t> </m:t>
                    </m:r>
                  </m:oMath>
                </a14:m>
                <a:r>
                  <a:rPr lang="en-US" sz="2200" dirty="0"/>
                  <a:t>n = 0</a:t>
                </a:r>
                <a:r>
                  <a:rPr lang="en-US" sz="2200" dirty="0" smtClean="0"/>
                  <a:t>.</a:t>
                </a:r>
              </a:p>
              <a:p>
                <a:pPr algn="just">
                  <a:lnSpc>
                    <a:spcPct val="70000"/>
                  </a:lnSpc>
                </a:pPr>
                <a:r>
                  <a:rPr lang="en-IN" sz="2200" b="1" dirty="0"/>
                  <a:t>Basis</a:t>
                </a:r>
                <a:r>
                  <a:rPr lang="en-IN" sz="2200" dirty="0"/>
                  <a:t>: </a:t>
                </a:r>
                <a:r>
                  <a:rPr lang="en-US" sz="2200" dirty="0"/>
                  <a:t>(a) A basis of a vector space V is a set of linearly independent vectors spanning V .</a:t>
                </a:r>
              </a:p>
              <a:p>
                <a:pPr algn="just">
                  <a:lnSpc>
                    <a:spcPct val="70000"/>
                  </a:lnSpc>
                </a:pPr>
                <a:r>
                  <a:rPr lang="en-US" sz="2200" dirty="0"/>
                  <a:t>(b)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𝑒</m:t>
                        </m:r>
                      </m:e>
                      <m:sub>
                        <m:r>
                          <a:rPr lang="en-US" sz="2200">
                            <a:latin typeface="Cambria Math" panose="02040503050406030204" pitchFamily="18" charset="0"/>
                          </a:rPr>
                          <m:t>1,</m:t>
                        </m:r>
                      </m:sub>
                    </m:sSub>
                    <m:sSub>
                      <m:sSubPr>
                        <m:ctrlPr>
                          <a:rPr lang="en-US" sz="2200" i="1">
                            <a:latin typeface="Cambria Math" panose="02040503050406030204" pitchFamily="18" charset="0"/>
                          </a:rPr>
                        </m:ctrlPr>
                      </m:sSubPr>
                      <m:e>
                        <m:r>
                          <a:rPr lang="en-US" sz="2200">
                            <a:latin typeface="Cambria Math" panose="02040503050406030204" pitchFamily="18" charset="0"/>
                          </a:rPr>
                          <m:t>𝑒</m:t>
                        </m:r>
                      </m:e>
                      <m:sub>
                        <m:r>
                          <a:rPr lang="en-US" sz="2200">
                            <a:latin typeface="Cambria Math" panose="02040503050406030204" pitchFamily="18" charset="0"/>
                          </a:rPr>
                          <m:t>2,</m:t>
                        </m:r>
                      </m:sub>
                    </m:sSub>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𝑒</m:t>
                        </m:r>
                      </m:e>
                      <m:sub>
                        <m:r>
                          <a:rPr lang="en-US" sz="2200">
                            <a:latin typeface="Cambria Math" panose="02040503050406030204" pitchFamily="18" charset="0"/>
                          </a:rPr>
                          <m:t>𝑛</m:t>
                        </m:r>
                        <m:r>
                          <a:rPr lang="en-US" sz="2200">
                            <a:latin typeface="Cambria Math" panose="02040503050406030204" pitchFamily="18" charset="0"/>
                          </a:rPr>
                          <m:t>,</m:t>
                        </m:r>
                      </m:sub>
                    </m:sSub>
                  </m:oMath>
                </a14:m>
                <a:r>
                  <a:rPr lang="en-US" sz="2200" dirty="0"/>
                  <a:t>} is a basis of Rn. It is called the standard basis of Rn.</a:t>
                </a:r>
              </a:p>
              <a:p>
                <a:pPr algn="just">
                  <a:lnSpc>
                    <a:spcPct val="70000"/>
                  </a:lnSpc>
                </a:pPr>
                <a:r>
                  <a:rPr lang="en-US" sz="2200" dirty="0"/>
                  <a:t>(c) The set of vectors {</a:t>
                </a:r>
                <a14:m>
                  <m:oMath xmlns:m="http://schemas.openxmlformats.org/officeDocument/2006/math">
                    <m:r>
                      <a:rPr lang="en-US" sz="2200">
                        <a:latin typeface="Cambria Math" panose="02040503050406030204" pitchFamily="18" charset="0"/>
                      </a:rPr>
                      <m:t>1,</m:t>
                    </m:r>
                    <m:r>
                      <a:rPr lang="en-US" sz="2200">
                        <a:latin typeface="Cambria Math" panose="02040503050406030204" pitchFamily="18" charset="0"/>
                      </a:rPr>
                      <m:t>𝑡</m:t>
                    </m:r>
                    <m:r>
                      <a:rPr lang="en-US" sz="2200">
                        <a:latin typeface="Cambria Math" panose="02040503050406030204" pitchFamily="18" charset="0"/>
                      </a:rPr>
                      <m:t>,</m:t>
                    </m:r>
                    <m:sSup>
                      <m:sSupPr>
                        <m:ctrlPr>
                          <a:rPr lang="en-US" sz="2200" i="1">
                            <a:latin typeface="Cambria Math" panose="02040503050406030204" pitchFamily="18" charset="0"/>
                          </a:rPr>
                        </m:ctrlPr>
                      </m:sSupPr>
                      <m:e>
                        <m:r>
                          <a:rPr lang="en-US" sz="2200">
                            <a:latin typeface="Cambria Math" panose="02040503050406030204" pitchFamily="18" charset="0"/>
                          </a:rPr>
                          <m:t>𝑡</m:t>
                        </m:r>
                      </m:e>
                      <m:sup>
                        <m:r>
                          <a:rPr lang="en-US" sz="2200">
                            <a:latin typeface="Cambria Math" panose="02040503050406030204" pitchFamily="18" charset="0"/>
                          </a:rPr>
                          <m:t>2</m:t>
                        </m:r>
                      </m:sup>
                    </m:sSup>
                  </m:oMath>
                </a14:m>
                <a:r>
                  <a:rPr lang="en-US" sz="2200" dirty="0"/>
                  <a:t>, </a:t>
                </a:r>
                <a14:m>
                  <m:oMath xmlns:m="http://schemas.openxmlformats.org/officeDocument/2006/math">
                    <m:sSup>
                      <m:sSupPr>
                        <m:ctrlPr>
                          <a:rPr lang="en-US" sz="2200" i="1">
                            <a:latin typeface="Cambria Math" panose="02040503050406030204" pitchFamily="18" charset="0"/>
                          </a:rPr>
                        </m:ctrlPr>
                      </m:sSupPr>
                      <m:e>
                        <m:r>
                          <a:rPr lang="en-US" sz="2200">
                            <a:latin typeface="Cambria Math" panose="02040503050406030204" pitchFamily="18" charset="0"/>
                          </a:rPr>
                          <m:t>𝑡</m:t>
                        </m:r>
                      </m:e>
                      <m:sup>
                        <m:r>
                          <a:rPr lang="en-US" sz="2200">
                            <a:latin typeface="Cambria Math" panose="02040503050406030204" pitchFamily="18" charset="0"/>
                          </a:rPr>
                          <m:t>3</m:t>
                        </m:r>
                      </m:sup>
                    </m:sSup>
                  </m:oMath>
                </a14:m>
                <a:r>
                  <a:rPr lang="en-US" sz="2200" dirty="0"/>
                  <a:t>……</a:t>
                </a:r>
                <a14:m>
                  <m:oMath xmlns:m="http://schemas.openxmlformats.org/officeDocument/2006/math">
                    <m:sSup>
                      <m:sSupPr>
                        <m:ctrlPr>
                          <a:rPr lang="en-US" sz="2200" i="1">
                            <a:latin typeface="Cambria Math" panose="02040503050406030204" pitchFamily="18" charset="0"/>
                          </a:rPr>
                        </m:ctrlPr>
                      </m:sSupPr>
                      <m:e>
                        <m:r>
                          <a:rPr lang="en-US" sz="2200">
                            <a:latin typeface="Cambria Math" panose="02040503050406030204" pitchFamily="18" charset="0"/>
                          </a:rPr>
                          <m:t>𝑡</m:t>
                        </m:r>
                      </m:e>
                      <m:sup>
                        <m:r>
                          <a:rPr lang="en-US" sz="2200">
                            <a:latin typeface="Cambria Math" panose="02040503050406030204" pitchFamily="18" charset="0"/>
                          </a:rPr>
                          <m:t>𝑛</m:t>
                        </m:r>
                      </m:sup>
                    </m:sSup>
                  </m:oMath>
                </a14:m>
                <a:r>
                  <a:rPr lang="en-US" sz="2200" dirty="0"/>
                  <a:t>} is a basis of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𝑃</m:t>
                        </m:r>
                      </m:e>
                      <m:sub>
                        <m:r>
                          <a:rPr lang="en-US" sz="2200" dirty="0">
                            <a:latin typeface="Cambria Math" panose="02040503050406030204" pitchFamily="18" charset="0"/>
                          </a:rPr>
                          <m:t>𝑛</m:t>
                        </m:r>
                      </m:sub>
                    </m:sSub>
                  </m:oMath>
                </a14:m>
                <a:r>
                  <a:rPr lang="en-US" sz="2200" dirty="0"/>
                  <a:t>. It is the standard basis of </a:t>
                </a:r>
                <a14:m>
                  <m:oMath xmlns:m="http://schemas.openxmlformats.org/officeDocument/2006/math">
                    <m:sSub>
                      <m:sSubPr>
                        <m:ctrlPr>
                          <a:rPr lang="en-US" sz="2200" i="1" dirty="0">
                            <a:latin typeface="Cambria Math" panose="02040503050406030204" pitchFamily="18" charset="0"/>
                          </a:rPr>
                        </m:ctrlPr>
                      </m:sSubPr>
                      <m:e>
                        <m:r>
                          <a:rPr lang="en-US" sz="2200" dirty="0">
                            <a:latin typeface="Cambria Math" panose="02040503050406030204" pitchFamily="18" charset="0"/>
                          </a:rPr>
                          <m:t>𝑃</m:t>
                        </m:r>
                      </m:e>
                      <m:sub>
                        <m:r>
                          <a:rPr lang="en-US" sz="2200" dirty="0">
                            <a:latin typeface="Cambria Math" panose="02040503050406030204" pitchFamily="18" charset="0"/>
                          </a:rPr>
                          <m:t>𝑛</m:t>
                        </m:r>
                      </m:sub>
                    </m:sSub>
                  </m:oMath>
                </a14:m>
                <a:r>
                  <a:rPr lang="en-US" sz="2200" dirty="0"/>
                  <a:t>.</a:t>
                </a:r>
              </a:p>
              <a:p>
                <a:pPr algn="just">
                  <a:lnSpc>
                    <a:spcPct val="70000"/>
                  </a:lnSpc>
                </a:pPr>
                <a:r>
                  <a:rPr lang="en-US" sz="2200" b="1" dirty="0"/>
                  <a:t>THEOREM</a:t>
                </a:r>
                <a:r>
                  <a:rPr lang="en-US" sz="2200" dirty="0"/>
                  <a:t>: If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1,</m:t>
                        </m:r>
                      </m:sub>
                    </m:sSub>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2,</m:t>
                        </m:r>
                      </m:sub>
                    </m:sSub>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𝑛</m:t>
                        </m:r>
                        <m:r>
                          <a:rPr lang="en-US" sz="2200">
                            <a:latin typeface="Cambria Math" panose="02040503050406030204" pitchFamily="18" charset="0"/>
                          </a:rPr>
                          <m:t>,</m:t>
                        </m:r>
                      </m:sub>
                    </m:sSub>
                  </m:oMath>
                </a14:m>
                <a:r>
                  <a:rPr lang="en-US" sz="2200" dirty="0"/>
                  <a:t>} is a basis of a vector space and if v is any vector in the space then there is exactly one set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1,</m:t>
                        </m:r>
                      </m:sub>
                    </m:sSub>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2,</m:t>
                        </m:r>
                      </m:sub>
                    </m:sSub>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𝑛</m:t>
                        </m:r>
                        <m:r>
                          <a:rPr lang="en-US" sz="2200">
                            <a:latin typeface="Cambria Math" panose="02040503050406030204" pitchFamily="18" charset="0"/>
                          </a:rPr>
                          <m:t>,</m:t>
                        </m:r>
                      </m:sub>
                    </m:sSub>
                  </m:oMath>
                </a14:m>
                <a:r>
                  <a:rPr lang="en-US" sz="2200" dirty="0"/>
                  <a:t>} of scalars such that </a:t>
                </a:r>
                <a:r>
                  <a:rPr lang="en-US" sz="2200" dirty="0" smtClean="0"/>
                  <a:t>  </a:t>
                </a:r>
                <a:r>
                  <a:rPr lang="en-IN" sz="2200" dirty="0" smtClean="0"/>
                  <a:t>v </a:t>
                </a:r>
                <a:r>
                  <a:rPr lang="en-IN" sz="2200" dirty="0"/>
                  <a:t>=</a:t>
                </a:r>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1</m:t>
                        </m:r>
                      </m:sub>
                    </m:sSub>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1</m:t>
                        </m:r>
                      </m:sub>
                    </m:sSub>
                  </m:oMath>
                </a14:m>
                <a:r>
                  <a:rPr lang="en-IN" sz="2200" dirty="0"/>
                  <a:t>+</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2</m:t>
                        </m:r>
                      </m:sub>
                    </m:sSub>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2</m:t>
                        </m:r>
                      </m:sub>
                    </m:sSub>
                  </m:oMath>
                </a14:m>
                <a:r>
                  <a:rPr lang="en-IN" sz="2200" dirty="0"/>
                  <a:t>+</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3</m:t>
                        </m:r>
                      </m:sub>
                    </m:sSub>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3</m:t>
                        </m:r>
                      </m:sub>
                    </m:sSub>
                  </m:oMath>
                </a14:m>
                <a:r>
                  <a:rPr lang="en-IN" sz="2200" dirty="0"/>
                  <a:t>…………..</a:t>
                </a:r>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a:latin typeface="Cambria Math" panose="02040503050406030204" pitchFamily="18" charset="0"/>
                          </a:rPr>
                          <m:t>𝛼</m:t>
                        </m:r>
                      </m:e>
                      <m:sub>
                        <m:r>
                          <a:rPr lang="en-US" sz="2200">
                            <a:latin typeface="Cambria Math" panose="02040503050406030204" pitchFamily="18" charset="0"/>
                          </a:rPr>
                          <m:t>𝑛</m:t>
                        </m:r>
                      </m:sub>
                    </m:sSub>
                    <m:sSub>
                      <m:sSubPr>
                        <m:ctrlPr>
                          <a:rPr lang="en-US" sz="2200" i="1">
                            <a:latin typeface="Cambria Math" panose="02040503050406030204" pitchFamily="18" charset="0"/>
                          </a:rPr>
                        </m:ctrlPr>
                      </m:sSubPr>
                      <m:e>
                        <m:r>
                          <a:rPr lang="en-US" sz="2200">
                            <a:latin typeface="Cambria Math" panose="02040503050406030204" pitchFamily="18" charset="0"/>
                          </a:rPr>
                          <m:t>𝑏</m:t>
                        </m:r>
                      </m:e>
                      <m:sub>
                        <m:r>
                          <a:rPr lang="en-US" sz="2200">
                            <a:latin typeface="Cambria Math" panose="02040503050406030204" pitchFamily="18" charset="0"/>
                          </a:rPr>
                          <m:t>𝑛</m:t>
                        </m:r>
                      </m:sub>
                    </m:sSub>
                  </m:oMath>
                </a14:m>
                <a:endParaRPr lang="en-IN" sz="2200" dirty="0"/>
              </a:p>
              <a:p>
                <a:pPr algn="just">
                  <a:lnSpc>
                    <a:spcPct val="70000"/>
                  </a:lnSpc>
                </a:pPr>
                <a:r>
                  <a:rPr lang="en-US" sz="2200" dirty="0"/>
                  <a:t>If any vector not in a basis is added to the basis then the resulting set is not a basis</a:t>
                </a:r>
                <a:r>
                  <a:rPr lang="en-US" sz="2400" dirty="0"/>
                  <a:t>.</a:t>
                </a:r>
                <a:endParaRPr lang="en-IN"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1783"/>
                <a:ext cx="10515600" cy="4975180"/>
              </a:xfrm>
              <a:blipFill>
                <a:blip r:embed="rId2"/>
                <a:stretch>
                  <a:fillRect l="-1043" t="-2696" r="-696"/>
                </a:stretch>
              </a:blipFill>
            </p:spPr>
            <p:txBody>
              <a:bodyPr/>
              <a:lstStyle/>
              <a:p>
                <a:r>
                  <a:rPr lang="en-IN">
                    <a:noFill/>
                  </a:rPr>
                  <a:t> </a:t>
                </a:r>
              </a:p>
            </p:txBody>
          </p:sp>
        </mc:Fallback>
      </mc:AlternateContent>
    </p:spTree>
    <p:extLst>
      <p:ext uri="{BB962C8B-B14F-4D97-AF65-F5344CB8AC3E}">
        <p14:creationId xmlns:p14="http://schemas.microsoft.com/office/powerpoint/2010/main" val="3221969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88720"/>
                <a:ext cx="10515600" cy="4988243"/>
              </a:xfrm>
            </p:spPr>
            <p:txBody>
              <a:bodyPr>
                <a:normAutofit/>
              </a:bodyPr>
              <a:lstStyle/>
              <a:p>
                <a:r>
                  <a:rPr lang="en-US" dirty="0">
                    <a:latin typeface="CMR12"/>
                  </a:rPr>
                  <a:t>If </a:t>
                </a:r>
                <a:r>
                  <a:rPr lang="en-US" dirty="0">
                    <a:latin typeface="CMMI12"/>
                  </a:rPr>
                  <a:t>V </a:t>
                </a:r>
                <a:r>
                  <a:rPr lang="en-US" dirty="0">
                    <a:latin typeface="CMR12"/>
                  </a:rPr>
                  <a:t>has a basis </a:t>
                </a:r>
                <a:r>
                  <a:rPr lang="en-US" dirty="0">
                    <a:latin typeface="CMMI12"/>
                  </a:rPr>
                  <a:t> </a:t>
                </a:r>
                <a:r>
                  <a:rPr lang="en-US" dirty="0">
                    <a:latin typeface="CMR12"/>
                  </a:rPr>
                  <a:t>= </a:t>
                </a:r>
                <a:r>
                  <a:rPr lang="en-US" dirty="0">
                    <a:latin typeface="CMSY10"/>
                  </a:rPr>
                  <a:t>{</a:t>
                </a:r>
                <a:r>
                  <a:rPr lang="en-US" dirty="0">
                    <a:latin typeface="CMBX12"/>
                  </a:rPr>
                  <a:t>v</a:t>
                </a:r>
                <a:r>
                  <a:rPr lang="en-US" sz="1400" dirty="0">
                    <a:latin typeface="CMBX8"/>
                  </a:rPr>
                  <a:t>1</a:t>
                </a:r>
                <a:r>
                  <a:rPr lang="en-US" dirty="0">
                    <a:latin typeface="CMMI12"/>
                  </a:rPr>
                  <a:t>, </a:t>
                </a:r>
                <a:r>
                  <a:rPr lang="en-US" dirty="0">
                    <a:latin typeface="CMBX12"/>
                  </a:rPr>
                  <a:t>v</a:t>
                </a:r>
                <a:r>
                  <a:rPr lang="en-US" sz="1400" dirty="0">
                    <a:latin typeface="CMBX8"/>
                  </a:rPr>
                  <a:t>2</a:t>
                </a:r>
                <a:r>
                  <a:rPr lang="en-US" dirty="0">
                    <a:latin typeface="CMSY10"/>
                  </a:rPr>
                  <a:t>} </a:t>
                </a:r>
                <a:r>
                  <a:rPr lang="en-US" dirty="0">
                    <a:latin typeface="CMR12"/>
                  </a:rPr>
                  <a:t>and </a:t>
                </a:r>
                <a:r>
                  <a:rPr lang="en-US" dirty="0">
                    <a:latin typeface="CMMI12"/>
                  </a:rPr>
                  <a:t>T </a:t>
                </a:r>
                <a:r>
                  <a:rPr lang="en-US" dirty="0">
                    <a:latin typeface="CMR12"/>
                  </a:rPr>
                  <a:t>: </a:t>
                </a:r>
                <a:r>
                  <a:rPr lang="en-US" dirty="0" smtClean="0">
                    <a:latin typeface="CMMI12"/>
                  </a:rPr>
                  <a:t>V </a:t>
                </a:r>
                <a14:m>
                  <m:oMath xmlns:m="http://schemas.openxmlformats.org/officeDocument/2006/math">
                    <m:r>
                      <a:rPr lang="en-US" dirty="0">
                        <a:latin typeface="Cambria Math" panose="02040503050406030204" pitchFamily="18" charset="0"/>
                      </a:rPr>
                      <m:t>→</m:t>
                    </m:r>
                    <m:r>
                      <a:rPr lang="en-US" i="1" dirty="0">
                        <a:latin typeface="Cambria Math" panose="02040503050406030204" pitchFamily="18" charset="0"/>
                      </a:rPr>
                      <m:t> </m:t>
                    </m:r>
                  </m:oMath>
                </a14:m>
                <a:r>
                  <a:rPr lang="en-US" dirty="0" err="1" smtClean="0">
                    <a:latin typeface="CMMI12"/>
                  </a:rPr>
                  <a:t>V</a:t>
                </a:r>
                <a:r>
                  <a:rPr lang="en-US" dirty="0" smtClean="0">
                    <a:latin typeface="CMMI12"/>
                  </a:rPr>
                  <a:t> </a:t>
                </a:r>
                <a:r>
                  <a:rPr lang="en-US" dirty="0">
                    <a:latin typeface="CMR12"/>
                  </a:rPr>
                  <a:t>is a linear transformation </a:t>
                </a:r>
                <a:r>
                  <a:rPr lang="en-US" dirty="0" smtClean="0">
                    <a:latin typeface="CMR12"/>
                  </a:rPr>
                  <a:t>given </a:t>
                </a:r>
                <a:r>
                  <a:rPr lang="en-IN" dirty="0" smtClean="0">
                    <a:latin typeface="CMR12"/>
                  </a:rPr>
                  <a:t>  By </a:t>
                </a:r>
                <a:r>
                  <a:rPr lang="en-IN" dirty="0" smtClean="0">
                    <a:latin typeface="CMMI12"/>
                  </a:rPr>
                  <a:t>T</a:t>
                </a:r>
                <a:r>
                  <a:rPr lang="en-IN" dirty="0" smtClean="0">
                    <a:latin typeface="CMR12"/>
                  </a:rPr>
                  <a:t>(</a:t>
                </a:r>
                <a:r>
                  <a:rPr lang="en-IN" dirty="0" smtClean="0">
                    <a:latin typeface="CMBX12"/>
                  </a:rPr>
                  <a:t>v</a:t>
                </a:r>
                <a:r>
                  <a:rPr lang="en-IN" sz="1400" dirty="0" smtClean="0">
                    <a:latin typeface="CMBX8"/>
                  </a:rPr>
                  <a:t>1</a:t>
                </a:r>
                <a:r>
                  <a:rPr lang="en-IN" dirty="0">
                    <a:latin typeface="CMR12"/>
                  </a:rPr>
                  <a:t>) = 2</a:t>
                </a:r>
                <a:r>
                  <a:rPr lang="en-IN" dirty="0">
                    <a:latin typeface="CMBX12"/>
                  </a:rPr>
                  <a:t>v</a:t>
                </a:r>
                <a:r>
                  <a:rPr lang="en-IN" sz="1400" dirty="0">
                    <a:latin typeface="CMBX8"/>
                  </a:rPr>
                  <a:t>1 </a:t>
                </a:r>
                <a:r>
                  <a:rPr lang="en-IN" dirty="0">
                    <a:latin typeface="CMR12"/>
                  </a:rPr>
                  <a:t>+ </a:t>
                </a:r>
                <a:r>
                  <a:rPr lang="en-IN" dirty="0" smtClean="0">
                    <a:latin typeface="CMR12"/>
                  </a:rPr>
                  <a:t>3</a:t>
                </a:r>
                <a:r>
                  <a:rPr lang="en-IN" dirty="0" smtClean="0">
                    <a:latin typeface="CMBX12"/>
                  </a:rPr>
                  <a:t>v</a:t>
                </a:r>
                <a:r>
                  <a:rPr lang="en-IN" sz="1400" dirty="0" smtClean="0">
                    <a:latin typeface="CMBX8"/>
                  </a:rPr>
                  <a:t>2, </a:t>
                </a:r>
                <a:r>
                  <a:rPr lang="en-IN" dirty="0" smtClean="0">
                    <a:latin typeface="CMMI12"/>
                  </a:rPr>
                  <a:t>T</a:t>
                </a:r>
                <a:r>
                  <a:rPr lang="en-IN" dirty="0" smtClean="0">
                    <a:latin typeface="CMR12"/>
                  </a:rPr>
                  <a:t>(</a:t>
                </a:r>
                <a:r>
                  <a:rPr lang="en-IN" dirty="0" smtClean="0">
                    <a:latin typeface="CMBX12"/>
                  </a:rPr>
                  <a:t>v</a:t>
                </a:r>
                <a:r>
                  <a:rPr lang="en-IN" sz="1400" dirty="0" smtClean="0">
                    <a:latin typeface="CMBX8"/>
                  </a:rPr>
                  <a:t>2</a:t>
                </a:r>
                <a:r>
                  <a:rPr lang="en-IN" dirty="0">
                    <a:latin typeface="CMR12"/>
                  </a:rPr>
                  <a:t>) = </a:t>
                </a:r>
                <a:r>
                  <a:rPr lang="en-IN" dirty="0">
                    <a:latin typeface="CMSY10"/>
                  </a:rPr>
                  <a:t>−</a:t>
                </a:r>
                <a:r>
                  <a:rPr lang="en-IN" dirty="0">
                    <a:latin typeface="CMR12"/>
                  </a:rPr>
                  <a:t>7</a:t>
                </a:r>
                <a:r>
                  <a:rPr lang="en-IN" dirty="0">
                    <a:latin typeface="CMBX12"/>
                  </a:rPr>
                  <a:t>v</a:t>
                </a:r>
                <a:r>
                  <a:rPr lang="en-IN" sz="1400" dirty="0">
                    <a:latin typeface="CMBX8"/>
                  </a:rPr>
                  <a:t>1 </a:t>
                </a:r>
                <a:r>
                  <a:rPr lang="en-IN" dirty="0">
                    <a:latin typeface="CMR12"/>
                  </a:rPr>
                  <a:t>+ 8</a:t>
                </a:r>
                <a:r>
                  <a:rPr lang="en-IN" dirty="0">
                    <a:latin typeface="CMBX12"/>
                  </a:rPr>
                  <a:t>v</a:t>
                </a:r>
                <a:r>
                  <a:rPr lang="en-IN" sz="1400" dirty="0">
                    <a:latin typeface="CMBX8"/>
                  </a:rPr>
                  <a:t>2</a:t>
                </a:r>
              </a:p>
              <a:p>
                <a:r>
                  <a:rPr lang="en-US" dirty="0">
                    <a:latin typeface="CMR12"/>
                  </a:rPr>
                  <a:t>To find </a:t>
                </a:r>
                <a:r>
                  <a:rPr lang="en-US" dirty="0">
                    <a:latin typeface="CMMI12"/>
                  </a:rPr>
                  <a:t>T </a:t>
                </a:r>
                <a:r>
                  <a:rPr lang="en-US" dirty="0">
                    <a:latin typeface="CMSY10"/>
                  </a:rPr>
                  <a:t> </a:t>
                </a:r>
                <a:r>
                  <a:rPr lang="en-US" dirty="0">
                    <a:latin typeface="CMMI12"/>
                  </a:rPr>
                  <a:t>T</a:t>
                </a:r>
                <a:r>
                  <a:rPr lang="en-US" dirty="0">
                    <a:latin typeface="CMR12"/>
                  </a:rPr>
                  <a:t>(</a:t>
                </a:r>
                <a:r>
                  <a:rPr lang="en-US" dirty="0">
                    <a:latin typeface="CMSY10"/>
                  </a:rPr>
                  <a:t>−</a:t>
                </a:r>
                <a:r>
                  <a:rPr lang="en-US" dirty="0">
                    <a:latin typeface="CMBX12"/>
                  </a:rPr>
                  <a:t>v</a:t>
                </a:r>
                <a:r>
                  <a:rPr lang="en-US" sz="1400" dirty="0">
                    <a:latin typeface="CMBX8"/>
                  </a:rPr>
                  <a:t>1 </a:t>
                </a:r>
                <a:r>
                  <a:rPr lang="en-US" dirty="0">
                    <a:latin typeface="CMR12"/>
                  </a:rPr>
                  <a:t>+ 3</a:t>
                </a:r>
                <a:r>
                  <a:rPr lang="en-US" dirty="0">
                    <a:latin typeface="CMBX12"/>
                  </a:rPr>
                  <a:t>v</a:t>
                </a:r>
                <a:r>
                  <a:rPr lang="en-US" sz="1400" dirty="0">
                    <a:latin typeface="CMBX8"/>
                  </a:rPr>
                  <a:t>2</a:t>
                </a:r>
                <a:r>
                  <a:rPr lang="en-US" dirty="0">
                    <a:latin typeface="CMR12"/>
                  </a:rPr>
                  <a:t>) takes two steps as shown below.</a:t>
                </a:r>
              </a:p>
              <a:p>
                <a:pPr marL="0" indent="0">
                  <a:buNone/>
                </a:pPr>
                <a:r>
                  <a:rPr lang="en-IN" dirty="0" smtClean="0">
                    <a:latin typeface="CMMI12"/>
                  </a:rPr>
                  <a:t>   T</a:t>
                </a:r>
                <a:r>
                  <a:rPr lang="en-IN" dirty="0">
                    <a:latin typeface="CMR12"/>
                  </a:rPr>
                  <a:t>(</a:t>
                </a:r>
                <a:r>
                  <a:rPr lang="en-IN" dirty="0">
                    <a:latin typeface="CMSY10"/>
                  </a:rPr>
                  <a:t>−</a:t>
                </a:r>
                <a:r>
                  <a:rPr lang="en-IN" dirty="0">
                    <a:latin typeface="CMBX12"/>
                  </a:rPr>
                  <a:t>v</a:t>
                </a:r>
                <a:r>
                  <a:rPr lang="en-IN" sz="1400" dirty="0">
                    <a:latin typeface="CMBX8"/>
                  </a:rPr>
                  <a:t>1 </a:t>
                </a:r>
                <a:r>
                  <a:rPr lang="en-IN" dirty="0">
                    <a:latin typeface="CMR12"/>
                  </a:rPr>
                  <a:t>+ 3</a:t>
                </a:r>
                <a:r>
                  <a:rPr lang="en-IN" dirty="0">
                    <a:latin typeface="CMBX12"/>
                  </a:rPr>
                  <a:t>v</a:t>
                </a:r>
                <a:r>
                  <a:rPr lang="en-IN" sz="1400" dirty="0">
                    <a:latin typeface="CMBX8"/>
                  </a:rPr>
                  <a:t>2</a:t>
                </a:r>
                <a:r>
                  <a:rPr lang="en-IN" dirty="0">
                    <a:latin typeface="CMR12"/>
                  </a:rPr>
                  <a:t>) = </a:t>
                </a:r>
                <a:r>
                  <a:rPr lang="en-IN" dirty="0">
                    <a:latin typeface="CMSY10"/>
                  </a:rPr>
                  <a:t>−</a:t>
                </a:r>
                <a:r>
                  <a:rPr lang="en-IN" dirty="0">
                    <a:latin typeface="CMMI12"/>
                  </a:rPr>
                  <a:t>T</a:t>
                </a:r>
                <a:r>
                  <a:rPr lang="en-IN" dirty="0">
                    <a:latin typeface="CMR12"/>
                  </a:rPr>
                  <a:t>(</a:t>
                </a:r>
                <a:r>
                  <a:rPr lang="en-IN" dirty="0">
                    <a:latin typeface="CMBX12"/>
                  </a:rPr>
                  <a:t>v</a:t>
                </a:r>
                <a:r>
                  <a:rPr lang="en-IN" sz="1400" dirty="0">
                    <a:latin typeface="CMBX8"/>
                  </a:rPr>
                  <a:t>1</a:t>
                </a:r>
                <a:r>
                  <a:rPr lang="en-IN" dirty="0">
                    <a:latin typeface="CMR12"/>
                  </a:rPr>
                  <a:t>) + 3</a:t>
                </a:r>
                <a:r>
                  <a:rPr lang="en-IN" dirty="0">
                    <a:latin typeface="CMMI12"/>
                  </a:rPr>
                  <a:t>T</a:t>
                </a:r>
                <a:r>
                  <a:rPr lang="en-IN" dirty="0">
                    <a:latin typeface="CMR12"/>
                  </a:rPr>
                  <a:t>(</a:t>
                </a:r>
                <a:r>
                  <a:rPr lang="en-IN" dirty="0">
                    <a:latin typeface="CMBX12"/>
                  </a:rPr>
                  <a:t>v</a:t>
                </a:r>
                <a:r>
                  <a:rPr lang="en-IN" sz="1400" dirty="0">
                    <a:latin typeface="CMBX8"/>
                  </a:rPr>
                  <a:t>2</a:t>
                </a:r>
                <a:r>
                  <a:rPr lang="en-IN" dirty="0">
                    <a:latin typeface="CMR12"/>
                  </a:rPr>
                  <a:t>)</a:t>
                </a:r>
              </a:p>
              <a:p>
                <a:pPr marL="0" indent="0">
                  <a:buNone/>
                </a:pPr>
                <a:r>
                  <a:rPr lang="en-IN" dirty="0" smtClean="0">
                    <a:latin typeface="CMR12"/>
                  </a:rPr>
                  <a:t>                      = </a:t>
                </a:r>
                <a:r>
                  <a:rPr lang="en-IN" dirty="0">
                    <a:latin typeface="CMSY10"/>
                  </a:rPr>
                  <a:t>−</a:t>
                </a:r>
                <a:r>
                  <a:rPr lang="en-IN" dirty="0">
                    <a:latin typeface="CMR12"/>
                  </a:rPr>
                  <a:t>2</a:t>
                </a:r>
                <a:r>
                  <a:rPr lang="en-IN" dirty="0">
                    <a:latin typeface="CMBX12"/>
                  </a:rPr>
                  <a:t>v</a:t>
                </a:r>
                <a:r>
                  <a:rPr lang="en-IN" sz="1400" dirty="0">
                    <a:latin typeface="CMBX8"/>
                  </a:rPr>
                  <a:t>1 </a:t>
                </a:r>
                <a:r>
                  <a:rPr lang="en-IN" dirty="0">
                    <a:latin typeface="CMSY10"/>
                  </a:rPr>
                  <a:t>− </a:t>
                </a:r>
                <a:r>
                  <a:rPr lang="en-IN" dirty="0">
                    <a:latin typeface="CMR12"/>
                  </a:rPr>
                  <a:t>3</a:t>
                </a:r>
                <a:r>
                  <a:rPr lang="en-IN" dirty="0">
                    <a:latin typeface="CMBX12"/>
                  </a:rPr>
                  <a:t>v</a:t>
                </a:r>
                <a:r>
                  <a:rPr lang="en-IN" sz="1400" dirty="0">
                    <a:latin typeface="CMBX8"/>
                  </a:rPr>
                  <a:t>2 </a:t>
                </a:r>
                <a:r>
                  <a:rPr lang="en-IN" dirty="0">
                    <a:latin typeface="CMR12"/>
                  </a:rPr>
                  <a:t>+ 3(</a:t>
                </a:r>
                <a:r>
                  <a:rPr lang="en-IN" dirty="0">
                    <a:latin typeface="CMSY10"/>
                  </a:rPr>
                  <a:t>−</a:t>
                </a:r>
                <a:r>
                  <a:rPr lang="en-IN" dirty="0">
                    <a:latin typeface="CMR12"/>
                  </a:rPr>
                  <a:t>7</a:t>
                </a:r>
                <a:r>
                  <a:rPr lang="en-IN" dirty="0">
                    <a:latin typeface="CMBX12"/>
                  </a:rPr>
                  <a:t>v</a:t>
                </a:r>
                <a:r>
                  <a:rPr lang="en-IN" sz="1400" dirty="0">
                    <a:latin typeface="CMBX8"/>
                  </a:rPr>
                  <a:t>1 </a:t>
                </a:r>
                <a:r>
                  <a:rPr lang="en-IN" dirty="0">
                    <a:latin typeface="CMR12"/>
                  </a:rPr>
                  <a:t>+ 8</a:t>
                </a:r>
                <a:r>
                  <a:rPr lang="en-IN" dirty="0">
                    <a:latin typeface="CMBX12"/>
                  </a:rPr>
                  <a:t>v</a:t>
                </a:r>
                <a:r>
                  <a:rPr lang="en-IN" sz="1400" dirty="0">
                    <a:latin typeface="CMBX8"/>
                  </a:rPr>
                  <a:t>2</a:t>
                </a:r>
                <a:r>
                  <a:rPr lang="en-IN" dirty="0">
                    <a:latin typeface="CMR12"/>
                  </a:rPr>
                  <a:t>)</a:t>
                </a:r>
              </a:p>
              <a:p>
                <a:pPr marL="0" indent="0">
                  <a:buNone/>
                </a:pPr>
                <a:r>
                  <a:rPr lang="en-IN" dirty="0" smtClean="0">
                    <a:latin typeface="CMR12"/>
                  </a:rPr>
                  <a:t>                      = </a:t>
                </a:r>
                <a:r>
                  <a:rPr lang="en-IN" dirty="0">
                    <a:latin typeface="CMSY10"/>
                  </a:rPr>
                  <a:t>−</a:t>
                </a:r>
                <a:r>
                  <a:rPr lang="en-IN" dirty="0">
                    <a:latin typeface="CMR12"/>
                  </a:rPr>
                  <a:t>23</a:t>
                </a:r>
                <a:r>
                  <a:rPr lang="en-IN" dirty="0">
                    <a:latin typeface="CMBX12"/>
                  </a:rPr>
                  <a:t>v</a:t>
                </a:r>
                <a:r>
                  <a:rPr lang="en-IN" sz="1400" dirty="0">
                    <a:latin typeface="CMBX8"/>
                  </a:rPr>
                  <a:t>1 </a:t>
                </a:r>
                <a:r>
                  <a:rPr lang="en-IN" dirty="0">
                    <a:latin typeface="CMR12"/>
                  </a:rPr>
                  <a:t>+ 21</a:t>
                </a:r>
                <a:r>
                  <a:rPr lang="en-IN" dirty="0">
                    <a:latin typeface="CMBX12"/>
                  </a:rPr>
                  <a:t>v</a:t>
                </a:r>
                <a:r>
                  <a:rPr lang="en-IN" sz="1400" dirty="0">
                    <a:latin typeface="CMBX8"/>
                  </a:rPr>
                  <a:t>2</a:t>
                </a:r>
              </a:p>
              <a:p>
                <a:pPr marL="0" indent="0">
                  <a:buNone/>
                </a:pPr>
                <a:r>
                  <a:rPr lang="en-IN" dirty="0" smtClean="0">
                    <a:latin typeface="CMR12"/>
                  </a:rPr>
                  <a:t>Hence </a:t>
                </a:r>
                <a:r>
                  <a:rPr lang="en-IN" dirty="0" smtClean="0">
                    <a:latin typeface="CMMI12"/>
                  </a:rPr>
                  <a:t> </a:t>
                </a:r>
                <a:r>
                  <a:rPr lang="en-IN" dirty="0" smtClean="0">
                    <a:latin typeface="CMSY10"/>
                  </a:rPr>
                  <a:t> </a:t>
                </a:r>
                <a:r>
                  <a:rPr lang="en-IN" dirty="0" smtClean="0">
                    <a:latin typeface="CMMI12"/>
                  </a:rPr>
                  <a:t>T</a:t>
                </a:r>
                <a:r>
                  <a:rPr lang="en-IN" dirty="0" smtClean="0">
                    <a:latin typeface="CMR12"/>
                  </a:rPr>
                  <a:t>(</a:t>
                </a:r>
                <a:r>
                  <a:rPr lang="en-IN" dirty="0" smtClean="0">
                    <a:latin typeface="CMSY10"/>
                  </a:rPr>
                  <a:t>−</a:t>
                </a:r>
                <a:r>
                  <a:rPr lang="en-IN" dirty="0" smtClean="0">
                    <a:latin typeface="CMBX12"/>
                  </a:rPr>
                  <a:t>v</a:t>
                </a:r>
                <a:r>
                  <a:rPr lang="en-IN" sz="1400" dirty="0" smtClean="0">
                    <a:latin typeface="CMBX8"/>
                  </a:rPr>
                  <a:t>1 </a:t>
                </a:r>
                <a:r>
                  <a:rPr lang="en-IN" dirty="0" smtClean="0">
                    <a:latin typeface="CMR12"/>
                  </a:rPr>
                  <a:t>+ 3</a:t>
                </a:r>
                <a:r>
                  <a:rPr lang="en-IN" dirty="0" smtClean="0">
                    <a:latin typeface="CMBX12"/>
                  </a:rPr>
                  <a:t>v</a:t>
                </a:r>
                <a:r>
                  <a:rPr lang="en-IN" sz="1400" dirty="0" smtClean="0">
                    <a:latin typeface="CMBX8"/>
                  </a:rPr>
                  <a:t>2</a:t>
                </a:r>
                <a:r>
                  <a:rPr lang="en-IN" dirty="0" smtClean="0">
                    <a:latin typeface="CMR12"/>
                  </a:rPr>
                  <a:t>) = </a:t>
                </a:r>
                <a:r>
                  <a:rPr lang="en-IN" dirty="0" smtClean="0">
                    <a:latin typeface="CMMI12"/>
                  </a:rPr>
                  <a:t>T</a:t>
                </a:r>
                <a:r>
                  <a:rPr lang="en-IN" dirty="0" smtClean="0">
                    <a:latin typeface="CMR12"/>
                  </a:rPr>
                  <a:t>(</a:t>
                </a:r>
                <a:r>
                  <a:rPr lang="en-IN" dirty="0" smtClean="0">
                    <a:latin typeface="CMSY10"/>
                  </a:rPr>
                  <a:t>−</a:t>
                </a:r>
                <a:r>
                  <a:rPr lang="en-IN" dirty="0" smtClean="0">
                    <a:latin typeface="CMR12"/>
                  </a:rPr>
                  <a:t>23</a:t>
                </a:r>
                <a:r>
                  <a:rPr lang="en-IN" dirty="0" smtClean="0">
                    <a:latin typeface="CMBX12"/>
                  </a:rPr>
                  <a:t>v</a:t>
                </a:r>
                <a:r>
                  <a:rPr lang="en-IN" sz="1400" dirty="0" smtClean="0">
                    <a:latin typeface="CMBX8"/>
                  </a:rPr>
                  <a:t>1 </a:t>
                </a:r>
                <a:r>
                  <a:rPr lang="en-IN" dirty="0" smtClean="0">
                    <a:latin typeface="CMR12"/>
                  </a:rPr>
                  <a:t>+ 21</a:t>
                </a:r>
                <a:r>
                  <a:rPr lang="en-IN" dirty="0" smtClean="0">
                    <a:latin typeface="CMBX12"/>
                  </a:rPr>
                  <a:t>v</a:t>
                </a:r>
                <a:r>
                  <a:rPr lang="en-IN" sz="1400" dirty="0" smtClean="0">
                    <a:latin typeface="CMBX8"/>
                  </a:rPr>
                  <a:t>2</a:t>
                </a:r>
                <a:r>
                  <a:rPr lang="en-IN" dirty="0" smtClean="0">
                    <a:latin typeface="CMR12"/>
                  </a:rPr>
                  <a:t>)</a:t>
                </a:r>
              </a:p>
              <a:p>
                <a:pPr marL="0" indent="0">
                  <a:buNone/>
                </a:pPr>
                <a:r>
                  <a:rPr lang="en-IN" dirty="0" smtClean="0">
                    <a:latin typeface="CMR12"/>
                  </a:rPr>
                  <a:t>                                 = </a:t>
                </a:r>
                <a:r>
                  <a:rPr lang="en-IN" dirty="0">
                    <a:latin typeface="CMSY10"/>
                  </a:rPr>
                  <a:t>−</a:t>
                </a:r>
                <a:r>
                  <a:rPr lang="en-IN" dirty="0">
                    <a:latin typeface="CMR12"/>
                  </a:rPr>
                  <a:t>23</a:t>
                </a:r>
                <a:r>
                  <a:rPr lang="en-IN" dirty="0">
                    <a:latin typeface="CMMI12"/>
                  </a:rPr>
                  <a:t>T</a:t>
                </a:r>
                <a:r>
                  <a:rPr lang="en-IN" dirty="0">
                    <a:latin typeface="CMR12"/>
                  </a:rPr>
                  <a:t>(</a:t>
                </a:r>
                <a:r>
                  <a:rPr lang="en-IN" dirty="0">
                    <a:latin typeface="CMBX12"/>
                  </a:rPr>
                  <a:t>v</a:t>
                </a:r>
                <a:r>
                  <a:rPr lang="en-IN" sz="1400" dirty="0">
                    <a:latin typeface="CMBX8"/>
                  </a:rPr>
                  <a:t>1</a:t>
                </a:r>
                <a:r>
                  <a:rPr lang="en-IN" dirty="0">
                    <a:latin typeface="CMR12"/>
                  </a:rPr>
                  <a:t>) + 21</a:t>
                </a:r>
                <a:r>
                  <a:rPr lang="en-IN" dirty="0">
                    <a:latin typeface="CMMI12"/>
                  </a:rPr>
                  <a:t>T</a:t>
                </a:r>
                <a:r>
                  <a:rPr lang="en-IN" dirty="0">
                    <a:latin typeface="CMR12"/>
                  </a:rPr>
                  <a:t>(</a:t>
                </a:r>
                <a:r>
                  <a:rPr lang="en-IN" dirty="0">
                    <a:latin typeface="CMBX12"/>
                  </a:rPr>
                  <a:t>v</a:t>
                </a:r>
                <a:r>
                  <a:rPr lang="en-IN" sz="1400" dirty="0">
                    <a:latin typeface="CMBX8"/>
                  </a:rPr>
                  <a:t>2</a:t>
                </a:r>
                <a:r>
                  <a:rPr lang="en-IN" dirty="0">
                    <a:latin typeface="CMR12"/>
                  </a:rPr>
                  <a:t>)</a:t>
                </a:r>
              </a:p>
              <a:p>
                <a:pPr marL="0" indent="0">
                  <a:buNone/>
                </a:pPr>
                <a:r>
                  <a:rPr lang="en-IN" dirty="0" smtClean="0">
                    <a:latin typeface="CMR12"/>
                  </a:rPr>
                  <a:t>                                 = </a:t>
                </a:r>
                <a:r>
                  <a:rPr lang="en-IN" dirty="0">
                    <a:latin typeface="CMSY10"/>
                  </a:rPr>
                  <a:t>−</a:t>
                </a:r>
                <a:r>
                  <a:rPr lang="en-IN" dirty="0">
                    <a:latin typeface="CMR12"/>
                  </a:rPr>
                  <a:t>23(2</a:t>
                </a:r>
                <a:r>
                  <a:rPr lang="en-IN" dirty="0">
                    <a:latin typeface="CMBX12"/>
                  </a:rPr>
                  <a:t>v</a:t>
                </a:r>
                <a:r>
                  <a:rPr lang="en-IN" sz="1400" dirty="0">
                    <a:latin typeface="CMBX8"/>
                  </a:rPr>
                  <a:t>1 </a:t>
                </a:r>
                <a:r>
                  <a:rPr lang="en-IN" dirty="0">
                    <a:latin typeface="CMR12"/>
                  </a:rPr>
                  <a:t>+ 3</a:t>
                </a:r>
                <a:r>
                  <a:rPr lang="en-IN" dirty="0">
                    <a:latin typeface="CMBX12"/>
                  </a:rPr>
                  <a:t>v</a:t>
                </a:r>
                <a:r>
                  <a:rPr lang="en-IN" sz="1400" dirty="0">
                    <a:latin typeface="CMBX8"/>
                  </a:rPr>
                  <a:t>2</a:t>
                </a:r>
                <a:r>
                  <a:rPr lang="en-IN" dirty="0">
                    <a:latin typeface="CMR12"/>
                  </a:rPr>
                  <a:t>) + 21(</a:t>
                </a:r>
                <a:r>
                  <a:rPr lang="en-IN" dirty="0">
                    <a:latin typeface="CMSY10"/>
                  </a:rPr>
                  <a:t>−</a:t>
                </a:r>
                <a:r>
                  <a:rPr lang="en-IN" dirty="0">
                    <a:latin typeface="CMR12"/>
                  </a:rPr>
                  <a:t>7</a:t>
                </a:r>
                <a:r>
                  <a:rPr lang="en-IN" dirty="0">
                    <a:latin typeface="CMBX12"/>
                  </a:rPr>
                  <a:t>v</a:t>
                </a:r>
                <a:r>
                  <a:rPr lang="en-IN" sz="1400" dirty="0">
                    <a:latin typeface="CMBX8"/>
                  </a:rPr>
                  <a:t>1 </a:t>
                </a:r>
                <a:r>
                  <a:rPr lang="en-IN" dirty="0">
                    <a:latin typeface="CMR12"/>
                  </a:rPr>
                  <a:t>+ 8</a:t>
                </a:r>
                <a:r>
                  <a:rPr lang="en-IN" dirty="0">
                    <a:latin typeface="CMBX12"/>
                  </a:rPr>
                  <a:t>v</a:t>
                </a:r>
                <a:r>
                  <a:rPr lang="en-IN" sz="1400" dirty="0">
                    <a:latin typeface="CMBX8"/>
                  </a:rPr>
                  <a:t>2</a:t>
                </a:r>
                <a:r>
                  <a:rPr lang="en-IN" dirty="0">
                    <a:latin typeface="CMR12"/>
                  </a:rPr>
                  <a:t>)</a:t>
                </a:r>
              </a:p>
              <a:p>
                <a:pPr marL="0" indent="0">
                  <a:buNone/>
                </a:pPr>
                <a:r>
                  <a:rPr lang="en-IN" smtClean="0">
                    <a:latin typeface="CMR12"/>
                  </a:rPr>
                  <a:t>                                 = </a:t>
                </a:r>
                <a:r>
                  <a:rPr lang="en-IN" dirty="0">
                    <a:latin typeface="CMSY10"/>
                  </a:rPr>
                  <a:t>−</a:t>
                </a:r>
                <a:r>
                  <a:rPr lang="en-IN" dirty="0">
                    <a:latin typeface="CMR12"/>
                  </a:rPr>
                  <a:t>193</a:t>
                </a:r>
                <a:r>
                  <a:rPr lang="en-IN" dirty="0">
                    <a:latin typeface="CMBX12"/>
                  </a:rPr>
                  <a:t>v</a:t>
                </a:r>
                <a:r>
                  <a:rPr lang="en-IN" sz="1400" dirty="0">
                    <a:latin typeface="CMBX8"/>
                  </a:rPr>
                  <a:t>1 </a:t>
                </a:r>
                <a:r>
                  <a:rPr lang="en-IN" dirty="0">
                    <a:latin typeface="CMR12"/>
                  </a:rPr>
                  <a:t>+ 99</a:t>
                </a:r>
                <a:r>
                  <a:rPr lang="en-IN" dirty="0">
                    <a:latin typeface="CMBX12"/>
                  </a:rPr>
                  <a:t>v</a:t>
                </a:r>
                <a:r>
                  <a:rPr lang="en-IN" sz="1400" dirty="0">
                    <a:latin typeface="CMBX8"/>
                  </a:rPr>
                  <a:t>2</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88720"/>
                <a:ext cx="10515600" cy="4988243"/>
              </a:xfrm>
              <a:blipFill>
                <a:blip r:embed="rId2"/>
                <a:stretch>
                  <a:fillRect l="-1217" t="-2078" b="-2567"/>
                </a:stretch>
              </a:blipFill>
            </p:spPr>
            <p:txBody>
              <a:bodyPr/>
              <a:lstStyle/>
              <a:p>
                <a:r>
                  <a:rPr lang="en-IN">
                    <a:noFill/>
                  </a:rPr>
                  <a:t> </a:t>
                </a:r>
              </a:p>
            </p:txBody>
          </p:sp>
        </mc:Fallback>
      </mc:AlternateContent>
    </p:spTree>
    <p:extLst>
      <p:ext uri="{BB962C8B-B14F-4D97-AF65-F5344CB8AC3E}">
        <p14:creationId xmlns:p14="http://schemas.microsoft.com/office/powerpoint/2010/main" val="3692246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sp>
        <p:nvSpPr>
          <p:cNvPr id="3" name="椭圆 3"/>
          <p:cNvSpPr/>
          <p:nvPr/>
        </p:nvSpPr>
        <p:spPr>
          <a:xfrm>
            <a:off x="8351838" y="4391025"/>
            <a:ext cx="841375" cy="841375"/>
          </a:xfrm>
          <a:prstGeom prst="ellipse">
            <a:avLst/>
          </a:prstGeom>
          <a:solidFill>
            <a:srgbClr val="6A3C7C"/>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4" name="椭圆 5"/>
          <p:cNvSpPr/>
          <p:nvPr/>
        </p:nvSpPr>
        <p:spPr>
          <a:xfrm>
            <a:off x="8923338" y="4132263"/>
            <a:ext cx="517525" cy="517525"/>
          </a:xfrm>
          <a:prstGeom prst="ellipse">
            <a:avLst/>
          </a:prstGeom>
          <a:solidFill>
            <a:srgbClr val="FFBF5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6" name="椭圆 6"/>
          <p:cNvSpPr/>
          <p:nvPr/>
        </p:nvSpPr>
        <p:spPr>
          <a:xfrm>
            <a:off x="8178800" y="3921125"/>
            <a:ext cx="346075" cy="346075"/>
          </a:xfrm>
          <a:prstGeom prst="ellipse">
            <a:avLst/>
          </a:prstGeom>
          <a:solidFill>
            <a:srgbClr val="F07474"/>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7" name="椭圆 11"/>
          <p:cNvSpPr/>
          <p:nvPr/>
        </p:nvSpPr>
        <p:spPr>
          <a:xfrm>
            <a:off x="4205288" y="1533525"/>
            <a:ext cx="3748088" cy="3748088"/>
          </a:xfrm>
          <a:prstGeom prst="ellipse">
            <a:avLst/>
          </a:prstGeom>
          <a:solidFill>
            <a:srgbClr val="FFBF5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auto">
              <a:spcBef>
                <a:spcPts val="0"/>
              </a:spcBef>
              <a:spcAft>
                <a:spcPts val="0"/>
              </a:spcAft>
            </a:pPr>
            <a:endParaRPr lang="en-US" sz="3200" b="1" dirty="0" smtClean="0">
              <a:latin typeface="Angsana New" pitchFamily="18" charset="-34"/>
              <a:cs typeface="Angsana New" pitchFamily="18" charset="-34"/>
            </a:endParaRPr>
          </a:p>
          <a:p>
            <a:pPr lvl="0" algn="ctr" fontAlgn="auto">
              <a:spcBef>
                <a:spcPts val="0"/>
              </a:spcBef>
              <a:spcAft>
                <a:spcPts val="0"/>
              </a:spcAft>
            </a:pPr>
            <a:r>
              <a:rPr lang="en-US" sz="3200" b="1" dirty="0" smtClean="0">
                <a:latin typeface="Angsana New" pitchFamily="18" charset="-34"/>
                <a:cs typeface="Angsana New" pitchFamily="18" charset="-34"/>
              </a:rPr>
              <a:t>MODULE </a:t>
            </a:r>
            <a:r>
              <a:rPr lang="en-US" sz="3200" b="1" dirty="0">
                <a:latin typeface="Angsana New" pitchFamily="18" charset="-34"/>
                <a:cs typeface="Angsana New" pitchFamily="18" charset="-34"/>
              </a:rPr>
              <a:t>- </a:t>
            </a:r>
            <a:r>
              <a:rPr lang="en-US" sz="3200" b="1" dirty="0" smtClean="0">
                <a:latin typeface="Angsana New" pitchFamily="18" charset="-34"/>
                <a:cs typeface="Angsana New" pitchFamily="18" charset="-34"/>
              </a:rPr>
              <a:t>3  </a:t>
            </a:r>
          </a:p>
          <a:p>
            <a:pPr algn="ctr" fontAlgn="auto">
              <a:spcBef>
                <a:spcPts val="0"/>
              </a:spcBef>
              <a:spcAft>
                <a:spcPts val="0"/>
              </a:spcAft>
            </a:pPr>
            <a:r>
              <a:rPr lang="en-US" sz="3200" b="1" dirty="0">
                <a:latin typeface="Angsana New" pitchFamily="18" charset="-34"/>
                <a:cs typeface="Angsana New" pitchFamily="18" charset="-34"/>
              </a:rPr>
              <a:t>LAPLACE TRANSFORMS </a:t>
            </a:r>
            <a:endParaRPr lang="en-US" sz="3200" dirty="0">
              <a:latin typeface="Angsana New" pitchFamily="18" charset="-34"/>
              <a:cs typeface="Angsana New" pitchFamily="18" charset="-34"/>
            </a:endParaRPr>
          </a:p>
          <a:p>
            <a:pPr lvl="0" algn="ctr" fontAlgn="auto">
              <a:spcBef>
                <a:spcPts val="0"/>
              </a:spcBef>
              <a:spcAft>
                <a:spcPts val="0"/>
              </a:spcAft>
            </a:pPr>
            <a:endParaRPr kumimoji="0" lang="zh-CN" altLang="en-US" sz="3190" b="0" i="0" u="none" strike="noStrike" kern="1200" cap="none" spc="0" normalizeH="0" baseline="0" noProof="0" dirty="0">
              <a:ln>
                <a:noFill/>
              </a:ln>
              <a:solidFill>
                <a:prstClr val="white"/>
              </a:solidFill>
              <a:effectLst/>
              <a:uLnTx/>
              <a:uFillTx/>
              <a:latin typeface="+mn-lt"/>
              <a:ea typeface="+mn-ea"/>
              <a:cs typeface="Calibri" panose="020F0502020204030204" pitchFamily="34" charset="0"/>
            </a:endParaRPr>
          </a:p>
        </p:txBody>
      </p:sp>
      <p:sp>
        <p:nvSpPr>
          <p:cNvPr id="8" name="椭圆 4"/>
          <p:cNvSpPr/>
          <p:nvPr/>
        </p:nvSpPr>
        <p:spPr>
          <a:xfrm>
            <a:off x="7480300" y="4310063"/>
            <a:ext cx="601663" cy="603250"/>
          </a:xfrm>
          <a:prstGeom prst="ellipse">
            <a:avLst/>
          </a:prstGeom>
          <a:solidFill>
            <a:srgbClr val="02B3C5"/>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9" name="椭圆 12"/>
          <p:cNvSpPr/>
          <p:nvPr/>
        </p:nvSpPr>
        <p:spPr>
          <a:xfrm>
            <a:off x="3606800" y="1685925"/>
            <a:ext cx="528638" cy="528638"/>
          </a:xfrm>
          <a:prstGeom prst="ellipse">
            <a:avLst/>
          </a:prstGeom>
          <a:solidFill>
            <a:srgbClr val="F07474"/>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10" name="椭圆 13"/>
          <p:cNvSpPr/>
          <p:nvPr/>
        </p:nvSpPr>
        <p:spPr>
          <a:xfrm>
            <a:off x="3871913" y="2357438"/>
            <a:ext cx="247650" cy="249238"/>
          </a:xfrm>
          <a:prstGeom prst="ellipse">
            <a:avLst/>
          </a:prstGeom>
          <a:solidFill>
            <a:srgbClr val="02B3C5"/>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
        <p:nvSpPr>
          <p:cNvPr id="11" name="椭圆 14"/>
          <p:cNvSpPr/>
          <p:nvPr/>
        </p:nvSpPr>
        <p:spPr>
          <a:xfrm>
            <a:off x="3381375" y="2170113"/>
            <a:ext cx="187325" cy="187325"/>
          </a:xfrm>
          <a:prstGeom prst="ellipse">
            <a:avLst/>
          </a:prstGeom>
          <a:solidFill>
            <a:srgbClr val="6A3C7C"/>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endParaRPr>
          </a:p>
        </p:txBody>
      </p:sp>
    </p:spTree>
    <p:extLst>
      <p:ext uri="{BB962C8B-B14F-4D97-AF65-F5344CB8AC3E}">
        <p14:creationId xmlns:p14="http://schemas.microsoft.com/office/powerpoint/2010/main" val="9646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7"/>
                                        </p:tgtEl>
                                        <p:attrNameLst>
                                          <p:attrName>fillcolor</p:attrName>
                                        </p:attrNameLst>
                                      </p:cBhvr>
                                      <p:to>
                                        <a:schemeClr val="accent2"/>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1000"/>
                                        <p:tgtEl>
                                          <p:spTgt spid="7">
                                            <p:txEl>
                                              <p:pRg st="2" end="2"/>
                                            </p:txEl>
                                          </p:spTgt>
                                        </p:tgtEl>
                                      </p:cBhvr>
                                    </p:animEffect>
                                    <p:anim calcmode="lin" valueType="num">
                                      <p:cBhvr>
                                        <p:cTn id="1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sp>
        <p:nvSpPr>
          <p:cNvPr id="3" name="文本框 5"/>
          <p:cNvSpPr txBox="1"/>
          <p:nvPr/>
        </p:nvSpPr>
        <p:spPr>
          <a:xfrm>
            <a:off x="320267" y="1148861"/>
            <a:ext cx="4252912" cy="769441"/>
          </a:xfrm>
          <a:prstGeom prst="rect">
            <a:avLst/>
          </a:prstGeom>
          <a:noFill/>
          <a:ln w="9525">
            <a:noFill/>
          </a:ln>
        </p:spPr>
        <p:txBody>
          <a:bodyPr anchor="t">
            <a:spAutoFit/>
          </a:bodyPr>
          <a:lstStyle/>
          <a:p>
            <a:r>
              <a:rPr lang="en-US" altLang="zh-CN" sz="4400" b="1" dirty="0" smtClean="0">
                <a:solidFill>
                  <a:srgbClr val="404040"/>
                </a:solidFill>
                <a:latin typeface="Berlin Sans FB Demi" pitchFamily="34" charset="0"/>
                <a:cs typeface="Calibri" panose="020F0502020204030204" pitchFamily="34" charset="0"/>
              </a:rPr>
              <a:t>TOPICS</a:t>
            </a:r>
            <a:endParaRPr lang="zh-CN" altLang="en-US" sz="4400" b="1" dirty="0">
              <a:solidFill>
                <a:srgbClr val="404040"/>
              </a:solidFill>
              <a:latin typeface="Berlin Sans FB Demi" pitchFamily="34" charset="0"/>
              <a:ea typeface="Calibri" panose="020F0502020204030204" pitchFamily="34" charset="0"/>
              <a:cs typeface="Calibri" panose="020F0502020204030204" pitchFamily="34" charset="0"/>
            </a:endParaRPr>
          </a:p>
        </p:txBody>
      </p:sp>
      <p:sp>
        <p:nvSpPr>
          <p:cNvPr id="4" name="Freeform 16"/>
          <p:cNvSpPr/>
          <p:nvPr/>
        </p:nvSpPr>
        <p:spPr bwMode="auto">
          <a:xfrm>
            <a:off x="5767388" y="3856038"/>
            <a:ext cx="1333500" cy="1747838"/>
          </a:xfrm>
          <a:custGeom>
            <a:avLst/>
            <a:gdLst>
              <a:gd name="T0" fmla="*/ 26 w 111"/>
              <a:gd name="T1" fmla="*/ 3 h 145"/>
              <a:gd name="T2" fmla="*/ 12 w 111"/>
              <a:gd name="T3" fmla="*/ 68 h 145"/>
              <a:gd name="T4" fmla="*/ 81 w 111"/>
              <a:gd name="T5" fmla="*/ 143 h 145"/>
              <a:gd name="T6" fmla="*/ 93 w 111"/>
              <a:gd name="T7" fmla="*/ 78 h 145"/>
              <a:gd name="T8" fmla="*/ 26 w 111"/>
              <a:gd name="T9" fmla="*/ 3 h 145"/>
            </a:gdLst>
            <a:ahLst/>
            <a:cxnLst>
              <a:cxn ang="0">
                <a:pos x="T0" y="T1"/>
              </a:cxn>
              <a:cxn ang="0">
                <a:pos x="T2" y="T3"/>
              </a:cxn>
              <a:cxn ang="0">
                <a:pos x="T4" y="T5"/>
              </a:cxn>
              <a:cxn ang="0">
                <a:pos x="T6" y="T7"/>
              </a:cxn>
              <a:cxn ang="0">
                <a:pos x="T8" y="T9"/>
              </a:cxn>
            </a:cxnLst>
            <a:rect l="0" t="0" r="r" b="b"/>
            <a:pathLst>
              <a:path w="111" h="145">
                <a:moveTo>
                  <a:pt x="26" y="3"/>
                </a:moveTo>
                <a:cubicBezTo>
                  <a:pt x="14" y="0"/>
                  <a:pt x="0" y="30"/>
                  <a:pt x="12" y="68"/>
                </a:cubicBezTo>
                <a:cubicBezTo>
                  <a:pt x="26" y="112"/>
                  <a:pt x="50" y="142"/>
                  <a:pt x="81" y="143"/>
                </a:cubicBezTo>
                <a:cubicBezTo>
                  <a:pt x="110" y="145"/>
                  <a:pt x="111" y="119"/>
                  <a:pt x="93" y="78"/>
                </a:cubicBezTo>
                <a:cubicBezTo>
                  <a:pt x="76" y="43"/>
                  <a:pt x="38" y="5"/>
                  <a:pt x="26" y="3"/>
                </a:cubicBezTo>
                <a:close/>
              </a:path>
            </a:pathLst>
          </a:custGeom>
          <a:solidFill>
            <a:srgbClr val="FFBF53"/>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sp>
        <p:nvSpPr>
          <p:cNvPr id="6" name="Freeform 14"/>
          <p:cNvSpPr/>
          <p:nvPr/>
        </p:nvSpPr>
        <p:spPr bwMode="auto">
          <a:xfrm>
            <a:off x="6357938" y="3744913"/>
            <a:ext cx="1466850" cy="1157288"/>
          </a:xfrm>
          <a:custGeom>
            <a:avLst/>
            <a:gdLst>
              <a:gd name="T0" fmla="*/ 2 w 122"/>
              <a:gd name="T1" fmla="*/ 5 h 96"/>
              <a:gd name="T2" fmla="*/ 69 w 122"/>
              <a:gd name="T3" fmla="*/ 74 h 96"/>
              <a:gd name="T4" fmla="*/ 119 w 122"/>
              <a:gd name="T5" fmla="*/ 75 h 96"/>
              <a:gd name="T6" fmla="*/ 67 w 122"/>
              <a:gd name="T7" fmla="*/ 19 h 96"/>
              <a:gd name="T8" fmla="*/ 24 w 122"/>
              <a:gd name="T9" fmla="*/ 2 h 96"/>
              <a:gd name="T10" fmla="*/ 2 w 122"/>
              <a:gd name="T11" fmla="*/ 5 h 96"/>
            </a:gdLst>
            <a:ahLst/>
            <a:cxnLst>
              <a:cxn ang="0">
                <a:pos x="T0" y="T1"/>
              </a:cxn>
              <a:cxn ang="0">
                <a:pos x="T2" y="T3"/>
              </a:cxn>
              <a:cxn ang="0">
                <a:pos x="T4" y="T5"/>
              </a:cxn>
              <a:cxn ang="0">
                <a:pos x="T6" y="T7"/>
              </a:cxn>
              <a:cxn ang="0">
                <a:pos x="T8" y="T9"/>
              </a:cxn>
              <a:cxn ang="0">
                <a:pos x="T10" y="T11"/>
              </a:cxn>
            </a:cxnLst>
            <a:rect l="0" t="0" r="r" b="b"/>
            <a:pathLst>
              <a:path w="122" h="96">
                <a:moveTo>
                  <a:pt x="2" y="5"/>
                </a:moveTo>
                <a:cubicBezTo>
                  <a:pt x="0" y="13"/>
                  <a:pt x="34" y="53"/>
                  <a:pt x="69" y="74"/>
                </a:cubicBezTo>
                <a:cubicBezTo>
                  <a:pt x="103" y="94"/>
                  <a:pt x="122" y="96"/>
                  <a:pt x="119" y="75"/>
                </a:cubicBezTo>
                <a:cubicBezTo>
                  <a:pt x="116" y="55"/>
                  <a:pt x="97" y="37"/>
                  <a:pt x="67" y="19"/>
                </a:cubicBezTo>
                <a:cubicBezTo>
                  <a:pt x="52" y="10"/>
                  <a:pt x="36" y="4"/>
                  <a:pt x="24" y="2"/>
                </a:cubicBezTo>
                <a:cubicBezTo>
                  <a:pt x="11" y="0"/>
                  <a:pt x="2" y="1"/>
                  <a:pt x="2" y="5"/>
                </a:cubicBezTo>
                <a:close/>
              </a:path>
            </a:pathLst>
          </a:custGeom>
          <a:solidFill>
            <a:srgbClr val="6A3C7C"/>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sp>
        <p:nvSpPr>
          <p:cNvPr id="7" name="Freeform 22"/>
          <p:cNvSpPr/>
          <p:nvPr/>
        </p:nvSpPr>
        <p:spPr bwMode="auto">
          <a:xfrm>
            <a:off x="5205413" y="2290763"/>
            <a:ext cx="973138" cy="1049338"/>
          </a:xfrm>
          <a:custGeom>
            <a:avLst/>
            <a:gdLst>
              <a:gd name="T0" fmla="*/ 62 w 81"/>
              <a:gd name="T1" fmla="*/ 84 h 87"/>
              <a:gd name="T2" fmla="*/ 71 w 81"/>
              <a:gd name="T3" fmla="*/ 45 h 87"/>
              <a:gd name="T4" fmla="*/ 27 w 81"/>
              <a:gd name="T5" fmla="*/ 6 h 87"/>
              <a:gd name="T6" fmla="*/ 8 w 81"/>
              <a:gd name="T7" fmla="*/ 29 h 87"/>
              <a:gd name="T8" fmla="*/ 62 w 81"/>
              <a:gd name="T9" fmla="*/ 84 h 87"/>
            </a:gdLst>
            <a:ahLst/>
            <a:cxnLst>
              <a:cxn ang="0">
                <a:pos x="T0" y="T1"/>
              </a:cxn>
              <a:cxn ang="0">
                <a:pos x="T2" y="T3"/>
              </a:cxn>
              <a:cxn ang="0">
                <a:pos x="T4" y="T5"/>
              </a:cxn>
              <a:cxn ang="0">
                <a:pos x="T6" y="T7"/>
              </a:cxn>
              <a:cxn ang="0">
                <a:pos x="T8" y="T9"/>
              </a:cxn>
            </a:cxnLst>
            <a:rect l="0" t="0" r="r" b="b"/>
            <a:pathLst>
              <a:path w="81" h="87">
                <a:moveTo>
                  <a:pt x="62" y="84"/>
                </a:moveTo>
                <a:cubicBezTo>
                  <a:pt x="73" y="87"/>
                  <a:pt x="81" y="66"/>
                  <a:pt x="71" y="45"/>
                </a:cubicBezTo>
                <a:cubicBezTo>
                  <a:pt x="60" y="24"/>
                  <a:pt x="47" y="12"/>
                  <a:pt x="27" y="6"/>
                </a:cubicBezTo>
                <a:cubicBezTo>
                  <a:pt x="6" y="0"/>
                  <a:pt x="0" y="8"/>
                  <a:pt x="8" y="29"/>
                </a:cubicBezTo>
                <a:cubicBezTo>
                  <a:pt x="16" y="50"/>
                  <a:pt x="50" y="82"/>
                  <a:pt x="62" y="84"/>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sp>
        <p:nvSpPr>
          <p:cNvPr id="8" name="Freeform 20"/>
          <p:cNvSpPr/>
          <p:nvPr/>
        </p:nvSpPr>
        <p:spPr bwMode="auto">
          <a:xfrm>
            <a:off x="4017963" y="2435225"/>
            <a:ext cx="1662113" cy="1049338"/>
          </a:xfrm>
          <a:custGeom>
            <a:avLst/>
            <a:gdLst>
              <a:gd name="T0" fmla="*/ 135 w 138"/>
              <a:gd name="T1" fmla="*/ 83 h 87"/>
              <a:gd name="T2" fmla="*/ 79 w 138"/>
              <a:gd name="T3" fmla="*/ 25 h 87"/>
              <a:gd name="T4" fmla="*/ 13 w 138"/>
              <a:gd name="T5" fmla="*/ 12 h 87"/>
              <a:gd name="T6" fmla="*/ 52 w 138"/>
              <a:gd name="T7" fmla="*/ 64 h 87"/>
              <a:gd name="T8" fmla="*/ 107 w 138"/>
              <a:gd name="T9" fmla="*/ 84 h 87"/>
              <a:gd name="T10" fmla="*/ 135 w 138"/>
              <a:gd name="T11" fmla="*/ 83 h 87"/>
            </a:gdLst>
            <a:ahLst/>
            <a:cxnLst>
              <a:cxn ang="0">
                <a:pos x="T0" y="T1"/>
              </a:cxn>
              <a:cxn ang="0">
                <a:pos x="T2" y="T3"/>
              </a:cxn>
              <a:cxn ang="0">
                <a:pos x="T4" y="T5"/>
              </a:cxn>
              <a:cxn ang="0">
                <a:pos x="T6" y="T7"/>
              </a:cxn>
              <a:cxn ang="0">
                <a:pos x="T8" y="T9"/>
              </a:cxn>
              <a:cxn ang="0">
                <a:pos x="T10" y="T11"/>
              </a:cxn>
            </a:cxnLst>
            <a:rect l="0" t="0" r="r" b="b"/>
            <a:pathLst>
              <a:path w="138" h="87">
                <a:moveTo>
                  <a:pt x="135" y="83"/>
                </a:moveTo>
                <a:cubicBezTo>
                  <a:pt x="138" y="76"/>
                  <a:pt x="111" y="43"/>
                  <a:pt x="79" y="25"/>
                </a:cubicBezTo>
                <a:cubicBezTo>
                  <a:pt x="48" y="6"/>
                  <a:pt x="25" y="0"/>
                  <a:pt x="13" y="12"/>
                </a:cubicBezTo>
                <a:cubicBezTo>
                  <a:pt x="0" y="25"/>
                  <a:pt x="16" y="43"/>
                  <a:pt x="52" y="64"/>
                </a:cubicBezTo>
                <a:cubicBezTo>
                  <a:pt x="71" y="75"/>
                  <a:pt x="91" y="81"/>
                  <a:pt x="107" y="84"/>
                </a:cubicBezTo>
                <a:cubicBezTo>
                  <a:pt x="123" y="87"/>
                  <a:pt x="134" y="87"/>
                  <a:pt x="135" y="83"/>
                </a:cubicBezTo>
                <a:close/>
              </a:path>
            </a:pathLst>
          </a:custGeom>
          <a:solidFill>
            <a:srgbClr val="FFBF53"/>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sp>
        <p:nvSpPr>
          <p:cNvPr id="9" name="Freeform 12"/>
          <p:cNvSpPr/>
          <p:nvPr/>
        </p:nvSpPr>
        <p:spPr bwMode="auto">
          <a:xfrm>
            <a:off x="6102350" y="2919413"/>
            <a:ext cx="989013" cy="747713"/>
          </a:xfrm>
          <a:custGeom>
            <a:avLst/>
            <a:gdLst>
              <a:gd name="T0" fmla="*/ 7 w 82"/>
              <a:gd name="T1" fmla="*/ 44 h 62"/>
              <a:gd name="T2" fmla="*/ 36 w 82"/>
              <a:gd name="T3" fmla="*/ 57 h 62"/>
              <a:gd name="T4" fmla="*/ 69 w 82"/>
              <a:gd name="T5" fmla="*/ 56 h 62"/>
              <a:gd name="T6" fmla="*/ 64 w 82"/>
              <a:gd name="T7" fmla="*/ 20 h 62"/>
              <a:gd name="T8" fmla="*/ 16 w 82"/>
              <a:gd name="T9" fmla="*/ 5 h 62"/>
              <a:gd name="T10" fmla="*/ 7 w 82"/>
              <a:gd name="T11" fmla="*/ 44 h 62"/>
            </a:gdLst>
            <a:ahLst/>
            <a:cxnLst>
              <a:cxn ang="0">
                <a:pos x="T0" y="T1"/>
              </a:cxn>
              <a:cxn ang="0">
                <a:pos x="T2" y="T3"/>
              </a:cxn>
              <a:cxn ang="0">
                <a:pos x="T4" y="T5"/>
              </a:cxn>
              <a:cxn ang="0">
                <a:pos x="T6" y="T7"/>
              </a:cxn>
              <a:cxn ang="0">
                <a:pos x="T8" y="T9"/>
              </a:cxn>
              <a:cxn ang="0">
                <a:pos x="T10" y="T11"/>
              </a:cxn>
            </a:cxnLst>
            <a:rect l="0" t="0" r="r" b="b"/>
            <a:pathLst>
              <a:path w="82" h="62">
                <a:moveTo>
                  <a:pt x="7" y="44"/>
                </a:moveTo>
                <a:cubicBezTo>
                  <a:pt x="14" y="51"/>
                  <a:pt x="24" y="54"/>
                  <a:pt x="36" y="57"/>
                </a:cubicBezTo>
                <a:cubicBezTo>
                  <a:pt x="49" y="59"/>
                  <a:pt x="58" y="62"/>
                  <a:pt x="69" y="56"/>
                </a:cubicBezTo>
                <a:cubicBezTo>
                  <a:pt x="80" y="50"/>
                  <a:pt x="82" y="37"/>
                  <a:pt x="64" y="20"/>
                </a:cubicBezTo>
                <a:cubicBezTo>
                  <a:pt x="47" y="4"/>
                  <a:pt x="32" y="0"/>
                  <a:pt x="16" y="5"/>
                </a:cubicBezTo>
                <a:cubicBezTo>
                  <a:pt x="0" y="10"/>
                  <a:pt x="0" y="37"/>
                  <a:pt x="7" y="44"/>
                </a:cubicBezTo>
                <a:close/>
              </a:path>
            </a:pathLst>
          </a:custGeom>
          <a:solidFill>
            <a:srgbClr val="02B3C5"/>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sp>
        <p:nvSpPr>
          <p:cNvPr id="10" name="Freeform 18"/>
          <p:cNvSpPr/>
          <p:nvPr/>
        </p:nvSpPr>
        <p:spPr bwMode="auto">
          <a:xfrm>
            <a:off x="4152900" y="3532188"/>
            <a:ext cx="1706563" cy="1166813"/>
          </a:xfrm>
          <a:custGeom>
            <a:avLst/>
            <a:gdLst>
              <a:gd name="T0" fmla="*/ 132 w 142"/>
              <a:gd name="T1" fmla="*/ 19 h 97"/>
              <a:gd name="T2" fmla="*/ 98 w 142"/>
              <a:gd name="T3" fmla="*/ 5 h 97"/>
              <a:gd name="T4" fmla="*/ 47 w 142"/>
              <a:gd name="T5" fmla="*/ 5 h 97"/>
              <a:gd name="T6" fmla="*/ 22 w 142"/>
              <a:gd name="T7" fmla="*/ 63 h 97"/>
              <a:gd name="T8" fmla="*/ 110 w 142"/>
              <a:gd name="T9" fmla="*/ 80 h 97"/>
              <a:gd name="T10" fmla="*/ 132 w 142"/>
              <a:gd name="T11" fmla="*/ 19 h 97"/>
            </a:gdLst>
            <a:ahLst/>
            <a:cxnLst>
              <a:cxn ang="0">
                <a:pos x="T0" y="T1"/>
              </a:cxn>
              <a:cxn ang="0">
                <a:pos x="T2" y="T3"/>
              </a:cxn>
              <a:cxn ang="0">
                <a:pos x="T4" y="T5"/>
              </a:cxn>
              <a:cxn ang="0">
                <a:pos x="T6" y="T7"/>
              </a:cxn>
              <a:cxn ang="0">
                <a:pos x="T8" y="T9"/>
              </a:cxn>
              <a:cxn ang="0">
                <a:pos x="T10" y="T11"/>
              </a:cxn>
            </a:cxnLst>
            <a:rect l="0" t="0" r="r" b="b"/>
            <a:pathLst>
              <a:path w="142" h="97">
                <a:moveTo>
                  <a:pt x="132" y="19"/>
                </a:moveTo>
                <a:cubicBezTo>
                  <a:pt x="127" y="14"/>
                  <a:pt x="114" y="8"/>
                  <a:pt x="98" y="5"/>
                </a:cubicBezTo>
                <a:cubicBezTo>
                  <a:pt x="82" y="1"/>
                  <a:pt x="62" y="0"/>
                  <a:pt x="47" y="5"/>
                </a:cubicBezTo>
                <a:cubicBezTo>
                  <a:pt x="13" y="15"/>
                  <a:pt x="0" y="34"/>
                  <a:pt x="22" y="63"/>
                </a:cubicBezTo>
                <a:cubicBezTo>
                  <a:pt x="46" y="94"/>
                  <a:pt x="78" y="97"/>
                  <a:pt x="110" y="80"/>
                </a:cubicBezTo>
                <a:cubicBezTo>
                  <a:pt x="138" y="66"/>
                  <a:pt x="142" y="30"/>
                  <a:pt x="132" y="19"/>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3190" b="0" i="0" u="none" strike="noStrike" kern="1200" cap="none" spc="0" normalizeH="0" baseline="0" noProof="0">
              <a:ln>
                <a:noFill/>
              </a:ln>
              <a:solidFill>
                <a:prstClr val="white"/>
              </a:solidFill>
              <a:effectLst/>
              <a:uLnTx/>
              <a:uFillTx/>
              <a:latin typeface="+mn-lt"/>
              <a:ea typeface="+mn-ea"/>
              <a:cs typeface="Calibri" panose="020F0502020204030204" pitchFamily="34" charset="0"/>
              <a:sym typeface="Arial" panose="020B0604020202020204" pitchFamily="34" charset="0"/>
            </a:endParaRPr>
          </a:p>
        </p:txBody>
      </p:sp>
      <p:cxnSp>
        <p:nvCxnSpPr>
          <p:cNvPr id="11" name="直接箭头连接符 46"/>
          <p:cNvCxnSpPr>
            <a:cxnSpLocks/>
          </p:cNvCxnSpPr>
          <p:nvPr/>
        </p:nvCxnSpPr>
        <p:spPr>
          <a:xfrm flipV="1">
            <a:off x="6808788" y="2816225"/>
            <a:ext cx="1501775" cy="479425"/>
          </a:xfrm>
          <a:prstGeom prst="straightConnector1">
            <a:avLst/>
          </a:prstGeom>
          <a:ln w="12700" cap="flat" cmpd="sng">
            <a:solidFill>
              <a:srgbClr val="ADBACA"/>
            </a:solidFill>
            <a:prstDash val="sysDot"/>
            <a:round/>
            <a:headEnd type="oval" w="med" len="med"/>
            <a:tailEnd type="triangle" w="med" len="med"/>
          </a:ln>
        </p:spPr>
      </p:cxnSp>
      <p:cxnSp>
        <p:nvCxnSpPr>
          <p:cNvPr id="12" name="直接箭头连接符 52"/>
          <p:cNvCxnSpPr>
            <a:cxnSpLocks/>
          </p:cNvCxnSpPr>
          <p:nvPr/>
        </p:nvCxnSpPr>
        <p:spPr>
          <a:xfrm flipH="1" flipV="1">
            <a:off x="3435350" y="2328863"/>
            <a:ext cx="1296988" cy="444500"/>
          </a:xfrm>
          <a:prstGeom prst="straightConnector1">
            <a:avLst/>
          </a:prstGeom>
          <a:ln w="12700" cap="flat" cmpd="sng">
            <a:solidFill>
              <a:srgbClr val="ADBACA"/>
            </a:solidFill>
            <a:prstDash val="sysDot"/>
            <a:round/>
            <a:headEnd type="oval" w="med" len="med"/>
            <a:tailEnd type="triangle" w="med" len="med"/>
          </a:ln>
        </p:spPr>
      </p:cxnSp>
      <p:cxnSp>
        <p:nvCxnSpPr>
          <p:cNvPr id="13" name="直接箭头连接符 56"/>
          <p:cNvCxnSpPr>
            <a:cxnSpLocks/>
          </p:cNvCxnSpPr>
          <p:nvPr/>
        </p:nvCxnSpPr>
        <p:spPr>
          <a:xfrm>
            <a:off x="6789738" y="5348288"/>
            <a:ext cx="1346200" cy="0"/>
          </a:xfrm>
          <a:prstGeom prst="straightConnector1">
            <a:avLst/>
          </a:prstGeom>
          <a:ln w="12700" cap="flat" cmpd="sng">
            <a:solidFill>
              <a:srgbClr val="ADBACA"/>
            </a:solidFill>
            <a:prstDash val="sysDot"/>
            <a:round/>
            <a:headEnd type="oval" w="med" len="med"/>
            <a:tailEnd type="triangle" w="med" len="med"/>
          </a:ln>
        </p:spPr>
      </p:cxnSp>
      <p:sp>
        <p:nvSpPr>
          <p:cNvPr id="14" name="TextBox 13"/>
          <p:cNvSpPr txBox="1"/>
          <p:nvPr/>
        </p:nvSpPr>
        <p:spPr>
          <a:xfrm>
            <a:off x="1736725" y="2020888"/>
            <a:ext cx="1698625" cy="2339102"/>
          </a:xfrm>
          <a:prstGeom prst="rect">
            <a:avLst/>
          </a:prstGeom>
          <a:noFill/>
          <a:ln w="9525">
            <a:noFill/>
          </a:ln>
        </p:spPr>
        <p:txBody>
          <a:bodyPr wrap="square" lIns="0" tIns="0" rIns="0" bIns="0" anchor="t">
            <a:spAutoFit/>
          </a:bodyPr>
          <a:lstStyle/>
          <a:p>
            <a:endParaRPr lang="en-US" sz="1200" dirty="0"/>
          </a:p>
          <a:p>
            <a:r>
              <a:rPr lang="en-US" sz="1200" dirty="0"/>
              <a:t> </a:t>
            </a:r>
            <a:r>
              <a:rPr lang="en-US" sz="1400" b="1" dirty="0"/>
              <a:t>1. </a:t>
            </a:r>
            <a:r>
              <a:rPr lang="en-US" sz="1400" dirty="0"/>
              <a:t>Laplace Transform: Definition and Laplace transforms of elementary functions (statements only). Laplace transforms of Periodic functions (statement only) and unit-step function – problems </a:t>
            </a:r>
            <a:r>
              <a:rPr lang="en-US" sz="1400" dirty="0" smtClean="0"/>
              <a:t>.</a:t>
            </a:r>
            <a:r>
              <a:rPr lang="en-US" sz="1200" dirty="0"/>
              <a:t>	</a:t>
            </a:r>
          </a:p>
        </p:txBody>
      </p:sp>
      <p:sp>
        <p:nvSpPr>
          <p:cNvPr id="15" name="TextBox 13"/>
          <p:cNvSpPr txBox="1"/>
          <p:nvPr/>
        </p:nvSpPr>
        <p:spPr>
          <a:xfrm>
            <a:off x="8453438" y="2863850"/>
            <a:ext cx="1676400" cy="2123658"/>
          </a:xfrm>
          <a:prstGeom prst="rect">
            <a:avLst/>
          </a:prstGeom>
          <a:noFill/>
          <a:ln w="9525">
            <a:noFill/>
          </a:ln>
        </p:spPr>
        <p:txBody>
          <a:bodyPr wrap="square" lIns="0" tIns="0" rIns="0" bIns="0" anchor="t">
            <a:spAutoFit/>
          </a:bodyPr>
          <a:lstStyle/>
          <a:p>
            <a:endParaRPr lang="en-US" sz="1200" dirty="0"/>
          </a:p>
          <a:p>
            <a:r>
              <a:rPr lang="en-US" sz="1200" dirty="0"/>
              <a:t> </a:t>
            </a:r>
            <a:r>
              <a:rPr lang="en-US" sz="1400" b="1" dirty="0"/>
              <a:t>2</a:t>
            </a:r>
            <a:r>
              <a:rPr lang="en-US" sz="1400" dirty="0"/>
              <a:t>. Inverse Laplace Transform: Definition &amp; problems, Convolution theorem to find the inverse Laplace Transforms(without Proof) and Problems </a:t>
            </a:r>
            <a:r>
              <a:rPr lang="en-US" sz="1400" dirty="0" smtClean="0"/>
              <a:t>.</a:t>
            </a:r>
            <a:r>
              <a:rPr lang="en-US" sz="1400" dirty="0"/>
              <a:t>	</a:t>
            </a:r>
          </a:p>
        </p:txBody>
      </p:sp>
      <p:sp>
        <p:nvSpPr>
          <p:cNvPr id="16" name="TextBox 13"/>
          <p:cNvSpPr txBox="1"/>
          <p:nvPr/>
        </p:nvSpPr>
        <p:spPr>
          <a:xfrm>
            <a:off x="8453438" y="5336858"/>
            <a:ext cx="1676400" cy="1268039"/>
          </a:xfrm>
          <a:prstGeom prst="rect">
            <a:avLst/>
          </a:prstGeom>
          <a:noFill/>
          <a:ln w="9525">
            <a:noFill/>
          </a:ln>
        </p:spPr>
        <p:txBody>
          <a:bodyPr wrap="square" lIns="0" tIns="0" rIns="0" bIns="0" anchor="t">
            <a:spAutoFit/>
          </a:bodyPr>
          <a:lstStyle/>
          <a:p>
            <a:endParaRPr lang="en-US" sz="1200" dirty="0"/>
          </a:p>
          <a:p>
            <a:r>
              <a:rPr lang="en-US" sz="1200" dirty="0"/>
              <a:t> </a:t>
            </a:r>
            <a:r>
              <a:rPr lang="en-US" sz="1400" b="1" dirty="0"/>
              <a:t>3. </a:t>
            </a:r>
            <a:r>
              <a:rPr lang="en-US" sz="1400" dirty="0"/>
              <a:t>Solution of linear differential equations using Laplace Transforms. 	</a:t>
            </a:r>
          </a:p>
          <a:p>
            <a:pPr defTabSz="1216025">
              <a:spcBef>
                <a:spcPct val="20000"/>
              </a:spcBef>
            </a:pPr>
            <a:endParaRPr lang="en-US" altLang="zh-CN" sz="12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Tree>
    <p:extLst>
      <p:ext uri="{BB962C8B-B14F-4D97-AF65-F5344CB8AC3E}">
        <p14:creationId xmlns:p14="http://schemas.microsoft.com/office/powerpoint/2010/main" val="201786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circle(in)">
                                      <p:cBhvr>
                                        <p:cTn id="19" dur="2000"/>
                                        <p:tgtEl>
                                          <p:spTgt spid="1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circle(in)">
                                      <p:cBhvr>
                                        <p:cTn id="36" dur="20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circle(in)">
                                      <p:cBhvr>
                                        <p:cTn id="5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5"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14821" y="970082"/>
            <a:ext cx="6880539" cy="51657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9291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654" y="1234176"/>
            <a:ext cx="6059286" cy="39230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9304" y="2187834"/>
            <a:ext cx="5946292" cy="3798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7769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8094" y="1388223"/>
            <a:ext cx="5642636" cy="4236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3958" y="1697658"/>
            <a:ext cx="5376042" cy="38203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3644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9137" y="1385528"/>
            <a:ext cx="6387299" cy="34636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050" y="1936833"/>
            <a:ext cx="5328013" cy="28855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9517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234600"/>
            <a:ext cx="5277394" cy="28115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4410" y="2594344"/>
            <a:ext cx="5773783" cy="351448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3412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3420" y="1282021"/>
            <a:ext cx="5795727" cy="43513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5561" y="3687666"/>
            <a:ext cx="5708211" cy="26068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867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67556" y="1659779"/>
            <a:ext cx="5445345" cy="38604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486" y="1584251"/>
            <a:ext cx="5445345" cy="35630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4629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401940"/>
            <a:ext cx="6049926" cy="364055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2536" y="1317273"/>
            <a:ext cx="6076950" cy="45624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443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323063" y="1736180"/>
            <a:ext cx="5351486" cy="43166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608" y="1423843"/>
            <a:ext cx="6191457" cy="46297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022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848" y="1445109"/>
            <a:ext cx="5137477" cy="37116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0964" y="1116391"/>
            <a:ext cx="6681036" cy="531263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841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525955"/>
            <a:ext cx="7238636" cy="40643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763" y="931511"/>
            <a:ext cx="6369269" cy="53318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0079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31471" y="1126193"/>
            <a:ext cx="4183059" cy="492373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6091" y="829339"/>
            <a:ext cx="4236402" cy="392031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6345" y="3110420"/>
            <a:ext cx="4770474" cy="32339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552739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Content Placeholder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24869" y="849394"/>
            <a:ext cx="5108028" cy="5556906"/>
          </a:xfrm>
          <a:prstGeom prst="rect">
            <a:avLst/>
          </a:prstGeom>
          <a:ln>
            <a:noFill/>
          </a:ln>
          <a:effectLst>
            <a:softEdge rad="112500"/>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22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98332"/>
            <a:ext cx="5624623" cy="35615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5888" y="1357114"/>
            <a:ext cx="5670453" cy="46077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8615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2040" y="6445719"/>
            <a:ext cx="3344092"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Mathematics</a:t>
            </a:r>
          </a:p>
        </p:txBody>
      </p:sp>
      <p:sp>
        <p:nvSpPr>
          <p:cNvPr id="3" name="文本框 5"/>
          <p:cNvSpPr txBox="1"/>
          <p:nvPr/>
        </p:nvSpPr>
        <p:spPr>
          <a:xfrm>
            <a:off x="226274" y="1199043"/>
            <a:ext cx="4252912" cy="523220"/>
          </a:xfrm>
          <a:prstGeom prst="rect">
            <a:avLst/>
          </a:prstGeom>
          <a:noFill/>
          <a:ln w="9525">
            <a:noFill/>
          </a:ln>
        </p:spPr>
        <p:txBody>
          <a:bodyPr anchor="t">
            <a:spAutoFit/>
          </a:bodyPr>
          <a:lstStyle/>
          <a:p>
            <a:r>
              <a:rPr lang="en-US" altLang="zh-CN" sz="2800" b="1" dirty="0" smtClean="0">
                <a:solidFill>
                  <a:srgbClr val="404040"/>
                </a:solidFill>
                <a:ea typeface="Calibri" panose="020F0502020204030204" pitchFamily="34" charset="0"/>
                <a:cs typeface="Calibri" panose="020F0502020204030204" pitchFamily="34" charset="0"/>
              </a:rPr>
              <a:t>OTHER APPLICATIONS</a:t>
            </a:r>
            <a:endParaRPr lang="zh-CN" altLang="en-US" sz="2800" b="1" dirty="0">
              <a:solidFill>
                <a:srgbClr val="404040"/>
              </a:solidFill>
              <a:ea typeface="Calibri" panose="020F0502020204030204" pitchFamily="34" charset="0"/>
              <a:cs typeface="Calibri" panose="020F0502020204030204" pitchFamily="34" charset="0"/>
            </a:endParaRPr>
          </a:p>
        </p:txBody>
      </p:sp>
      <p:sp>
        <p:nvSpPr>
          <p:cNvPr id="4" name="Freeform 123@|5FFC:0|FBC:0|LFC:16777215|LBC:16777215"/>
          <p:cNvSpPr/>
          <p:nvPr/>
        </p:nvSpPr>
        <p:spPr bwMode="auto">
          <a:xfrm>
            <a:off x="5564188" y="5264150"/>
            <a:ext cx="1014413" cy="13176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6" name="Freeform 124@|5FFC:0|FBC:0|LFC:16777215|LBC:16777215"/>
          <p:cNvSpPr/>
          <p:nvPr/>
        </p:nvSpPr>
        <p:spPr bwMode="auto">
          <a:xfrm>
            <a:off x="5564188" y="5083175"/>
            <a:ext cx="1014413" cy="13176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7" name="Freeform 125@|5FFC:0|FBC:0|LFC:16777215|LBC:16777215"/>
          <p:cNvSpPr/>
          <p:nvPr/>
        </p:nvSpPr>
        <p:spPr bwMode="auto">
          <a:xfrm>
            <a:off x="5651500" y="5449888"/>
            <a:ext cx="803275" cy="201613"/>
          </a:xfrm>
          <a:custGeom>
            <a:avLst/>
            <a:gdLst/>
            <a:ahLst/>
            <a:cxnLst>
              <a:cxn ang="0">
                <a:pos x="0" y="0"/>
              </a:cxn>
              <a:cxn ang="0">
                <a:pos x="129" y="0"/>
              </a:cxn>
              <a:cxn ang="0">
                <a:pos x="63" y="30"/>
              </a:cxn>
              <a:cxn ang="0">
                <a:pos x="0" y="0"/>
              </a:cxn>
            </a:cxnLst>
            <a:rect l="0" t="0" r="r" b="b"/>
            <a:pathLst>
              <a:path w="129" h="32">
                <a:moveTo>
                  <a:pt x="0" y="0"/>
                </a:moveTo>
                <a:cubicBezTo>
                  <a:pt x="129" y="0"/>
                  <a:pt x="129" y="0"/>
                  <a:pt x="129" y="0"/>
                </a:cubicBezTo>
                <a:cubicBezTo>
                  <a:pt x="129" y="0"/>
                  <a:pt x="120" y="32"/>
                  <a:pt x="63" y="30"/>
                </a:cubicBezTo>
                <a:cubicBezTo>
                  <a:pt x="17" y="29"/>
                  <a:pt x="0" y="0"/>
                  <a:pt x="0" y="0"/>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8" name="Freeform 237@|5FFC:0|FBC:0|LFC:16777215|LBC:16777215"/>
          <p:cNvSpPr>
            <a:spLocks noEditPoints="1"/>
          </p:cNvSpPr>
          <p:nvPr/>
        </p:nvSpPr>
        <p:spPr bwMode="auto">
          <a:xfrm>
            <a:off x="5013325" y="2506663"/>
            <a:ext cx="2116138" cy="2495550"/>
          </a:xfrm>
          <a:custGeom>
            <a:avLst/>
            <a:gdLst/>
            <a:ahLst/>
            <a:cxnLst>
              <a:cxn ang="0">
                <a:pos x="175" y="0"/>
              </a:cxn>
              <a:cxn ang="0">
                <a:pos x="167" y="0"/>
              </a:cxn>
              <a:cxn ang="0">
                <a:pos x="6" y="165"/>
              </a:cxn>
              <a:cxn ang="0">
                <a:pos x="67" y="318"/>
              </a:cxn>
              <a:cxn ang="0">
                <a:pos x="90" y="396"/>
              </a:cxn>
              <a:cxn ang="0">
                <a:pos x="90" y="396"/>
              </a:cxn>
              <a:cxn ang="0">
                <a:pos x="99" y="401"/>
              </a:cxn>
              <a:cxn ang="0">
                <a:pos x="242" y="401"/>
              </a:cxn>
              <a:cxn ang="0">
                <a:pos x="251" y="396"/>
              </a:cxn>
              <a:cxn ang="0">
                <a:pos x="251" y="396"/>
              </a:cxn>
              <a:cxn ang="0">
                <a:pos x="274" y="318"/>
              </a:cxn>
              <a:cxn ang="0">
                <a:pos x="336" y="165"/>
              </a:cxn>
              <a:cxn ang="0">
                <a:pos x="175" y="0"/>
              </a:cxn>
              <a:cxn ang="0">
                <a:pos x="295" y="166"/>
              </a:cxn>
              <a:cxn ang="0">
                <a:pos x="249" y="282"/>
              </a:cxn>
              <a:cxn ang="0">
                <a:pos x="231" y="352"/>
              </a:cxn>
              <a:cxn ang="0">
                <a:pos x="231" y="352"/>
              </a:cxn>
              <a:cxn ang="0">
                <a:pos x="224" y="356"/>
              </a:cxn>
              <a:cxn ang="0">
                <a:pos x="117" y="356"/>
              </a:cxn>
              <a:cxn ang="0">
                <a:pos x="110" y="352"/>
              </a:cxn>
              <a:cxn ang="0">
                <a:pos x="110" y="352"/>
              </a:cxn>
              <a:cxn ang="0">
                <a:pos x="93" y="282"/>
              </a:cxn>
              <a:cxn ang="0">
                <a:pos x="47" y="166"/>
              </a:cxn>
              <a:cxn ang="0">
                <a:pos x="168" y="43"/>
              </a:cxn>
              <a:cxn ang="0">
                <a:pos x="174" y="43"/>
              </a:cxn>
              <a:cxn ang="0">
                <a:pos x="295" y="166"/>
              </a:cxn>
            </a:cxnLst>
            <a:rect l="0" t="0" r="r" b="b"/>
            <a:pathLst>
              <a:path w="341" h="401">
                <a:moveTo>
                  <a:pt x="175" y="0"/>
                </a:moveTo>
                <a:cubicBezTo>
                  <a:pt x="167" y="0"/>
                  <a:pt x="167" y="0"/>
                  <a:pt x="167" y="0"/>
                </a:cubicBezTo>
                <a:cubicBezTo>
                  <a:pt x="61" y="7"/>
                  <a:pt x="0" y="83"/>
                  <a:pt x="6" y="165"/>
                </a:cubicBezTo>
                <a:cubicBezTo>
                  <a:pt x="12" y="254"/>
                  <a:pt x="61" y="264"/>
                  <a:pt x="67" y="318"/>
                </a:cubicBezTo>
                <a:cubicBezTo>
                  <a:pt x="73" y="372"/>
                  <a:pt x="90" y="396"/>
                  <a:pt x="90" y="396"/>
                </a:cubicBezTo>
                <a:cubicBezTo>
                  <a:pt x="90" y="396"/>
                  <a:pt x="90" y="396"/>
                  <a:pt x="90" y="396"/>
                </a:cubicBezTo>
                <a:cubicBezTo>
                  <a:pt x="92" y="399"/>
                  <a:pt x="96" y="401"/>
                  <a:pt x="99" y="401"/>
                </a:cubicBezTo>
                <a:cubicBezTo>
                  <a:pt x="242" y="401"/>
                  <a:pt x="242" y="401"/>
                  <a:pt x="242" y="401"/>
                </a:cubicBezTo>
                <a:cubicBezTo>
                  <a:pt x="245" y="401"/>
                  <a:pt x="249" y="399"/>
                  <a:pt x="251" y="396"/>
                </a:cubicBezTo>
                <a:cubicBezTo>
                  <a:pt x="251" y="396"/>
                  <a:pt x="251" y="396"/>
                  <a:pt x="251" y="396"/>
                </a:cubicBezTo>
                <a:cubicBezTo>
                  <a:pt x="251" y="396"/>
                  <a:pt x="268" y="372"/>
                  <a:pt x="274" y="318"/>
                </a:cubicBezTo>
                <a:cubicBezTo>
                  <a:pt x="280" y="264"/>
                  <a:pt x="330" y="254"/>
                  <a:pt x="336" y="165"/>
                </a:cubicBezTo>
                <a:cubicBezTo>
                  <a:pt x="341" y="83"/>
                  <a:pt x="280" y="7"/>
                  <a:pt x="175" y="0"/>
                </a:cubicBezTo>
                <a:close/>
                <a:moveTo>
                  <a:pt x="295" y="166"/>
                </a:moveTo>
                <a:cubicBezTo>
                  <a:pt x="290" y="234"/>
                  <a:pt x="253" y="241"/>
                  <a:pt x="249" y="282"/>
                </a:cubicBezTo>
                <a:cubicBezTo>
                  <a:pt x="244" y="322"/>
                  <a:pt x="231" y="352"/>
                  <a:pt x="231" y="352"/>
                </a:cubicBezTo>
                <a:cubicBezTo>
                  <a:pt x="231" y="352"/>
                  <a:pt x="231" y="352"/>
                  <a:pt x="231" y="352"/>
                </a:cubicBezTo>
                <a:cubicBezTo>
                  <a:pt x="229" y="354"/>
                  <a:pt x="227" y="356"/>
                  <a:pt x="224" y="356"/>
                </a:cubicBezTo>
                <a:cubicBezTo>
                  <a:pt x="117" y="356"/>
                  <a:pt x="117" y="356"/>
                  <a:pt x="117" y="356"/>
                </a:cubicBezTo>
                <a:cubicBezTo>
                  <a:pt x="114" y="356"/>
                  <a:pt x="112" y="354"/>
                  <a:pt x="110" y="352"/>
                </a:cubicBezTo>
                <a:cubicBezTo>
                  <a:pt x="110" y="352"/>
                  <a:pt x="110" y="352"/>
                  <a:pt x="110" y="352"/>
                </a:cubicBezTo>
                <a:cubicBezTo>
                  <a:pt x="110" y="352"/>
                  <a:pt x="98" y="322"/>
                  <a:pt x="93" y="282"/>
                </a:cubicBezTo>
                <a:cubicBezTo>
                  <a:pt x="89" y="241"/>
                  <a:pt x="51" y="234"/>
                  <a:pt x="47" y="166"/>
                </a:cubicBezTo>
                <a:cubicBezTo>
                  <a:pt x="43" y="105"/>
                  <a:pt x="89" y="48"/>
                  <a:pt x="168" y="43"/>
                </a:cubicBezTo>
                <a:cubicBezTo>
                  <a:pt x="174" y="43"/>
                  <a:pt x="174" y="43"/>
                  <a:pt x="174" y="43"/>
                </a:cubicBezTo>
                <a:cubicBezTo>
                  <a:pt x="253" y="48"/>
                  <a:pt x="299" y="105"/>
                  <a:pt x="295" y="166"/>
                </a:cubicBezTo>
                <a:close/>
              </a:path>
            </a:pathLst>
          </a:cu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9" name="Oval 287"/>
          <p:cNvSpPr/>
          <p:nvPr/>
        </p:nvSpPr>
        <p:spPr>
          <a:xfrm>
            <a:off x="4148138" y="2736850"/>
            <a:ext cx="657225" cy="638175"/>
          </a:xfrm>
          <a:prstGeom prst="ellipse">
            <a:avLst/>
          </a:prstGeom>
          <a:solidFill>
            <a:srgbClr val="02B3C5"/>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lang="en-US" sz="3190" dirty="0">
                <a:solidFill>
                  <a:prstClr val="white"/>
                </a:solidFill>
                <a:ea typeface="Calibri" panose="020F0502020204030204" pitchFamily="34" charset="0"/>
                <a:cs typeface="Calibri" panose="020F0502020204030204" pitchFamily="34" charset="0"/>
                <a:sym typeface="Arial" panose="020B0604020202020204" pitchFamily="34" charset="0"/>
              </a:rPr>
              <a:t>2</a:t>
            </a: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0" name="Oval 291"/>
          <p:cNvSpPr/>
          <p:nvPr/>
        </p:nvSpPr>
        <p:spPr>
          <a:xfrm>
            <a:off x="4108450" y="3657600"/>
            <a:ext cx="657225" cy="639763"/>
          </a:xfrm>
          <a:prstGeom prst="ellipse">
            <a:avLst/>
          </a:pr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1" name="Oval 295"/>
          <p:cNvSpPr/>
          <p:nvPr/>
        </p:nvSpPr>
        <p:spPr>
          <a:xfrm>
            <a:off x="4492625" y="4503738"/>
            <a:ext cx="657225" cy="638175"/>
          </a:xfrm>
          <a:prstGeom prst="ellipse">
            <a:avLst/>
          </a:prstGeom>
          <a:solidFill>
            <a:srgbClr val="FFBF53"/>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rPr>
              <a:t>1</a:t>
            </a:r>
          </a:p>
        </p:txBody>
      </p:sp>
      <p:sp>
        <p:nvSpPr>
          <p:cNvPr id="12" name="Oval 299"/>
          <p:cNvSpPr/>
          <p:nvPr/>
        </p:nvSpPr>
        <p:spPr>
          <a:xfrm>
            <a:off x="6742113" y="1979613"/>
            <a:ext cx="657225" cy="639763"/>
          </a:xfrm>
          <a:prstGeom prst="ellipse">
            <a:avLst/>
          </a:prstGeom>
          <a:solidFill>
            <a:srgbClr val="F07474"/>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3" name="Oval 303"/>
          <p:cNvSpPr/>
          <p:nvPr/>
        </p:nvSpPr>
        <p:spPr>
          <a:xfrm>
            <a:off x="7399338" y="2736850"/>
            <a:ext cx="657225" cy="638175"/>
          </a:xfrm>
          <a:prstGeom prst="ellipse">
            <a:avLst/>
          </a:prstGeom>
          <a:solidFill>
            <a:srgbClr val="02B3C5"/>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lang="en-US" sz="3190" dirty="0">
                <a:solidFill>
                  <a:prstClr val="white"/>
                </a:solidFill>
                <a:ea typeface="Calibri" panose="020F0502020204030204" pitchFamily="34" charset="0"/>
                <a:cs typeface="Calibri" panose="020F0502020204030204" pitchFamily="34" charset="0"/>
                <a:sym typeface="Arial" panose="020B0604020202020204" pitchFamily="34" charset="0"/>
              </a:rPr>
              <a:t>5</a:t>
            </a: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4" name="Oval 307"/>
          <p:cNvSpPr/>
          <p:nvPr/>
        </p:nvSpPr>
        <p:spPr>
          <a:xfrm>
            <a:off x="7410450" y="3657600"/>
            <a:ext cx="658813" cy="639763"/>
          </a:xfrm>
          <a:prstGeom prst="ellipse">
            <a:avLst/>
          </a:prstGeom>
          <a:solidFill>
            <a:srgbClr val="6A3C7C"/>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5" name="Oval 308"/>
          <p:cNvSpPr/>
          <p:nvPr/>
        </p:nvSpPr>
        <p:spPr>
          <a:xfrm>
            <a:off x="4749800" y="1982788"/>
            <a:ext cx="657225" cy="638175"/>
          </a:xfrm>
          <a:prstGeom prst="ellipse">
            <a:avLst/>
          </a:prstGeom>
          <a:solidFill>
            <a:srgbClr val="6A3C7C"/>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6" name="Oval 309"/>
          <p:cNvSpPr/>
          <p:nvPr/>
        </p:nvSpPr>
        <p:spPr>
          <a:xfrm>
            <a:off x="5743575" y="1714500"/>
            <a:ext cx="657225" cy="638175"/>
          </a:xfrm>
          <a:prstGeom prst="ellipse">
            <a:avLst/>
          </a:prstGeom>
          <a:solidFill>
            <a:srgbClr val="FFBF53"/>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lang="en-US" sz="3190" dirty="0">
                <a:solidFill>
                  <a:prstClr val="white"/>
                </a:solidFill>
                <a:ea typeface="Calibri" panose="020F0502020204030204" pitchFamily="34" charset="0"/>
                <a:cs typeface="Calibri" panose="020F0502020204030204" pitchFamily="34" charset="0"/>
                <a:sym typeface="Arial" panose="020B0604020202020204" pitchFamily="34" charset="0"/>
              </a:rPr>
              <a:t>4</a:t>
            </a: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7" name="Oval 44"/>
          <p:cNvSpPr/>
          <p:nvPr/>
        </p:nvSpPr>
        <p:spPr>
          <a:xfrm>
            <a:off x="6992938" y="4503738"/>
            <a:ext cx="658813" cy="638175"/>
          </a:xfrm>
          <a:prstGeom prst="ellipse">
            <a:avLst/>
          </a:prstGeom>
          <a:solidFill>
            <a:srgbClr val="FFBF53"/>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lang="en-US" sz="3190" dirty="0">
                <a:solidFill>
                  <a:prstClr val="white"/>
                </a:solidFill>
                <a:ea typeface="Calibri" panose="020F0502020204030204" pitchFamily="34" charset="0"/>
                <a:cs typeface="Calibri" panose="020F0502020204030204" pitchFamily="34" charset="0"/>
                <a:sym typeface="Arial" panose="020B0604020202020204" pitchFamily="34" charset="0"/>
              </a:rPr>
              <a:t>6</a:t>
            </a:r>
            <a:endParaRPr kumimoji="0" lang="en-US" sz="3190" b="0" i="0" u="none" strike="noStrike" kern="1200" cap="none" spc="0" normalizeH="0" baseline="0" noProof="0" dirty="0">
              <a:ln>
                <a:noFill/>
              </a:ln>
              <a:solidFill>
                <a:prstClr val="white"/>
              </a:solidFill>
              <a:effectLst/>
              <a:uLnTx/>
              <a:uFillTx/>
              <a:latin typeface="+mn-lt"/>
              <a:ea typeface="Calibri" panose="020F0502020204030204" pitchFamily="34" charset="0"/>
              <a:cs typeface="Calibri" panose="020F0502020204030204" pitchFamily="34" charset="0"/>
              <a:sym typeface="Arial" panose="020B0604020202020204" pitchFamily="34" charset="0"/>
            </a:endParaRPr>
          </a:p>
        </p:txBody>
      </p:sp>
      <p:sp>
        <p:nvSpPr>
          <p:cNvPr id="18" name="TextBox 13"/>
          <p:cNvSpPr txBox="1"/>
          <p:nvPr/>
        </p:nvSpPr>
        <p:spPr>
          <a:xfrm>
            <a:off x="8300130" y="2759472"/>
            <a:ext cx="2333625" cy="1231106"/>
          </a:xfrm>
          <a:prstGeom prst="rect">
            <a:avLst/>
          </a:prstGeom>
          <a:noFill/>
          <a:ln w="9525">
            <a:noFill/>
          </a:ln>
        </p:spPr>
        <p:txBody>
          <a:bodyPr wrap="square" lIns="0" tIns="0" rIns="0" bIns="0" anchor="t">
            <a:spAutoFit/>
          </a:bodyPr>
          <a:lstStyle/>
          <a:p>
            <a:pPr defTabSz="1216025">
              <a:spcBef>
                <a:spcPct val="20000"/>
              </a:spcBef>
            </a:pPr>
            <a:r>
              <a:rPr lang="en-US" altLang="zh-CN" sz="20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To make a equation in simple form from hard equation like vibration of spring</a:t>
            </a:r>
            <a:endParaRPr lang="en-US" altLang="zh-CN" sz="20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
        <p:nvSpPr>
          <p:cNvPr id="19" name="TextBox 13@|17FFC:16777215|FBC:16777215|LFC:16777215|LBC:16777215"/>
          <p:cNvSpPr txBox="1"/>
          <p:nvPr/>
        </p:nvSpPr>
        <p:spPr>
          <a:xfrm>
            <a:off x="7910513" y="4905375"/>
            <a:ext cx="2335212" cy="923330"/>
          </a:xfrm>
          <a:prstGeom prst="rect">
            <a:avLst/>
          </a:prstGeom>
          <a:noFill/>
          <a:ln w="9525">
            <a:noFill/>
          </a:ln>
        </p:spPr>
        <p:txBody>
          <a:bodyPr wrap="square" lIns="0" tIns="0" rIns="0" bIns="0" anchor="t">
            <a:spAutoFit/>
          </a:bodyPr>
          <a:lstStyle/>
          <a:p>
            <a:pPr defTabSz="1216025">
              <a:spcBef>
                <a:spcPct val="20000"/>
              </a:spcBef>
            </a:pPr>
            <a:r>
              <a:rPr lang="en-US" altLang="zh-CN" sz="20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To solve mixing problem involving two tanks.</a:t>
            </a:r>
            <a:endParaRPr lang="en-US" altLang="zh-CN" sz="20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
        <p:nvSpPr>
          <p:cNvPr id="20" name="TextBox 13@|17FFC:16777215|FBC:16777215|LFC:16777215|LBC:16777215"/>
          <p:cNvSpPr txBox="1"/>
          <p:nvPr/>
        </p:nvSpPr>
        <p:spPr>
          <a:xfrm>
            <a:off x="2066471" y="4797879"/>
            <a:ext cx="2333625" cy="1231106"/>
          </a:xfrm>
          <a:prstGeom prst="rect">
            <a:avLst/>
          </a:prstGeom>
          <a:noFill/>
          <a:ln w="9525">
            <a:noFill/>
          </a:ln>
        </p:spPr>
        <p:txBody>
          <a:bodyPr wrap="square" lIns="0" tIns="0" rIns="0" bIns="0" anchor="t">
            <a:spAutoFit/>
          </a:bodyPr>
          <a:lstStyle/>
          <a:p>
            <a:pPr defTabSz="1216025">
              <a:spcBef>
                <a:spcPct val="20000"/>
              </a:spcBef>
            </a:pPr>
            <a:r>
              <a:rPr lang="en-US" altLang="zh-CN" sz="20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To determine structure of astronomical object from spectrum</a:t>
            </a:r>
            <a:endParaRPr lang="en-US" altLang="zh-CN" sz="20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
        <p:nvSpPr>
          <p:cNvPr id="21" name="TextBox 13"/>
          <p:cNvSpPr txBox="1"/>
          <p:nvPr/>
        </p:nvSpPr>
        <p:spPr>
          <a:xfrm>
            <a:off x="1549400" y="2713859"/>
            <a:ext cx="2333625" cy="923330"/>
          </a:xfrm>
          <a:prstGeom prst="rect">
            <a:avLst/>
          </a:prstGeom>
          <a:noFill/>
          <a:ln w="9525">
            <a:noFill/>
          </a:ln>
        </p:spPr>
        <p:txBody>
          <a:bodyPr wrap="square" lIns="0" tIns="0" rIns="0" bIns="0" anchor="t">
            <a:spAutoFit/>
          </a:bodyPr>
          <a:lstStyle/>
          <a:p>
            <a:pPr defTabSz="1216025">
              <a:spcBef>
                <a:spcPct val="20000"/>
              </a:spcBef>
            </a:pPr>
            <a:r>
              <a:rPr lang="en-US" altLang="zh-CN" sz="20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To find moment generating function in statistics</a:t>
            </a:r>
            <a:endParaRPr lang="en-US" altLang="zh-CN" sz="20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
        <p:nvSpPr>
          <p:cNvPr id="22" name="TextBox 13"/>
          <p:cNvSpPr txBox="1"/>
          <p:nvPr/>
        </p:nvSpPr>
        <p:spPr>
          <a:xfrm>
            <a:off x="6589032" y="1018550"/>
            <a:ext cx="2877911" cy="923330"/>
          </a:xfrm>
          <a:prstGeom prst="rect">
            <a:avLst/>
          </a:prstGeom>
          <a:noFill/>
          <a:ln w="9525">
            <a:noFill/>
          </a:ln>
        </p:spPr>
        <p:txBody>
          <a:bodyPr wrap="square" lIns="0" tIns="0" rIns="0" bIns="0" anchor="t">
            <a:spAutoFit/>
          </a:bodyPr>
          <a:lstStyle/>
          <a:p>
            <a:pPr defTabSz="1216025">
              <a:spcBef>
                <a:spcPct val="20000"/>
              </a:spcBef>
            </a:pPr>
            <a:r>
              <a:rPr lang="en-US" altLang="zh-CN" sz="20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To solve the problem related to communication and network analysis</a:t>
            </a:r>
            <a:r>
              <a:rPr lang="en-US" altLang="zh-CN" sz="1200" dirty="0" smtClean="0">
                <a:solidFill>
                  <a:srgbClr val="445469"/>
                </a:solidFill>
                <a:ea typeface="微软雅黑" panose="020B0503020204020204" pitchFamily="34" charset="-122"/>
                <a:cs typeface="Calibri" panose="020F0502020204030204" pitchFamily="34" charset="0"/>
                <a:sym typeface="Arial" panose="020B0604020202020204" pitchFamily="34" charset="0"/>
              </a:rPr>
              <a:t>.</a:t>
            </a:r>
            <a:endParaRPr lang="en-US" altLang="zh-CN" sz="1200" dirty="0">
              <a:solidFill>
                <a:srgbClr val="445469"/>
              </a:solidFill>
              <a:ea typeface="微软雅黑" panose="020B0503020204020204" pitchFamily="34" charset="-122"/>
              <a:cs typeface="Calibri" panose="020F0502020204030204" pitchFamily="34" charset="0"/>
              <a:sym typeface="Arial" panose="020B0604020202020204" pitchFamily="34" charset="0"/>
            </a:endParaRPr>
          </a:p>
        </p:txBody>
      </p:sp>
    </p:spTree>
    <p:extLst>
      <p:ext uri="{BB962C8B-B14F-4D97-AF65-F5344CB8AC3E}">
        <p14:creationId xmlns:p14="http://schemas.microsoft.com/office/powerpoint/2010/main" val="177324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6" grpId="0" animBg="1"/>
      <p:bldP spid="17" grpId="0" animBg="1"/>
      <p:bldP spid="18" grpId="0"/>
      <p:bldP spid="19" grpId="0"/>
      <p:bldP spid="20" grpId="0"/>
      <p:bldP spid="21" grpId="0"/>
      <p:bldP spid="2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Module-4: Numerical Methods-1</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Solution of polynomial and transcendental equations: Regula-</a:t>
            </a:r>
            <a:r>
              <a:rPr lang="en-US" dirty="0" err="1">
                <a:latin typeface="Times New Roman" panose="02020603050405020304" pitchFamily="18" charset="0"/>
                <a:cs typeface="Times New Roman" panose="02020603050405020304" pitchFamily="18" charset="0"/>
              </a:rPr>
              <a:t>Falsi</a:t>
            </a:r>
            <a:r>
              <a:rPr lang="en-US" dirty="0">
                <a:latin typeface="Times New Roman" panose="02020603050405020304" pitchFamily="18" charset="0"/>
                <a:cs typeface="Times New Roman" panose="02020603050405020304" pitchFamily="18" charset="0"/>
              </a:rPr>
              <a:t> and Newton-Raphson methods (only formulae).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Finite differences, Interpolation using Newton’s forward and backward difference </a:t>
            </a:r>
            <a:r>
              <a:rPr lang="en-US" dirty="0" smtClean="0">
                <a:latin typeface="Times New Roman" panose="02020603050405020304" pitchFamily="18" charset="0"/>
                <a:cs typeface="Times New Roman" panose="02020603050405020304" pitchFamily="18" charset="0"/>
              </a:rPr>
              <a:t>formulae.</a:t>
            </a:r>
          </a:p>
          <a:p>
            <a:r>
              <a:rPr lang="en-IN" dirty="0">
                <a:latin typeface="Times New Roman" panose="02020603050405020304" pitchFamily="18" charset="0"/>
                <a:cs typeface="Times New Roman" panose="02020603050405020304" pitchFamily="18" charset="0"/>
              </a:rPr>
              <a:t>Newton’s divided difference formula and Lagrange’s interpolation formula.</a:t>
            </a:r>
          </a:p>
          <a:p>
            <a:r>
              <a:rPr lang="en-US" dirty="0">
                <a:latin typeface="Times New Roman" panose="02020603050405020304" pitchFamily="18" charset="0"/>
                <a:cs typeface="Times New Roman" panose="02020603050405020304" pitchFamily="18" charset="0"/>
              </a:rPr>
              <a:t>Numerical integration: Simpson's (1/3)</a:t>
            </a:r>
            <a:r>
              <a:rPr lang="en-US" dirty="0" err="1">
                <a:latin typeface="Times New Roman" panose="02020603050405020304" pitchFamily="18" charset="0"/>
                <a:cs typeface="Times New Roman" panose="02020603050405020304" pitchFamily="18" charset="0"/>
              </a:rPr>
              <a:t>rd</a:t>
            </a:r>
            <a:r>
              <a:rPr lang="en-US" dirty="0">
                <a:latin typeface="Times New Roman" panose="02020603050405020304" pitchFamily="18" charset="0"/>
                <a:cs typeface="Times New Roman" panose="02020603050405020304" pitchFamily="18" charset="0"/>
              </a:rPr>
              <a:t> and (3/8)</a:t>
            </a:r>
            <a:r>
              <a:rPr lang="en-US" dirty="0" err="1">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rules(without proof</a:t>
            </a:r>
            <a:r>
              <a:rPr lang="en-US" dirty="0" smtClean="0">
                <a:latin typeface="Times New Roman" panose="02020603050405020304" pitchFamily="18" charset="0"/>
                <a:cs typeface="Times New Roman" panose="02020603050405020304" pitchFamily="18" charset="0"/>
              </a:rPr>
              <a:t>)-Problems.</a:t>
            </a: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Self-study: </a:t>
            </a:r>
            <a:r>
              <a:rPr lang="en-US" dirty="0" smtClean="0">
                <a:latin typeface="Times New Roman" panose="02020603050405020304" pitchFamily="18" charset="0"/>
                <a:cs typeface="Times New Roman" panose="02020603050405020304" pitchFamily="18" charset="0"/>
              </a:rPr>
              <a:t>Bisection </a:t>
            </a:r>
            <a:r>
              <a:rPr lang="en-US" dirty="0">
                <a:latin typeface="Times New Roman" panose="02020603050405020304" pitchFamily="18" charset="0"/>
                <a:cs typeface="Times New Roman" panose="02020603050405020304" pitchFamily="18" charset="0"/>
              </a:rPr>
              <a:t>method, Lagrange’s inverse Interpolation, </a:t>
            </a:r>
            <a:r>
              <a:rPr lang="en-US" dirty="0" smtClean="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Weddle's rule.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0481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62428"/>
          </a:xfrm>
        </p:spPr>
        <p:txBody>
          <a:bodyPr>
            <a:normAutofit/>
          </a:bodyPr>
          <a:lstStyle/>
          <a:p>
            <a:r>
              <a:rPr lang="en-IN" sz="2800" b="1" i="1" dirty="0" smtClean="0">
                <a:latin typeface="Times New Roman" panose="02020603050405020304" pitchFamily="18" charset="0"/>
                <a:cs typeface="Times New Roman" panose="02020603050405020304" pitchFamily="18" charset="0"/>
              </a:rPr>
              <a:t>Numerical Methods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8799"/>
                <a:ext cx="10515600" cy="4348163"/>
              </a:xfrm>
            </p:spPr>
            <p:txBody>
              <a:bodyPr>
                <a:normAutofit fontScale="92500"/>
              </a:bodyPr>
              <a:lstStyle/>
              <a:p>
                <a:pPr marL="0" indent="0">
                  <a:buNone/>
                </a:pPr>
                <a:r>
                  <a:rPr lang="en-IN" sz="2400" dirty="0" smtClean="0">
                    <a:latin typeface="Times New Roman" panose="02020603050405020304" pitchFamily="18" charset="0"/>
                    <a:cs typeface="Times New Roman" panose="02020603050405020304" pitchFamily="18" charset="0"/>
                  </a:rPr>
                  <a:t>        Numerical method provide various technique to find approximate solution to different problem using simple operation.</a:t>
                </a:r>
              </a:p>
              <a:p>
                <a:pPr marL="0" indent="0">
                  <a:buNone/>
                </a:pPr>
                <a:r>
                  <a:rPr lang="en-IN" sz="2400" b="1" i="1" dirty="0" smtClean="0">
                    <a:latin typeface="Times New Roman" panose="02020603050405020304" pitchFamily="18" charset="0"/>
                    <a:cs typeface="Times New Roman" panose="02020603050405020304" pitchFamily="18" charset="0"/>
                  </a:rPr>
                  <a:t>Numerical Solution of Polynomial and Transcendental Equations</a:t>
                </a:r>
              </a:p>
              <a:p>
                <a:pPr marL="0" indent="0">
                  <a:buNone/>
                </a:pPr>
                <a:r>
                  <a:rPr lang="en-IN" sz="2400" b="1" i="1" dirty="0">
                    <a:latin typeface="Times New Roman" panose="02020603050405020304" pitchFamily="18" charset="0"/>
                    <a:cs typeface="Times New Roman" panose="02020603050405020304" pitchFamily="18" charset="0"/>
                  </a:rPr>
                  <a:t> </a:t>
                </a:r>
                <a:r>
                  <a:rPr lang="en-IN" sz="2400" b="1" i="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Given an equation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=0</m:t>
                    </m:r>
                    <m:r>
                      <a:rPr lang="en-IN" sz="2400" b="0" i="0" smtClean="0">
                        <a:latin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it is generally not possible to find roots </a:t>
                </a:r>
                <a14:m>
                  <m:oMath xmlns:m="http://schemas.openxmlformats.org/officeDocument/2006/math">
                    <m:r>
                      <a:rPr lang="en-IN" sz="2400" b="0" i="0"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such that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e>
                    </m:d>
                  </m:oMath>
                </a14:m>
                <a:r>
                  <a:rPr lang="en-IN" sz="2400" dirty="0" smtClean="0">
                    <a:latin typeface="Times New Roman" panose="02020603050405020304" pitchFamily="18" charset="0"/>
                    <a:cs typeface="Times New Roman" panose="02020603050405020304" pitchFamily="18" charset="0"/>
                  </a:rPr>
                  <a:t> becomes zero exactly. We discuss two numerical methods for the solution of algebraic and transcendental equation.</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algebraic quantity like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m:t>
                    </m:r>
                  </m:oMath>
                </a14:m>
                <a:r>
                  <a:rPr lang="en-IN" sz="2400" dirty="0" smtClean="0">
                    <a:latin typeface="Times New Roman" panose="02020603050405020304" pitchFamily="18" charset="0"/>
                    <a:cs typeface="Times New Roman" panose="02020603050405020304" pitchFamily="18" charset="0"/>
                  </a:rPr>
                  <a:t>,</a:t>
                </a:r>
                <a14:m>
                  <m:oMath xmlns:m="http://schemas.openxmlformats.org/officeDocument/2006/math">
                    <m:sSup>
                      <m:sSupPr>
                        <m:ctrlPr>
                          <a:rPr lang="en-IN" sz="2400" i="1" smtClean="0">
                            <a:latin typeface="Cambria Math" panose="02040503050406030204" pitchFamily="18" charset="0"/>
                            <a:cs typeface="Times New Roman" panose="02020603050405020304" pitchFamily="18" charset="0"/>
                          </a:rPr>
                        </m:ctrlPr>
                      </m:sSupPr>
                      <m:e>
                        <m:r>
                          <a:rPr lang="en-IN" sz="2400" i="1" smtClean="0">
                            <a:latin typeface="Cambria Math" panose="02040503050406030204" pitchFamily="18" charset="0"/>
                            <a:cs typeface="Times New Roman" panose="02020603050405020304" pitchFamily="18" charset="0"/>
                          </a:rPr>
                          <m:t>𝑥</m:t>
                        </m:r>
                      </m:e>
                      <m:sup>
                        <m:r>
                          <a:rPr lang="en-IN" sz="2400" i="1" smtClean="0">
                            <a:latin typeface="Cambria Math" panose="02040503050406030204" pitchFamily="18" charset="0"/>
                            <a:cs typeface="Times New Roman" panose="02020603050405020304" pitchFamily="18" charset="0"/>
                          </a:rPr>
                          <m:t>2</m:t>
                        </m:r>
                      </m:sup>
                    </m:sSup>
                  </m:oMath>
                </a14:m>
                <a:r>
                  <a:rPr lang="en-IN" sz="2400" dirty="0" smtClean="0">
                    <a:latin typeface="Times New Roman" panose="02020603050405020304" pitchFamily="18" charset="0"/>
                    <a:cs typeface="Times New Roman" panose="02020603050405020304" pitchFamily="18" charset="0"/>
                  </a:rPr>
                  <a:t>,</a:t>
                </a:r>
                <a:r>
                  <a:rPr lang="en-IN" sz="2400" dirty="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algebraic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err="1" smtClean="0">
                    <a:latin typeface="Times New Roman" panose="02020603050405020304" pitchFamily="18" charset="0"/>
                    <a:cs typeface="Times New Roman" panose="02020603050405020304" pitchFamily="18" charset="0"/>
                  </a:rPr>
                  <a:t>Eg</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−3</m:t>
                    </m:r>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−4=0</m:t>
                    </m:r>
                  </m:oMath>
                </a14:m>
                <a:r>
                  <a:rPr lang="en-IN" sz="2400" dirty="0" smtClean="0">
                    <a:latin typeface="Times New Roman" panose="02020603050405020304" pitchFamily="18" charset="0"/>
                    <a:cs typeface="Times New Roman" panose="02020603050405020304" pitchFamily="18" charset="0"/>
                  </a:rPr>
                  <a:t>   ,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4</m:t>
                        </m:r>
                      </m:sup>
                    </m:sSup>
                    <m:r>
                      <a:rPr lang="en-IN" sz="2400" b="0" i="1" smtClean="0">
                        <a:latin typeface="Cambria Math" panose="02040503050406030204" pitchFamily="18" charset="0"/>
                        <a:cs typeface="Times New Roman" panose="02020603050405020304" pitchFamily="18" charset="0"/>
                      </a:rPr>
                      <m:t>+</m:t>
                    </m:r>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=80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Equation involving non algebraic quantity like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𝑒</m:t>
                        </m:r>
                      </m:e>
                      <m:sup>
                        <m:r>
                          <a:rPr lang="en-IN" sz="2400" b="0" i="1" smtClean="0">
                            <a:latin typeface="Cambria Math" panose="02040503050406030204" pitchFamily="18" charset="0"/>
                            <a:cs typeface="Times New Roman" panose="02020603050405020304" pitchFamily="18" charset="0"/>
                          </a:rPr>
                          <m:t>𝑥</m:t>
                        </m:r>
                      </m:sup>
                    </m:sSup>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𝑙𝑜𝑔𝑥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𝑠𝑖𝑛𝑥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𝑡𝑎𝑛𝑥</m:t>
                    </m:r>
                    <m:r>
                      <a:rPr lang="en-IN" sz="2400" b="0" i="1" smtClean="0">
                        <a:latin typeface="Cambria Math" panose="02040503050406030204" pitchFamily="18" charset="0"/>
                        <a:cs typeface="Times New Roman" panose="02020603050405020304" pitchFamily="18" charset="0"/>
                      </a:rPr>
                      <m:t>,…</m:t>
                    </m:r>
                  </m:oMath>
                </a14:m>
                <a:r>
                  <a:rPr lang="en-IN" sz="2400" dirty="0" smtClean="0">
                    <a:latin typeface="Times New Roman" panose="02020603050405020304" pitchFamily="18" charset="0"/>
                    <a:cs typeface="Times New Roman" panose="02020603050405020304" pitchFamily="18" charset="0"/>
                  </a:rPr>
                  <a:t> are called </a:t>
                </a:r>
                <a:r>
                  <a:rPr lang="en-IN" sz="2400" b="1" i="1" dirty="0" smtClean="0">
                    <a:latin typeface="Times New Roman" panose="02020603050405020304" pitchFamily="18" charset="0"/>
                    <a:cs typeface="Times New Roman" panose="02020603050405020304" pitchFamily="18" charset="0"/>
                  </a:rPr>
                  <a:t>transcendental equation</a:t>
                </a:r>
                <a:r>
                  <a:rPr lang="en-IN" sz="2400" dirty="0" smtClean="0">
                    <a:latin typeface="Times New Roman" panose="02020603050405020304" pitchFamily="18" charset="0"/>
                    <a:cs typeface="Times New Roman" panose="02020603050405020304" pitchFamily="18" charset="0"/>
                  </a:rPr>
                  <a:t>.</a:t>
                </a:r>
              </a:p>
              <a:p>
                <a:pPr marL="0" indent="0">
                  <a:buNone/>
                </a:pPr>
                <a:r>
                  <a:rPr lang="en-IN" sz="2400" b="1" dirty="0">
                    <a:latin typeface="Times New Roman" panose="02020603050405020304" pitchFamily="18" charset="0"/>
                    <a:cs typeface="Times New Roman" panose="02020603050405020304" pitchFamily="18" charset="0"/>
                  </a:rPr>
                  <a:t>Eg:</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𝑥𝑒</m:t>
                        </m:r>
                      </m:e>
                      <m:sup>
                        <m:r>
                          <a:rPr lang="en-IN" sz="2400" b="0" i="1" smtClean="0">
                            <a:latin typeface="Cambria Math" panose="02040503050406030204" pitchFamily="18" charset="0"/>
                            <a:cs typeface="Times New Roman" panose="02020603050405020304" pitchFamily="18" charset="0"/>
                          </a:rPr>
                          <m:t>𝑥</m:t>
                        </m:r>
                      </m:sup>
                    </m:sSup>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𝑥𝑙𝑜𝑔𝑥</m:t>
                    </m:r>
                    <m:r>
                      <a:rPr lang="en-IN" sz="2400" b="0" i="1" smtClean="0">
                        <a:latin typeface="Cambria Math" panose="02040503050406030204" pitchFamily="18" charset="0"/>
                        <a:cs typeface="Times New Roman" panose="02020603050405020304" pitchFamily="18" charset="0"/>
                      </a:rPr>
                      <m:t>−1.2=0</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cs typeface="Times New Roman" panose="02020603050405020304" pitchFamily="18" charset="0"/>
                      </a:rPr>
                      <m:t>𝑡𝑎𝑛</m:t>
                    </m:r>
                    <m:r>
                      <a:rPr lang="en-IN" sz="2400" i="1">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=2</m:t>
                    </m:r>
                    <m:r>
                      <a:rPr lang="en-IN" sz="2400" b="0" i="1" smtClean="0">
                        <a:latin typeface="Cambria Math" panose="02040503050406030204" pitchFamily="18" charset="0"/>
                        <a:cs typeface="Times New Roman" panose="02020603050405020304" pitchFamily="18" charset="0"/>
                      </a:rPr>
                      <m:t>𝑥</m:t>
                    </m:r>
                  </m:oMath>
                </a14:m>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8799"/>
                <a:ext cx="10515600" cy="4348163"/>
              </a:xfrm>
              <a:blipFill>
                <a:blip r:embed="rId2" cstate="print"/>
                <a:stretch>
                  <a:fillRect l="-754" t="-1683"/>
                </a:stretch>
              </a:blipFill>
            </p:spPr>
            <p:txBody>
              <a:bodyPr/>
              <a:lstStyle/>
              <a:p>
                <a:r>
                  <a:rPr lang="en-IN">
                    <a:noFill/>
                  </a:rPr>
                  <a:t> </a:t>
                </a:r>
              </a:p>
            </p:txBody>
          </p:sp>
        </mc:Fallback>
      </mc:AlternateContent>
    </p:spTree>
    <p:extLst>
      <p:ext uri="{BB962C8B-B14F-4D97-AF65-F5344CB8AC3E}">
        <p14:creationId xmlns:p14="http://schemas.microsoft.com/office/powerpoint/2010/main" val="17737067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1147219"/>
          </a:xfrm>
        </p:spPr>
        <p:txBody>
          <a:bodyPr>
            <a:normAutofit/>
          </a:bodyPr>
          <a:lstStyle/>
          <a:p>
            <a:pPr algn="just"/>
            <a:r>
              <a:rPr lang="en-IN" sz="2200" dirty="0" smtClean="0">
                <a:latin typeface="Times New Roman" panose="02020603050405020304" pitchFamily="18" charset="0"/>
                <a:cs typeface="Times New Roman" panose="02020603050405020304" pitchFamily="18" charset="0"/>
              </a:rPr>
              <a:t>       Numerical methods are often a repetitive nature. This consist repeated execution of the same process where at each step to result of the previous step is used. This is known as iterative process.</a:t>
            </a:r>
            <a:endParaRPr lang="en-IN"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8"/>
                <a:ext cx="10515600" cy="4029739"/>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We discuss two numerical methods</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Regula-</a:t>
                </a:r>
                <a:r>
                  <a:rPr lang="en-IN" sz="2400" dirty="0" err="1" smtClean="0">
                    <a:latin typeface="Times New Roman" panose="02020603050405020304" pitchFamily="18" charset="0"/>
                    <a:cs typeface="Times New Roman" panose="02020603050405020304" pitchFamily="18" charset="0"/>
                  </a:rPr>
                  <a:t>Falsi</a:t>
                </a:r>
                <a:r>
                  <a:rPr lang="en-IN" sz="2400" dirty="0" smtClean="0">
                    <a:latin typeface="Times New Roman" panose="02020603050405020304" pitchFamily="18" charset="0"/>
                    <a:cs typeface="Times New Roman" panose="02020603050405020304" pitchFamily="18" charset="0"/>
                  </a:rPr>
                  <a:t> method</a:t>
                </a:r>
              </a:p>
              <a:p>
                <a:pPr marL="457200" indent="-457200">
                  <a:buAutoNum type="arabicPeriod"/>
                </a:pPr>
                <a:r>
                  <a:rPr lang="en-IN" sz="2400"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Regula-</a:t>
                </a:r>
                <a:r>
                  <a:rPr lang="en-IN" b="1" i="1" dirty="0" err="1" smtClean="0">
                    <a:latin typeface="Times New Roman" panose="02020603050405020304" pitchFamily="18" charset="0"/>
                    <a:cs typeface="Times New Roman" panose="02020603050405020304" pitchFamily="18" charset="0"/>
                  </a:rPr>
                  <a:t>Falsi</a:t>
                </a:r>
                <a:r>
                  <a:rPr lang="en-IN" b="1" i="1" dirty="0" smtClean="0">
                    <a:latin typeface="Times New Roman" panose="02020603050405020304" pitchFamily="18" charset="0"/>
                    <a:cs typeface="Times New Roman" panose="02020603050405020304" pitchFamily="18" charset="0"/>
                  </a:rPr>
                  <a:t> method  (or) Method of False position</a:t>
                </a:r>
              </a:p>
              <a:p>
                <a:pPr marL="0" indent="0">
                  <a:buNone/>
                </a:pPr>
                <a:r>
                  <a:rPr lang="en-IN" sz="2400" b="1" i="1" dirty="0" smtClean="0">
                    <a:latin typeface="Times New Roman" panose="02020603050405020304" pitchFamily="18" charset="0"/>
                    <a:cs typeface="Times New Roman" panose="02020603050405020304" pitchFamily="18" charset="0"/>
                  </a:rPr>
                  <a:t>Formula:</a:t>
                </a:r>
                <a:r>
                  <a:rPr lang="en-IN" sz="2400" dirty="0" smtClean="0">
                    <a:solidFill>
                      <a:srgbClr val="FF0000"/>
                    </a:solidFill>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3200" i="1" smtClean="0">
                            <a:latin typeface="Cambria Math" panose="02040503050406030204" pitchFamily="18" charset="0"/>
                            <a:cs typeface="Times New Roman" panose="02020603050405020304" pitchFamily="18" charset="0"/>
                          </a:rPr>
                        </m:ctrlPr>
                      </m:sSubPr>
                      <m:e>
                        <m:r>
                          <a:rPr lang="en-IN" sz="3200" b="0" i="1" smtClean="0">
                            <a:latin typeface="Cambria Math" panose="02040503050406030204" pitchFamily="18" charset="0"/>
                            <a:cs typeface="Times New Roman" panose="02020603050405020304" pitchFamily="18" charset="0"/>
                          </a:rPr>
                          <m:t>𝑥</m:t>
                        </m:r>
                      </m:e>
                      <m:sub>
                        <m:r>
                          <a:rPr lang="en-IN" sz="3200" b="0" i="1" smtClean="0">
                            <a:latin typeface="Cambria Math" panose="02040503050406030204" pitchFamily="18" charset="0"/>
                            <a:cs typeface="Times New Roman" panose="02020603050405020304" pitchFamily="18" charset="0"/>
                          </a:rPr>
                          <m:t>𝑛</m:t>
                        </m:r>
                      </m:sub>
                    </m:sSub>
                    <m:r>
                      <a:rPr lang="en-IN" sz="3200" b="0" i="1" smtClean="0">
                        <a:latin typeface="Cambria Math" panose="02040503050406030204" pitchFamily="18" charset="0"/>
                        <a:cs typeface="Times New Roman" panose="02020603050405020304" pitchFamily="18" charset="0"/>
                      </a:rPr>
                      <m:t>=</m:t>
                    </m:r>
                    <m:f>
                      <m:fPr>
                        <m:ctrlPr>
                          <a:rPr lang="en-IN" sz="3200" b="0" i="1" smtClean="0">
                            <a:latin typeface="Cambria Math" panose="02040503050406030204" pitchFamily="18" charset="0"/>
                            <a:cs typeface="Times New Roman" panose="02020603050405020304" pitchFamily="18" charset="0"/>
                          </a:rPr>
                        </m:ctrlPr>
                      </m:fPr>
                      <m:num>
                        <m:r>
                          <a:rPr lang="en-IN" sz="3200" b="0" i="1" smtClean="0">
                            <a:latin typeface="Cambria Math" panose="02040503050406030204" pitchFamily="18" charset="0"/>
                            <a:cs typeface="Times New Roman" panose="02020603050405020304" pitchFamily="18" charset="0"/>
                          </a:rPr>
                          <m:t>𝑎𝑓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𝑏𝑓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num>
                      <m:den>
                        <m:r>
                          <a:rPr lang="en-IN" sz="3200" b="0" i="1" smtClean="0">
                            <a:latin typeface="Cambria Math" panose="02040503050406030204" pitchFamily="18" charset="0"/>
                            <a:cs typeface="Times New Roman" panose="02020603050405020304" pitchFamily="18" charset="0"/>
                          </a:rPr>
                          <m:t>𝑓</m:t>
                        </m:r>
                        <m:d>
                          <m:dPr>
                            <m:ctrlPr>
                              <a:rPr lang="en-IN" sz="3200" b="0" i="1" smtClean="0">
                                <a:latin typeface="Cambria Math" panose="02040503050406030204" pitchFamily="18" charset="0"/>
                                <a:cs typeface="Times New Roman" panose="02020603050405020304" pitchFamily="18" charset="0"/>
                              </a:rPr>
                            </m:ctrlPr>
                          </m:dPr>
                          <m:e>
                            <m:r>
                              <a:rPr lang="en-IN" sz="3200" b="0" i="1" smtClean="0">
                                <a:latin typeface="Cambria Math" panose="02040503050406030204" pitchFamily="18" charset="0"/>
                                <a:cs typeface="Times New Roman" panose="02020603050405020304" pitchFamily="18" charset="0"/>
                              </a:rPr>
                              <m:t>𝑏</m:t>
                            </m:r>
                          </m:e>
                        </m:d>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𝑓</m:t>
                        </m:r>
                        <m:r>
                          <a:rPr lang="en-IN" sz="3200" b="0" i="1" smtClean="0">
                            <a:latin typeface="Cambria Math" panose="02040503050406030204" pitchFamily="18" charset="0"/>
                            <a:cs typeface="Times New Roman" panose="02020603050405020304" pitchFamily="18" charset="0"/>
                          </a:rPr>
                          <m:t>(</m:t>
                        </m:r>
                        <m:r>
                          <a:rPr lang="en-IN" sz="3200" b="0" i="1" smtClean="0">
                            <a:latin typeface="Cambria Math" panose="02040503050406030204" pitchFamily="18" charset="0"/>
                            <a:cs typeface="Times New Roman" panose="02020603050405020304" pitchFamily="18" charset="0"/>
                          </a:rPr>
                          <m:t>𝑎</m:t>
                        </m:r>
                        <m:r>
                          <a:rPr lang="en-IN" sz="3200" b="0" i="1" smtClean="0">
                            <a:latin typeface="Cambria Math" panose="02040503050406030204" pitchFamily="18" charset="0"/>
                            <a:cs typeface="Times New Roman" panose="02020603050405020304" pitchFamily="18" charset="0"/>
                          </a:rPr>
                          <m:t>)</m:t>
                        </m:r>
                      </m:den>
                    </m:f>
                  </m:oMath>
                </a14:m>
                <a:endParaRPr lang="en-IN" sz="3200" dirty="0" smtClean="0">
                  <a:latin typeface="Times New Roman" panose="02020603050405020304" pitchFamily="18" charset="0"/>
                  <a:cs typeface="Times New Roman" panose="02020603050405020304" pitchFamily="18" charset="0"/>
                </a:endParaRPr>
              </a:p>
              <a:p>
                <a:pPr marL="0" indent="0">
                  <a:buNone/>
                </a:pPr>
                <a:endParaRPr lang="en-IN" sz="3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8"/>
                <a:ext cx="10515600" cy="4029739"/>
              </a:xfrm>
              <a:blipFill>
                <a:blip r:embed="rId2" cstate="print"/>
                <a:stretch>
                  <a:fillRect l="-1217" t="-2118"/>
                </a:stretch>
              </a:blipFill>
            </p:spPr>
            <p:txBody>
              <a:bodyPr/>
              <a:lstStyle/>
              <a:p>
                <a:r>
                  <a:rPr lang="en-IN">
                    <a:noFill/>
                  </a:rPr>
                  <a:t> </a:t>
                </a:r>
              </a:p>
            </p:txBody>
          </p:sp>
        </mc:Fallback>
      </mc:AlternateContent>
    </p:spTree>
    <p:extLst>
      <p:ext uri="{BB962C8B-B14F-4D97-AF65-F5344CB8AC3E}">
        <p14:creationId xmlns:p14="http://schemas.microsoft.com/office/powerpoint/2010/main" val="37319338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7516"/>
            <a:ext cx="10515600" cy="509265"/>
          </a:xfrm>
        </p:spPr>
        <p:txBody>
          <a:bodyPr>
            <a:normAutofit/>
          </a:bodyPr>
          <a:lstStyle/>
          <a:p>
            <a:r>
              <a:rPr lang="en-IN" sz="2800" b="1" i="1" dirty="0" smtClean="0">
                <a:latin typeface="Times New Roman" panose="02020603050405020304" pitchFamily="18" charset="0"/>
                <a:cs typeface="Times New Roman" panose="02020603050405020304" pitchFamily="18" charset="0"/>
              </a:rPr>
              <a:t>Problems</a:t>
            </a:r>
            <a:endParaRPr lang="en-IN" sz="28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711842"/>
                <a:ext cx="10515600" cy="4678325"/>
              </a:xfrm>
            </p:spPr>
            <p:txBody>
              <a:bodyPr>
                <a:normAutofit/>
              </a:bodyPr>
              <a:lstStyle/>
              <a:p>
                <a:pPr marL="457200" indent="-457200">
                  <a:buAutoNum type="arabicPeriod"/>
                </a:pPr>
                <a:r>
                  <a:rPr lang="en-IN" sz="2400" dirty="0" smtClean="0">
                    <a:latin typeface="Times New Roman" panose="02020603050405020304" pitchFamily="18" charset="0"/>
                    <a:cs typeface="Times New Roman" panose="02020603050405020304" pitchFamily="18" charset="0"/>
                  </a:rPr>
                  <a:t>Using the method of false position find the real root correct to 3 decimal places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of the equation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−11=0.</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r>
                  <a:rPr lang="en-IN" sz="24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400" i="1">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𝑥</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𝑥</m:t>
                        </m:r>
                      </m:e>
                      <m:sup>
                        <m:r>
                          <a:rPr lang="en-IN" sz="2400" i="1">
                            <a:latin typeface="Cambria Math" panose="02040503050406030204" pitchFamily="18" charset="0"/>
                            <a:cs typeface="Times New Roman" panose="02020603050405020304" pitchFamily="18" charset="0"/>
                          </a:rPr>
                          <m:t>3</m:t>
                        </m:r>
                      </m:sup>
                    </m:sSup>
                    <m:r>
                      <a:rPr lang="en-IN" sz="2400" i="1">
                        <a:latin typeface="Cambria Math" panose="02040503050406030204" pitchFamily="18" charset="0"/>
                        <a:cs typeface="Times New Roman" panose="02020603050405020304" pitchFamily="18" charset="0"/>
                      </a:rPr>
                      <m:t>+5</m:t>
                    </m:r>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−11</m:t>
                    </m:r>
                  </m:oMath>
                </a14:m>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−11</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5</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&lt;0</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1,2</m:t>
                        </m:r>
                      </m:e>
                    </m:d>
                    <m:r>
                      <a:rPr lang="en-IN" sz="2400" b="0" i="1" smtClean="0">
                        <a:latin typeface="Cambria Math" panose="02040503050406030204" pitchFamily="18" charset="0"/>
                        <a:cs typeface="Times New Roman" panose="020206030504050203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𝑛</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𝑎𝑓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𝑏𝑓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num>
                      <m:den>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𝑏</m:t>
                            </m:r>
                          </m:e>
                        </m:d>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𝑎</m:t>
                        </m:r>
                        <m:r>
                          <a:rPr lang="en-IN" sz="2400" i="1">
                            <a:latin typeface="Cambria Math" panose="02040503050406030204" pitchFamily="18" charset="0"/>
                            <a:cs typeface="Times New Roman" panose="02020603050405020304" pitchFamily="18" charset="0"/>
                          </a:rPr>
                          <m:t>)</m:t>
                        </m:r>
                      </m:den>
                    </m:f>
                  </m:oMath>
                </a14:m>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711842"/>
                <a:ext cx="10515600" cy="4678325"/>
              </a:xfrm>
              <a:blipFill>
                <a:blip r:embed="rId2" cstate="print"/>
                <a:stretch>
                  <a:fillRect l="-928" t="-1825"/>
                </a:stretch>
              </a:blipFill>
            </p:spPr>
            <p:txBody>
              <a:bodyPr/>
              <a:lstStyle/>
              <a:p>
                <a:r>
                  <a:rPr lang="en-IN">
                    <a:noFill/>
                  </a:rPr>
                  <a:t> </a:t>
                </a:r>
              </a:p>
            </p:txBody>
          </p:sp>
        </mc:Fallback>
      </mc:AlternateContent>
    </p:spTree>
    <p:extLst>
      <p:ext uri="{BB962C8B-B14F-4D97-AF65-F5344CB8AC3E}">
        <p14:creationId xmlns:p14="http://schemas.microsoft.com/office/powerpoint/2010/main" val="22473048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5"/>
                <a:ext cx="10515600" cy="1157851"/>
              </a:xfrm>
            </p:spPr>
            <p:txBody>
              <a:bodyPr>
                <a:normAutofit/>
              </a:bodyPr>
              <a:lstStyle/>
              <a:p>
                <a:r>
                  <a:rPr lang="en-IN" sz="2200" b="1" dirty="0" smtClean="0">
                    <a:latin typeface="Times New Roman" panose="02020603050405020304" pitchFamily="18" charset="0"/>
                    <a:cs typeface="Times New Roman" panose="02020603050405020304" pitchFamily="18" charset="0"/>
                  </a:rPr>
                  <a:t>Step-1:</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a</m:t>
                    </m:r>
                    <m:r>
                      <a:rPr lang="en-IN" sz="2000" b="0" i="0" smtClean="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b="0" i="0" smtClean="0">
                        <a:latin typeface="Cambria Math" panose="02040503050406030204" pitchFamily="18" charset="0"/>
                        <a:cs typeface="Times New Roman" panose="02020603050405020304" pitchFamily="18" charset="0"/>
                      </a:rPr>
                      <m:t>b</m:t>
                    </m:r>
                    <m:r>
                      <a:rPr lang="en-IN" sz="2000" b="0" i="0"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2</a:t>
                </a:r>
                <a:br>
                  <a:rPr lang="en-IN" sz="2200" dirty="0" smtClean="0">
                    <a:latin typeface="Times New Roman" panose="02020603050405020304" pitchFamily="18" charset="0"/>
                    <a:cs typeface="Times New Roman" panose="02020603050405020304" pitchFamily="18" charset="0"/>
                  </a:rPr>
                </a:b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b="0" i="1" smtClean="0">
                        <a:latin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𝑏</m:t>
                        </m:r>
                      </m:e>
                    </m:d>
                    <m:r>
                      <a:rPr lang="en-IN" sz="2000" b="0" i="1" smtClean="0">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5"/>
                <a:ext cx="10515600" cy="1157851"/>
              </a:xfrm>
              <a:blipFill>
                <a:blip r:embed="rId2" cstate="print"/>
                <a:stretch>
                  <a:fillRect l="-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360427"/>
                <a:ext cx="10515600" cy="3816535"/>
              </a:xfrm>
            </p:spPr>
            <p:txBody>
              <a:bodyPr>
                <a:normAutofit/>
              </a:bodyPr>
              <a:lstStyle/>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1.</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2.</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−5</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−5</m:t>
                            </m:r>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cs typeface="Times New Roman" panose="02020603050405020304" pitchFamily="18" charset="0"/>
                          </a:rPr>
                          <m:t>7+10</m:t>
                        </m:r>
                      </m:num>
                      <m:den>
                        <m:r>
                          <a:rPr lang="en-IN" sz="2400" b="0" i="1" smtClean="0">
                            <a:latin typeface="Cambria Math" panose="02040503050406030204" pitchFamily="18" charset="0"/>
                            <a:cs typeface="Times New Roman" panose="02020603050405020304" pitchFamily="18" charset="0"/>
                          </a:rPr>
                          <m:t>7+5</m:t>
                        </m:r>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𝟒𝟏𝟕</m:t>
                    </m:r>
                  </m:oMath>
                </a14:m>
                <a:r>
                  <a:rPr lang="en-IN" sz="2200" b="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b="0" i="1" smtClean="0">
                            <a:latin typeface="Cambria Math" panose="02040503050406030204" pitchFamily="18" charset="0"/>
                            <a:cs typeface="Times New Roman" panose="02020603050405020304" pitchFamily="18" charset="0"/>
                          </a:rPr>
                          <m:t>1.417</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&lt;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=7</m:t>
                    </m:r>
                    <m:r>
                      <a:rPr lang="en-IN" sz="20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0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000" dirty="0">
                    <a:latin typeface="Times New Roman" panose="02020603050405020304" pitchFamily="18" charset="0"/>
                    <a:cs typeface="Times New Roman" panose="02020603050405020304" pitchFamily="18" charset="0"/>
                  </a:rPr>
                  <a:t> </a:t>
                </a:r>
              </a:p>
              <a:p>
                <a:pPr marL="0" indent="0">
                  <a:buNone/>
                </a:pPr>
                <a:r>
                  <a:rPr lang="en-IN" sz="20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r>
                          <a:rPr lang="en-IN" sz="2000" i="1">
                            <a:latin typeface="Cambria Math" panose="02040503050406030204" pitchFamily="18" charset="0"/>
                            <a:cs typeface="Times New Roman" panose="02020603050405020304" pitchFamily="18" charset="0"/>
                          </a:rPr>
                          <m:t>,2</m:t>
                        </m:r>
                      </m:e>
                    </m:d>
                    <m:r>
                      <a:rPr lang="en-IN" sz="2000"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Step-2:</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a</m:t>
                    </m:r>
                    <m:r>
                      <a:rPr lang="en-IN" sz="2000">
                        <a:latin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1</m:t>
                    </m:r>
                    <m:r>
                      <a:rPr lang="en-IN" sz="2000" b="0" i="1" smtClean="0">
                        <a:latin typeface="Cambria Math" panose="02040503050406030204" pitchFamily="18" charset="0"/>
                        <a:cs typeface="Times New Roman" panose="02020603050405020304" pitchFamily="18" charset="0"/>
                      </a:rPr>
                      <m:t>.417</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000">
                        <a:latin typeface="Cambria Math" panose="02040503050406030204" pitchFamily="18" charset="0"/>
                        <a:cs typeface="Times New Roman" panose="02020603050405020304" pitchFamily="18" charset="0"/>
                      </a:rPr>
                      <m:t>b</m:t>
                    </m:r>
                    <m:r>
                      <a:rPr lang="en-IN" sz="20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𝑎</m:t>
                        </m:r>
                      </m:e>
                    </m:d>
                    <m:r>
                      <a:rPr lang="en-IN" sz="2000" i="1">
                        <a:latin typeface="Cambria Math" panose="02040503050406030204" pitchFamily="18" charset="0"/>
                        <a:cs typeface="Times New Roman" panose="02020603050405020304" pitchFamily="18" charset="0"/>
                      </a:rPr>
                      <m:t>=−</m:t>
                    </m:r>
                    <m:r>
                      <a:rPr lang="en-IN" sz="2000" b="0" i="1" smtClean="0">
                        <a:latin typeface="Cambria Math" panose="02040503050406030204" pitchFamily="18" charset="0"/>
                        <a:cs typeface="Times New Roman" panose="02020603050405020304" pitchFamily="18" charset="0"/>
                      </a:rPr>
                      <m:t>1.070</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𝑏</m:t>
                        </m:r>
                      </m:e>
                    </m:d>
                    <m:r>
                      <a:rPr lang="en-IN" sz="20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360427"/>
                <a:ext cx="10515600" cy="3816535"/>
              </a:xfrm>
              <a:blipFill>
                <a:blip r:embed="rId3"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0447060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881406"/>
              </a:xfrm>
            </p:spPr>
            <p:txBody>
              <a:bodyPr>
                <a:normAutofit fontScale="90000"/>
              </a:bodyPr>
              <a:lstStyle/>
              <a:p>
                <a:pPr marL="0" indent="0"/>
                <a14:m>
                  <m:oMath xmlns:m="http://schemas.openxmlformats.org/officeDocument/2006/math">
                    <m:sSub>
                      <m:sSubPr>
                        <m:ctrlPr>
                          <a:rPr lang="en-IN" sz="2400" i="1" smtClean="0">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d>
                          <m:dPr>
                            <m:ctrlPr>
                              <a:rPr lang="en-IN" sz="2400" i="1" smtClean="0">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1.417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−2.</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num>
                      <m:den>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7</m:t>
                            </m:r>
                          </m:e>
                        </m:d>
                        <m:r>
                          <a:rPr lang="en-IN" sz="2400" i="1">
                            <a:latin typeface="Cambria Math" panose="02040503050406030204" pitchFamily="18" charset="0"/>
                            <a:cs typeface="Times New Roman" panose="02020603050405020304" pitchFamily="18" charset="0"/>
                          </a:rPr>
                          <m:t>−</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−1.070</m:t>
                            </m:r>
                          </m:e>
                        </m:d>
                      </m:den>
                    </m:f>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a:t>
                </a:r>
                <a:br>
                  <a:rPr lang="en-IN" sz="2400" dirty="0" smtClean="0">
                    <a:latin typeface="Times New Roman" panose="02020603050405020304" pitchFamily="18" charset="0"/>
                    <a:cs typeface="Times New Roman" panose="02020603050405020304" pitchFamily="18" charset="0"/>
                  </a:rPr>
                </a:br>
                <a:r>
                  <a:rPr lang="en-IN" sz="2400" dirty="0" smtClean="0">
                    <a:cs typeface="Times New Roman" panose="02020603050405020304" pitchFamily="18" charset="0"/>
                  </a:rPr>
                  <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smtClean="0">
                            <a:latin typeface="Cambria Math" panose="02040503050406030204" pitchFamily="18" charset="0"/>
                            <a:cs typeface="Times New Roman" panose="02020603050405020304" pitchFamily="18" charset="0"/>
                          </a:rPr>
                          <m:t>𝟐</m:t>
                        </m:r>
                      </m:sub>
                    </m:sSub>
                    <m:r>
                      <a:rPr lang="en-IN" sz="2400" b="1" i="1">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𝟏</m:t>
                    </m:r>
                    <m:r>
                      <a:rPr lang="en-IN" sz="2400" b="1" i="1" smtClean="0">
                        <a:latin typeface="Cambria Math" panose="02040503050406030204" pitchFamily="18" charset="0"/>
                        <a:cs typeface="Times New Roman" panose="02020603050405020304" pitchFamily="18" charset="0"/>
                      </a:rPr>
                      <m:t>.</m:t>
                    </m:r>
                    <m:r>
                      <a:rPr lang="en-IN" sz="2400" b="1" i="1" smtClean="0">
                        <a:latin typeface="Cambria Math" panose="02040503050406030204" pitchFamily="18" charset="0"/>
                        <a:cs typeface="Times New Roman" panose="02020603050405020304" pitchFamily="18" charset="0"/>
                      </a:rPr>
                      <m:t>𝟒𝟗𝟒</m:t>
                    </m:r>
                  </m:oMath>
                </a14:m>
                <a:r>
                  <a:rPr lang="en-IN" sz="2400" b="1" dirty="0">
                    <a:latin typeface="Times New Roman" panose="02020603050405020304" pitchFamily="18" charset="0"/>
                    <a:cs typeface="Times New Roman" panose="02020603050405020304" pitchFamily="18" charset="0"/>
                  </a:rP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881406"/>
              </a:xfrm>
              <a:blipFill>
                <a:blip r:embed="rId2" cstate="print"/>
                <a:stretch>
                  <a:fillRect b="-6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094615"/>
                <a:ext cx="10515600" cy="4327450"/>
              </a:xfrm>
            </p:spPr>
            <p:txBody>
              <a:bodyPr>
                <a:normAutofit lnSpcReduction="10000"/>
              </a:bodyPr>
              <a:lstStyle/>
              <a:p>
                <a:pPr marL="0" indent="0">
                  <a:buNone/>
                </a:pPr>
                <a14:m>
                  <m:oMath xmlns:m="http://schemas.openxmlformats.org/officeDocument/2006/math">
                    <m:r>
                      <a:rPr lang="en-IN" sz="2200" i="1" smtClean="0">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&gt;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1.417,2</m:t>
                        </m:r>
                      </m:e>
                    </m:d>
                    <m:r>
                      <a:rPr lang="en-IN" sz="2200" i="1">
                        <a:latin typeface="Cambria Math" panose="02040503050406030204" pitchFamily="18" charset="0"/>
                        <a:cs typeface="Times New Roman" panose="02020603050405020304" pitchFamily="18" charset="0"/>
                      </a:rPr>
                      <m:t>.</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Step-3:</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195</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1.4</m:t>
                            </m:r>
                            <m:r>
                              <a:rPr lang="en-IN" sz="2200" b="0" i="1" smtClean="0">
                                <a:latin typeface="Cambria Math" panose="02040503050406030204" pitchFamily="18" charset="0"/>
                                <a:cs typeface="Times New Roman" panose="02020603050405020304" pitchFamily="18" charset="0"/>
                              </a:rPr>
                              <m:t>94</m:t>
                            </m:r>
                          </m:e>
                        </m:d>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7</m:t>
                            </m:r>
                          </m:e>
                        </m:d>
                        <m:r>
                          <a:rPr lang="en-IN" sz="2200" i="1">
                            <a:latin typeface="Cambria Math" panose="02040503050406030204" pitchFamily="18" charset="0"/>
                            <a:cs typeface="Times New Roman" panose="02020603050405020304" pitchFamily="18" charset="0"/>
                          </a:rPr>
                          <m:t>−</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0.195</m:t>
                            </m:r>
                          </m:e>
                        </m:d>
                      </m:den>
                    </m:f>
                  </m:oMath>
                </a14:m>
                <a:r>
                  <a:rPr lang="en-IN" sz="2200" dirty="0">
                    <a:latin typeface="Times New Roman" panose="02020603050405020304" pitchFamily="18" charset="0"/>
                    <a:cs typeface="Times New Roman" panose="02020603050405020304" pitchFamily="18" charset="0"/>
                  </a:rPr>
                  <a:t>  </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r>
                <a:br>
                  <a:rPr lang="en-IN" sz="2200" dirty="0">
                    <a:latin typeface="Times New Roman" panose="02020603050405020304" pitchFamily="18" charset="0"/>
                    <a:cs typeface="Times New Roman" panose="02020603050405020304" pitchFamily="18" charset="0"/>
                  </a:rPr>
                </a:br>
                <a:r>
                  <a:rPr lang="en-IN" sz="2200" dirty="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𝟓𝟎𝟖</m:t>
                    </m:r>
                  </m:oMath>
                </a14:m>
                <a:r>
                  <a:rPr lang="en-IN" sz="2200" b="1" dirty="0">
                    <a:latin typeface="Times New Roman" panose="02020603050405020304" pitchFamily="18" charset="0"/>
                    <a:cs typeface="Times New Roman" panose="02020603050405020304" pitchFamily="18" charset="0"/>
                  </a:rPr>
                  <a:t> </a:t>
                </a:r>
                <a:endParaRPr lang="en-IN" sz="2200" b="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508</m:t>
                        </m:r>
                      </m:e>
                    </m:d>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031</m:t>
                    </m:r>
                    <m:r>
                      <a:rPr lang="en-IN" sz="2200" i="1">
                        <a:latin typeface="Cambria Math" panose="02040503050406030204" pitchFamily="18" charset="0"/>
                        <a:cs typeface="Times New Roman" panose="02020603050405020304" pitchFamily="18" charset="0"/>
                      </a:rPr>
                      <m:t>&lt;</m:t>
                    </m:r>
                    <m:r>
                      <a:rPr lang="en-IN" sz="22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e>
                    </m:d>
                    <m:r>
                      <a:rPr lang="en-IN" sz="2200" i="1">
                        <a:latin typeface="Cambria Math" panose="02040503050406030204" pitchFamily="18" charset="0"/>
                        <a:cs typeface="Times New Roman" panose="02020603050405020304" pitchFamily="18" charset="0"/>
                      </a:rPr>
                      <m:t>=7</m:t>
                    </m:r>
                    <m:r>
                      <a:rPr lang="en-IN" sz="22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1.508,2</m:t>
                        </m:r>
                      </m:e>
                    </m:d>
                    <m:r>
                      <a:rPr lang="en-IN" sz="2200" i="1">
                        <a:latin typeface="Cambria Math" panose="02040503050406030204" pitchFamily="18" charset="0"/>
                        <a:cs typeface="Times New Roman" panose="02020603050405020304" pitchFamily="18" charset="0"/>
                      </a:rPr>
                      <m:t>.</m:t>
                    </m:r>
                  </m:oMath>
                </a14:m>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094615"/>
                <a:ext cx="10515600" cy="4327450"/>
              </a:xfrm>
              <a:blipFill>
                <a:blip r:embed="rId3" cstate="print"/>
                <a:stretch>
                  <a:fillRect l="-754" t="-423"/>
                </a:stretch>
              </a:blipFill>
            </p:spPr>
            <p:txBody>
              <a:bodyPr/>
              <a:lstStyle/>
              <a:p>
                <a:r>
                  <a:rPr lang="en-IN">
                    <a:noFill/>
                  </a:rPr>
                  <a:t> </a:t>
                </a:r>
              </a:p>
            </p:txBody>
          </p:sp>
        </mc:Fallback>
      </mc:AlternateContent>
    </p:spTree>
    <p:extLst>
      <p:ext uri="{BB962C8B-B14F-4D97-AF65-F5344CB8AC3E}">
        <p14:creationId xmlns:p14="http://schemas.microsoft.com/office/powerpoint/2010/main" val="18481128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1117516"/>
                <a:ext cx="10515600" cy="775080"/>
              </a:xfrm>
            </p:spPr>
            <p:txBody>
              <a:bodyPr>
                <a:normAutofit/>
              </a:bodyPr>
              <a:lstStyle/>
              <a:p>
                <a:r>
                  <a:rPr lang="en-IN" sz="2200" b="1" dirty="0">
                    <a:latin typeface="Times New Roman" panose="02020603050405020304" pitchFamily="18" charset="0"/>
                    <a:cs typeface="Times New Roman" panose="02020603050405020304" pitchFamily="18" charset="0"/>
                  </a:rPr>
                  <a:t>Step-4:</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1.508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2</a:t>
                </a:r>
                <a:br>
                  <a:rPr lang="en-IN" sz="2200" dirty="0">
                    <a:latin typeface="Times New Roman" panose="02020603050405020304" pitchFamily="18" charset="0"/>
                    <a:cs typeface="Times New Roman" panose="02020603050405020304" pitchFamily="18" charset="0"/>
                  </a:rPr>
                </a:b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𝑎</m:t>
                        </m:r>
                      </m:e>
                    </m:d>
                    <m:r>
                      <a:rPr lang="en-IN" sz="2200" i="1">
                        <a:latin typeface="Cambria Math" panose="02040503050406030204" pitchFamily="18" charset="0"/>
                        <a:cs typeface="Times New Roman" panose="02020603050405020304" pitchFamily="18" charset="0"/>
                      </a:rPr>
                      <m:t>=−0.031</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𝑏</m:t>
                        </m:r>
                      </m:e>
                    </m:d>
                    <m:r>
                      <a:rPr lang="en-IN" sz="2200" i="1">
                        <a:latin typeface="Cambria Math" panose="02040503050406030204" pitchFamily="18" charset="0"/>
                        <a:cs typeface="Times New Roman" panose="02020603050405020304" pitchFamily="18" charset="0"/>
                      </a:rPr>
                      <m:t>=7</m:t>
                    </m:r>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1117516"/>
                <a:ext cx="10515600" cy="775080"/>
              </a:xfrm>
              <a:blipFill>
                <a:blip r:embed="rId2" cstate="print"/>
                <a:stretch>
                  <a:fillRect l="-754" t="-3937" b="-551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90307"/>
                <a:ext cx="10515600" cy="4199860"/>
              </a:xfrm>
            </p:spPr>
            <p:txBody>
              <a:bodyPr>
                <a:normAutofit fontScale="77500" lnSpcReduction="20000"/>
              </a:bodyPr>
              <a:lstStyle/>
              <a:p>
                <a:pPr marL="0" indent="0">
                  <a:buNone/>
                </a:pPr>
                <a:endParaRPr lang="en-IN" sz="2200" i="1" dirty="0" smtClean="0">
                  <a:latin typeface="Cambria Math" panose="020405030504060302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4</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m:t>
                            </m:r>
                            <m:r>
                              <a:rPr lang="en-IN" sz="2600" b="0" i="1" smtClean="0">
                                <a:latin typeface="Cambria Math" panose="02040503050406030204" pitchFamily="18" charset="0"/>
                                <a:cs typeface="Times New Roman" panose="02020603050405020304" pitchFamily="18" charset="0"/>
                              </a:rPr>
                              <m:t>508</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m:t>
                            </m:r>
                            <m:r>
                              <a:rPr lang="en-IN" sz="2600" b="0" i="1" smtClean="0">
                                <a:latin typeface="Cambria Math" panose="02040503050406030204" pitchFamily="18" charset="0"/>
                                <a:cs typeface="Times New Roman" panose="02020603050405020304" pitchFamily="18" charset="0"/>
                              </a:rPr>
                              <m:t>031</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𝟒</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r>
                      <a:rPr lang="en-IN" sz="2600" i="1">
                        <a:latin typeface="Cambria Math" panose="02040503050406030204" pitchFamily="18" charset="0"/>
                        <a:cs typeface="Times New Roman" panose="02020603050405020304" pitchFamily="18" charset="0"/>
                      </a:rPr>
                      <m:t>&lt;</m:t>
                    </m:r>
                    <m:r>
                      <a:rPr lang="en-IN" sz="2600" i="1">
                        <a:latin typeface="Cambria Math" panose="02040503050406030204" pitchFamily="18" charset="0"/>
                        <a:ea typeface="Cambria Math" panose="02040503050406030204" pitchFamily="18" charset="0"/>
                        <a:cs typeface="Times New Roman" panose="02020603050405020304" pitchFamily="18" charset="0"/>
                      </a:rPr>
                      <m:t>0</m:t>
                    </m:r>
                  </m:oMath>
                </a14:m>
                <a:r>
                  <a:rPr lang="en-IN" sz="26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=7</m:t>
                    </m:r>
                    <m:r>
                      <a:rPr lang="en-IN" sz="2600" i="1">
                        <a:latin typeface="Cambria Math" panose="02040503050406030204" pitchFamily="18" charset="0"/>
                        <a:ea typeface="Cambria Math" panose="02040503050406030204" pitchFamily="18" charset="0"/>
                        <a:cs typeface="Times New Roman" panose="02020603050405020304" pitchFamily="18" charset="0"/>
                      </a:rPr>
                      <m:t>&gt;0</m:t>
                    </m:r>
                  </m:oMath>
                </a14:m>
                <a:r>
                  <a:rPr lang="en-IN" sz="2600" dirty="0">
                    <a:latin typeface="Times New Roman" panose="02020603050405020304" pitchFamily="18" charset="0"/>
                    <a:cs typeface="Times New Roman" panose="02020603050405020304" pitchFamily="18" charset="0"/>
                  </a:rPr>
                  <a:t> </a:t>
                </a:r>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r>
                          <a:rPr lang="en-IN" sz="2600" i="1">
                            <a:latin typeface="Cambria Math" panose="02040503050406030204" pitchFamily="18" charset="0"/>
                            <a:cs typeface="Times New Roman" panose="02020603050405020304" pitchFamily="18" charset="0"/>
                          </a:rPr>
                          <m:t>,2</m:t>
                        </m:r>
                      </m:e>
                    </m:d>
                    <m:r>
                      <a:rPr lang="en-IN" sz="2600" i="1">
                        <a:latin typeface="Cambria Math" panose="02040503050406030204" pitchFamily="18" charset="0"/>
                        <a:cs typeface="Times New Roman" panose="02020603050405020304" pitchFamily="18" charset="0"/>
                      </a:rPr>
                      <m:t>.</m:t>
                    </m:r>
                  </m:oMath>
                </a14:m>
                <a:endParaRPr lang="en-IN" sz="2600" dirty="0">
                  <a:latin typeface="Times New Roman" panose="02020603050405020304" pitchFamily="18" charset="0"/>
                  <a:cs typeface="Times New Roman" panose="02020603050405020304" pitchFamily="18" charset="0"/>
                </a:endParaRPr>
              </a:p>
              <a:p>
                <a:pPr marL="0" indent="0">
                  <a:buNone/>
                </a:pPr>
                <a:r>
                  <a:rPr lang="en-IN" sz="2600" b="1" dirty="0" smtClean="0">
                    <a:latin typeface="Times New Roman" panose="02020603050405020304" pitchFamily="18" charset="0"/>
                    <a:cs typeface="Times New Roman" panose="02020603050405020304" pitchFamily="18" charset="0"/>
                  </a:rPr>
                  <a:t>Step-5:</a:t>
                </a:r>
                <a:r>
                  <a:rPr lang="en-IN" sz="26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a</m:t>
                    </m:r>
                    <m:r>
                      <a:rPr lang="en-IN" sz="2600">
                        <a:latin typeface="Cambria Math" panose="02040503050406030204" pitchFamily="18" charset="0"/>
                        <a:cs typeface="Times New Roman" panose="02020603050405020304" pitchFamily="18" charset="0"/>
                      </a:rPr>
                      <m:t>=</m:t>
                    </m:r>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600">
                        <a:latin typeface="Cambria Math" panose="02040503050406030204" pitchFamily="18" charset="0"/>
                        <a:cs typeface="Times New Roman" panose="02020603050405020304" pitchFamily="18" charset="0"/>
                      </a:rPr>
                      <m:t>b</m:t>
                    </m:r>
                    <m:r>
                      <a:rPr lang="en-IN" sz="2600">
                        <a:latin typeface="Cambria Math" panose="02040503050406030204" pitchFamily="18" charset="0"/>
                        <a:cs typeface="Times New Roman" panose="02020603050405020304" pitchFamily="18" charset="0"/>
                      </a:rPr>
                      <m:t>=</m:t>
                    </m:r>
                  </m:oMath>
                </a14:m>
                <a:r>
                  <a:rPr lang="en-IN" sz="2600" dirty="0">
                    <a:latin typeface="Times New Roman" panose="02020603050405020304" pitchFamily="18" charset="0"/>
                    <a:cs typeface="Times New Roman" panose="02020603050405020304" pitchFamily="18" charset="0"/>
                  </a:rPr>
                  <a:t> 2</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𝑎</m:t>
                        </m:r>
                      </m:e>
                    </m:d>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r>
                      <a:rPr lang="en-IN" sz="2600" i="1">
                        <a:latin typeface="Cambria Math" panose="02040503050406030204" pitchFamily="18" charset="0"/>
                        <a:cs typeface="Times New Roman" panose="02020603050405020304" pitchFamily="18" charset="0"/>
                      </a:rPr>
                      <m:t>𝑓</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𝑏</m:t>
                        </m:r>
                      </m:e>
                    </m:d>
                    <m:r>
                      <a:rPr lang="en-IN" sz="2600" i="1">
                        <a:latin typeface="Cambria Math" panose="02040503050406030204" pitchFamily="18" charset="0"/>
                        <a:cs typeface="Times New Roman" panose="02020603050405020304" pitchFamily="18" charset="0"/>
                      </a:rPr>
                      <m:t>=7</m:t>
                    </m:r>
                  </m:oMath>
                </a14:m>
                <a:endParaRPr lang="en-IN" sz="26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cs typeface="Times New Roman" panose="02020603050405020304" pitchFamily="18" charset="0"/>
                          </a:rPr>
                        </m:ctrlPr>
                      </m:sSubPr>
                      <m:e>
                        <m:r>
                          <a:rPr lang="en-IN" sz="2600" i="1">
                            <a:latin typeface="Cambria Math" panose="02040503050406030204" pitchFamily="18" charset="0"/>
                            <a:cs typeface="Times New Roman" panose="02020603050405020304" pitchFamily="18" charset="0"/>
                          </a:rPr>
                          <m:t>𝑥</m:t>
                        </m:r>
                      </m:e>
                      <m:sub>
                        <m:r>
                          <a:rPr lang="en-IN" sz="2600" b="0" i="1" smtClean="0">
                            <a:latin typeface="Cambria Math" panose="02040503050406030204" pitchFamily="18" charset="0"/>
                            <a:cs typeface="Times New Roman" panose="02020603050405020304" pitchFamily="18" charset="0"/>
                          </a:rPr>
                          <m:t>5</m:t>
                        </m:r>
                      </m:sub>
                    </m:sSub>
                    <m:r>
                      <a:rPr lang="en-IN" sz="2600" i="1">
                        <a:latin typeface="Cambria Math" panose="02040503050406030204" pitchFamily="18" charset="0"/>
                        <a:cs typeface="Times New Roman" panose="02020603050405020304" pitchFamily="18" charset="0"/>
                      </a:rPr>
                      <m:t>=</m:t>
                    </m:r>
                    <m:f>
                      <m:fPr>
                        <m:ctrlPr>
                          <a:rPr lang="en-IN" sz="2600" i="1">
                            <a:latin typeface="Cambria Math" panose="02040503050406030204" pitchFamily="18" charset="0"/>
                            <a:cs typeface="Times New Roman" panose="02020603050405020304" pitchFamily="18" charset="0"/>
                          </a:rPr>
                        </m:ctrlPr>
                      </m:fPr>
                      <m:num>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1.5</m:t>
                            </m:r>
                            <m:r>
                              <a:rPr lang="en-IN" sz="2600" b="0" i="1" smtClean="0">
                                <a:latin typeface="Cambria Math" panose="02040503050406030204" pitchFamily="18" charset="0"/>
                                <a:cs typeface="Times New Roman" panose="02020603050405020304" pitchFamily="18" charset="0"/>
                              </a:rPr>
                              <m:t>10</m:t>
                            </m:r>
                          </m:e>
                        </m:d>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−2</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num>
                      <m:den>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7</m:t>
                            </m:r>
                          </m:e>
                        </m:d>
                        <m:r>
                          <a:rPr lang="en-IN" sz="2600" i="1">
                            <a:latin typeface="Cambria Math" panose="02040503050406030204" pitchFamily="18" charset="0"/>
                            <a:cs typeface="Times New Roman" panose="02020603050405020304" pitchFamily="18" charset="0"/>
                          </a:rPr>
                          <m:t>−</m:t>
                        </m:r>
                        <m:d>
                          <m:dPr>
                            <m:ctrlPr>
                              <a:rPr lang="en-IN" sz="2600" i="1">
                                <a:latin typeface="Cambria Math" panose="02040503050406030204" pitchFamily="18" charset="0"/>
                                <a:cs typeface="Times New Roman" panose="02020603050405020304" pitchFamily="18" charset="0"/>
                              </a:rPr>
                            </m:ctrlPr>
                          </m:dPr>
                          <m:e>
                            <m:r>
                              <a:rPr lang="en-IN" sz="2600" i="1">
                                <a:latin typeface="Cambria Math" panose="02040503050406030204" pitchFamily="18" charset="0"/>
                                <a:cs typeface="Times New Roman" panose="02020603050405020304" pitchFamily="18" charset="0"/>
                              </a:rPr>
                              <m:t>−0.0</m:t>
                            </m:r>
                            <m:r>
                              <a:rPr lang="en-IN" sz="2600" b="0" i="1" smtClean="0">
                                <a:latin typeface="Cambria Math" panose="02040503050406030204" pitchFamily="18" charset="0"/>
                                <a:cs typeface="Times New Roman" panose="02020603050405020304" pitchFamily="18" charset="0"/>
                              </a:rPr>
                              <m:t>07</m:t>
                            </m:r>
                          </m:e>
                        </m:d>
                      </m:den>
                    </m:f>
                  </m:oMath>
                </a14:m>
                <a:r>
                  <a:rPr lang="en-IN" sz="2600" dirty="0">
                    <a:latin typeface="Times New Roman" panose="02020603050405020304" pitchFamily="18" charset="0"/>
                    <a:cs typeface="Times New Roman" panose="02020603050405020304" pitchFamily="18" charset="0"/>
                  </a:rPr>
                  <a:t>  </a:t>
                </a:r>
                <a:br>
                  <a:rPr lang="en-IN" sz="2600" dirty="0">
                    <a:latin typeface="Times New Roman" panose="02020603050405020304" pitchFamily="18" charset="0"/>
                    <a:cs typeface="Times New Roman" panose="02020603050405020304" pitchFamily="18" charset="0"/>
                  </a:rPr>
                </a:br>
                <a:r>
                  <a:rPr lang="en-IN" sz="2600" dirty="0">
                    <a:latin typeface="Times New Roman" panose="02020603050405020304" pitchFamily="18" charset="0"/>
                    <a:cs typeface="Times New Roman" panose="02020603050405020304" pitchFamily="18" charset="0"/>
                  </a:rPr>
                  <a:t/>
                </a:r>
                <a:br>
                  <a:rPr lang="en-IN" sz="2600" dirty="0">
                    <a:latin typeface="Times New Roman" panose="02020603050405020304" pitchFamily="18" charset="0"/>
                    <a:cs typeface="Times New Roman" panose="02020603050405020304" pitchFamily="18" charset="0"/>
                  </a:rPr>
                </a:br>
                <a:r>
                  <a:rPr lang="en-IN" sz="2600" dirty="0">
                    <a:cs typeface="Times New Roman" panose="02020603050405020304" pitchFamily="18" charset="0"/>
                  </a:rPr>
                  <a:t> </a:t>
                </a:r>
                <a14:m>
                  <m:oMath xmlns:m="http://schemas.openxmlformats.org/officeDocument/2006/math">
                    <m:sSub>
                      <m:sSubPr>
                        <m:ctrlPr>
                          <a:rPr lang="en-IN" sz="2600" b="1" i="1">
                            <a:latin typeface="Cambria Math" panose="02040503050406030204" pitchFamily="18" charset="0"/>
                            <a:cs typeface="Times New Roman" panose="02020603050405020304" pitchFamily="18" charset="0"/>
                          </a:rPr>
                        </m:ctrlPr>
                      </m:sSubPr>
                      <m:e>
                        <m:r>
                          <a:rPr lang="en-IN" sz="2600" b="1" i="1">
                            <a:latin typeface="Cambria Math" panose="02040503050406030204" pitchFamily="18" charset="0"/>
                            <a:cs typeface="Times New Roman" panose="02020603050405020304" pitchFamily="18" charset="0"/>
                          </a:rPr>
                          <m:t>𝒙</m:t>
                        </m:r>
                      </m:e>
                      <m:sub>
                        <m:r>
                          <a:rPr lang="en-IN" sz="2600" b="1" i="1" smtClean="0">
                            <a:latin typeface="Cambria Math" panose="02040503050406030204" pitchFamily="18" charset="0"/>
                            <a:cs typeface="Times New Roman" panose="02020603050405020304" pitchFamily="18" charset="0"/>
                          </a:rPr>
                          <m:t>𝟓</m:t>
                        </m:r>
                      </m:sub>
                    </m:sSub>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𝟏</m:t>
                    </m:r>
                    <m:r>
                      <a:rPr lang="en-IN" sz="2600" b="1" i="1">
                        <a:latin typeface="Cambria Math" panose="02040503050406030204" pitchFamily="18" charset="0"/>
                        <a:cs typeface="Times New Roman" panose="02020603050405020304" pitchFamily="18" charset="0"/>
                      </a:rPr>
                      <m:t>.</m:t>
                    </m:r>
                    <m:r>
                      <a:rPr lang="en-IN" sz="2600" b="1" i="1">
                        <a:latin typeface="Cambria Math" panose="02040503050406030204" pitchFamily="18" charset="0"/>
                        <a:cs typeface="Times New Roman" panose="02020603050405020304" pitchFamily="18" charset="0"/>
                      </a:rPr>
                      <m:t>𝟓𝟏𝟎</m:t>
                    </m:r>
                  </m:oMath>
                </a14:m>
                <a:r>
                  <a:rPr lang="en-IN" sz="26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6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600" dirty="0" smtClean="0">
                    <a:latin typeface="Times New Roman" panose="02020603050405020304" pitchFamily="18" charset="0"/>
                    <a:cs typeface="Times New Roman" panose="02020603050405020304" pitchFamily="18" charset="0"/>
                  </a:rPr>
                  <a:t>    The real root is 1.510</a:t>
                </a:r>
                <a:endParaRPr lang="en-IN" sz="2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90307"/>
                <a:ext cx="10515600" cy="4199860"/>
              </a:xfrm>
              <a:blipFill>
                <a:blip r:embed="rId3" cstate="print"/>
                <a:stretch>
                  <a:fillRect l="-638"/>
                </a:stretch>
              </a:blipFill>
            </p:spPr>
            <p:txBody>
              <a:bodyPr/>
              <a:lstStyle/>
              <a:p>
                <a:r>
                  <a:rPr lang="en-IN">
                    <a:noFill/>
                  </a:rPr>
                  <a:t> </a:t>
                </a:r>
              </a:p>
            </p:txBody>
          </p:sp>
        </mc:Fallback>
      </mc:AlternateContent>
    </p:spTree>
    <p:extLst>
      <p:ext uri="{BB962C8B-B14F-4D97-AF65-F5344CB8AC3E}">
        <p14:creationId xmlns:p14="http://schemas.microsoft.com/office/powerpoint/2010/main" val="17741010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3200" b="1" i="1" dirty="0" smtClean="0">
                    <a:latin typeface="Times New Roman" panose="02020603050405020304" pitchFamily="18" charset="0"/>
                    <a:cs typeface="Times New Roman" panose="02020603050405020304" pitchFamily="18" charset="0"/>
                  </a:rPr>
                  <a:t>Newton-Raphson Method</a:t>
                </a:r>
              </a:p>
              <a:p>
                <a:pPr marL="0" indent="0">
                  <a:buNone/>
                </a:pPr>
                <a:r>
                  <a:rPr lang="en-IN" b="1" i="1" dirty="0" smtClean="0">
                    <a:latin typeface="Times New Roman" panose="02020603050405020304" pitchFamily="18" charset="0"/>
                    <a:cs typeface="Times New Roman" panose="02020603050405020304" pitchFamily="18" charset="0"/>
                  </a:rPr>
                  <a:t>Formula:</a:t>
                </a:r>
              </a:p>
              <a:p>
                <a:pPr marL="0" indent="0">
                  <a:buNone/>
                </a:pPr>
                <a14:m>
                  <m:oMath xmlns:m="http://schemas.openxmlformats.org/officeDocument/2006/math">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r>
                          <a:rPr lang="en-IN" sz="3200" b="1" i="1" smtClean="0">
                            <a:solidFill>
                              <a:schemeClr val="tx1"/>
                            </a:solidFill>
                            <a:latin typeface="Cambria Math" panose="02040503050406030204" pitchFamily="18" charset="0"/>
                            <a:cs typeface="Times New Roman" panose="02020603050405020304" pitchFamily="18" charset="0"/>
                          </a:rPr>
                          <m:t>+</m:t>
                        </m:r>
                        <m:r>
                          <a:rPr lang="en-IN" sz="3200" b="1" i="1" smtClean="0">
                            <a:solidFill>
                              <a:schemeClr val="tx1"/>
                            </a:solidFill>
                            <a:latin typeface="Cambria Math" panose="02040503050406030204" pitchFamily="18" charset="0"/>
                            <a:cs typeface="Times New Roman" panose="02020603050405020304" pitchFamily="18" charset="0"/>
                          </a:rPr>
                          <m:t>𝟏</m:t>
                        </m:r>
                      </m:sub>
                    </m:sSub>
                    <m:r>
                      <a:rPr lang="en-IN" sz="3200" b="1" i="1" smtClean="0">
                        <a:solidFill>
                          <a:schemeClr val="tx1"/>
                        </a:solidFill>
                        <a:latin typeface="Cambria Math" panose="02040503050406030204" pitchFamily="18" charset="0"/>
                        <a:cs typeface="Times New Roman" panose="02020603050405020304" pitchFamily="18" charset="0"/>
                      </a:rPr>
                      <m:t>=</m:t>
                    </m:r>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r>
                      <a:rPr lang="en-IN" sz="3200" b="1" i="1" smtClean="0">
                        <a:solidFill>
                          <a:schemeClr val="tx1"/>
                        </a:solidFill>
                        <a:latin typeface="Cambria Math" panose="02040503050406030204" pitchFamily="18" charset="0"/>
                        <a:cs typeface="Times New Roman" panose="02020603050405020304" pitchFamily="18" charset="0"/>
                      </a:rPr>
                      <m:t>−</m:t>
                    </m:r>
                    <m:f>
                      <m:fPr>
                        <m:ctrlPr>
                          <a:rPr lang="en-IN" sz="3200" b="1" i="1" smtClean="0">
                            <a:solidFill>
                              <a:schemeClr val="tx1"/>
                            </a:solidFill>
                            <a:latin typeface="Cambria Math" panose="02040503050406030204" pitchFamily="18" charset="0"/>
                            <a:cs typeface="Times New Roman" panose="02020603050405020304" pitchFamily="18" charset="0"/>
                          </a:rPr>
                        </m:ctrlPr>
                      </m:fPr>
                      <m:num>
                        <m:r>
                          <a:rPr lang="en-IN" sz="3200" b="1" i="1" smtClean="0">
                            <a:solidFill>
                              <a:schemeClr val="tx1"/>
                            </a:solidFill>
                            <a:latin typeface="Cambria Math" panose="02040503050406030204" pitchFamily="18" charset="0"/>
                            <a:cs typeface="Times New Roman" panose="02020603050405020304" pitchFamily="18" charset="0"/>
                          </a:rPr>
                          <m:t>𝒇</m:t>
                        </m:r>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num>
                      <m:den>
                        <m:sSup>
                          <m:sSupPr>
                            <m:ctrlPr>
                              <a:rPr lang="en-IN" sz="3200" b="1" i="1" smtClean="0">
                                <a:solidFill>
                                  <a:schemeClr val="tx1"/>
                                </a:solidFill>
                                <a:latin typeface="Cambria Math" panose="02040503050406030204" pitchFamily="18" charset="0"/>
                                <a:cs typeface="Times New Roman" panose="02020603050405020304" pitchFamily="18" charset="0"/>
                              </a:rPr>
                            </m:ctrlPr>
                          </m:sSupPr>
                          <m:e>
                            <m:r>
                              <a:rPr lang="en-IN" sz="3200" b="1" i="1" smtClean="0">
                                <a:solidFill>
                                  <a:schemeClr val="tx1"/>
                                </a:solidFill>
                                <a:latin typeface="Cambria Math" panose="02040503050406030204" pitchFamily="18" charset="0"/>
                                <a:cs typeface="Times New Roman" panose="02020603050405020304" pitchFamily="18" charset="0"/>
                              </a:rPr>
                              <m:t>𝒇</m:t>
                            </m:r>
                          </m:e>
                          <m:sup>
                            <m:r>
                              <a:rPr lang="en-IN" sz="3200" b="1" i="1" smtClean="0">
                                <a:solidFill>
                                  <a:schemeClr val="tx1"/>
                                </a:solidFill>
                                <a:latin typeface="Cambria Math" panose="02040503050406030204" pitchFamily="18" charset="0"/>
                                <a:cs typeface="Times New Roman" panose="02020603050405020304" pitchFamily="18" charset="0"/>
                              </a:rPr>
                              <m:t>′</m:t>
                            </m:r>
                          </m:sup>
                        </m:sSup>
                        <m:d>
                          <m:dPr>
                            <m:ctrlPr>
                              <a:rPr lang="en-IN" sz="3200" b="1" i="1" smtClean="0">
                                <a:solidFill>
                                  <a:schemeClr val="tx1"/>
                                </a:solidFill>
                                <a:latin typeface="Cambria Math" panose="02040503050406030204" pitchFamily="18" charset="0"/>
                                <a:cs typeface="Times New Roman" panose="02020603050405020304" pitchFamily="18" charset="0"/>
                              </a:rPr>
                            </m:ctrlPr>
                          </m:dPr>
                          <m:e>
                            <m:sSub>
                              <m:sSubPr>
                                <m:ctrlPr>
                                  <a:rPr lang="en-IN" sz="3200" b="1" i="1" smtClean="0">
                                    <a:solidFill>
                                      <a:schemeClr val="tx1"/>
                                    </a:solidFill>
                                    <a:latin typeface="Cambria Math" panose="02040503050406030204" pitchFamily="18" charset="0"/>
                                    <a:cs typeface="Times New Roman" panose="02020603050405020304" pitchFamily="18" charset="0"/>
                                  </a:rPr>
                                </m:ctrlPr>
                              </m:sSubPr>
                              <m:e>
                                <m:r>
                                  <a:rPr lang="en-IN" sz="3200" b="1" i="1" smtClean="0">
                                    <a:solidFill>
                                      <a:schemeClr val="tx1"/>
                                    </a:solidFill>
                                    <a:latin typeface="Cambria Math" panose="02040503050406030204" pitchFamily="18" charset="0"/>
                                    <a:cs typeface="Times New Roman" panose="02020603050405020304" pitchFamily="18" charset="0"/>
                                  </a:rPr>
                                  <m:t>𝒙</m:t>
                                </m:r>
                              </m:e>
                              <m:sub>
                                <m:r>
                                  <a:rPr lang="en-IN" sz="3200" b="1" i="1" smtClean="0">
                                    <a:solidFill>
                                      <a:schemeClr val="tx1"/>
                                    </a:solidFill>
                                    <a:latin typeface="Cambria Math" panose="02040503050406030204" pitchFamily="18" charset="0"/>
                                    <a:cs typeface="Times New Roman" panose="02020603050405020304" pitchFamily="18" charset="0"/>
                                  </a:rPr>
                                  <m:t>𝒏</m:t>
                                </m:r>
                              </m:sub>
                            </m:sSub>
                          </m:e>
                        </m:d>
                      </m:den>
                    </m:f>
                  </m:oMath>
                </a14:m>
                <a:r>
                  <a:rPr lang="en-IN" b="1" i="1" dirty="0" smtClean="0">
                    <a:solidFill>
                      <a:srgbClr val="FF0000"/>
                    </a:solidFill>
                    <a:latin typeface="Times New Roman" panose="02020603050405020304" pitchFamily="18" charset="0"/>
                    <a:cs typeface="Times New Roman" panose="02020603050405020304" pitchFamily="18" charset="0"/>
                  </a:rPr>
                  <a:t>   </a:t>
                </a:r>
                <a:r>
                  <a:rPr lang="en-IN" i="1" dirty="0" smtClean="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solidFill>
                              <a:schemeClr val="tx1"/>
                            </a:solidFill>
                            <a:latin typeface="Cambria Math" panose="02040503050406030204" pitchFamily="18" charset="0"/>
                            <a:cs typeface="Times New Roman" panose="02020603050405020304" pitchFamily="18" charset="0"/>
                          </a:rPr>
                        </m:ctrlPr>
                      </m:sSupPr>
                      <m:e>
                        <m:r>
                          <a:rPr lang="en-IN" b="0" i="1">
                            <a:solidFill>
                              <a:schemeClr val="tx1"/>
                            </a:solidFill>
                            <a:latin typeface="Cambria Math" panose="02040503050406030204" pitchFamily="18" charset="0"/>
                            <a:cs typeface="Times New Roman" panose="02020603050405020304" pitchFamily="18" charset="0"/>
                          </a:rPr>
                          <m:t>𝑓</m:t>
                        </m:r>
                      </m:e>
                      <m:sup>
                        <m:r>
                          <a:rPr lang="en-IN" b="0" i="1">
                            <a:solidFill>
                              <a:schemeClr val="tx1"/>
                            </a:solidFill>
                            <a:latin typeface="Cambria Math" panose="02040503050406030204" pitchFamily="18" charset="0"/>
                            <a:cs typeface="Times New Roman" panose="02020603050405020304" pitchFamily="18" charset="0"/>
                          </a:rPr>
                          <m:t>′</m:t>
                        </m:r>
                      </m:sup>
                    </m:sSup>
                    <m:d>
                      <m:dPr>
                        <m:ctrlPr>
                          <a:rPr lang="en-IN" i="1">
                            <a:solidFill>
                              <a:schemeClr val="tx1"/>
                            </a:solidFill>
                            <a:latin typeface="Cambria Math" panose="02040503050406030204" pitchFamily="18" charset="0"/>
                            <a:cs typeface="Times New Roman" panose="02020603050405020304" pitchFamily="18" charset="0"/>
                          </a:rPr>
                        </m:ctrlPr>
                      </m:dPr>
                      <m:e>
                        <m:sSub>
                          <m:sSubPr>
                            <m:ctrlPr>
                              <a:rPr lang="en-IN" i="1">
                                <a:solidFill>
                                  <a:schemeClr val="tx1"/>
                                </a:solidFill>
                                <a:latin typeface="Cambria Math" panose="02040503050406030204" pitchFamily="18" charset="0"/>
                                <a:cs typeface="Times New Roman" panose="02020603050405020304" pitchFamily="18" charset="0"/>
                              </a:rPr>
                            </m:ctrlPr>
                          </m:sSubPr>
                          <m:e>
                            <m:r>
                              <a:rPr lang="en-IN" b="0" i="1">
                                <a:solidFill>
                                  <a:schemeClr val="tx1"/>
                                </a:solidFill>
                                <a:latin typeface="Cambria Math" panose="02040503050406030204" pitchFamily="18" charset="0"/>
                                <a:cs typeface="Times New Roman" panose="02020603050405020304" pitchFamily="18" charset="0"/>
                              </a:rPr>
                              <m:t>𝑥</m:t>
                            </m:r>
                          </m:e>
                          <m:sub>
                            <m:r>
                              <a:rPr lang="en-IN" b="0" i="1">
                                <a:solidFill>
                                  <a:schemeClr val="tx1"/>
                                </a:solidFill>
                                <a:latin typeface="Cambria Math" panose="02040503050406030204" pitchFamily="18" charset="0"/>
                                <a:cs typeface="Times New Roman" panose="02020603050405020304" pitchFamily="18" charset="0"/>
                              </a:rPr>
                              <m:t>𝑛</m:t>
                            </m:r>
                          </m:sub>
                        </m:sSub>
                      </m:e>
                    </m:d>
                    <m:r>
                      <a:rPr lang="en-IN"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a:rPr lang="en-IN" b="0" i="1">
                        <a:solidFill>
                          <a:schemeClr val="tx1"/>
                        </a:solidFill>
                        <a:latin typeface="Cambria Math" panose="02040503050406030204" pitchFamily="18" charset="0"/>
                        <a:cs typeface="Times New Roman" panose="02020603050405020304" pitchFamily="18" charset="0"/>
                      </a:rPr>
                      <m:t>𝑛</m:t>
                    </m:r>
                    <m:r>
                      <a:rPr lang="en-IN" b="0" i="1" smtClean="0">
                        <a:solidFill>
                          <a:schemeClr val="tx1"/>
                        </a:solidFill>
                        <a:latin typeface="Cambria Math" panose="02040503050406030204" pitchFamily="18" charset="0"/>
                        <a:cs typeface="Times New Roman" panose="02020603050405020304" pitchFamily="18" charset="0"/>
                      </a:rPr>
                      <m:t>=0,1,2,3,…</m:t>
                    </m:r>
                  </m:oMath>
                </a14:m>
                <a:r>
                  <a:rPr lang="en-IN" i="1" dirty="0" smtClean="0">
                    <a:solidFill>
                      <a:schemeClr val="tx1"/>
                    </a:solidFill>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=0</m:t>
                    </m:r>
                  </m:oMath>
                </a14:m>
                <a:r>
                  <a:rPr lang="en-IN" dirty="0"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b="0"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num>
                      <m:den>
                        <m:sSup>
                          <m:sSupPr>
                            <m:ctrlPr>
                              <a:rPr lang="en-IN" i="1">
                                <a:latin typeface="Cambria Math" panose="02040503050406030204" pitchFamily="18" charset="0"/>
                                <a:cs typeface="Times New Roman" panose="02020603050405020304" pitchFamily="18" charset="0"/>
                              </a:rPr>
                            </m:ctrlPr>
                          </m:sSupPr>
                          <m:e>
                            <m:r>
                              <a:rPr lang="en-IN" b="0" i="1">
                                <a:latin typeface="Cambria Math" panose="02040503050406030204" pitchFamily="18" charset="0"/>
                                <a:cs typeface="Times New Roman" panose="02020603050405020304" pitchFamily="18" charset="0"/>
                              </a:rPr>
                              <m:t>𝑓</m:t>
                            </m:r>
                          </m:e>
                          <m:sup>
                            <m:r>
                              <a:rPr lang="en-IN" b="0"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b="0"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cs typeface="Times New Roman" panose="02020603050405020304" pitchFamily="18" charset="0"/>
                      </a:rPr>
                      <m:t>𝑛</m:t>
                    </m:r>
                    <m:r>
                      <a:rPr lang="en-IN" i="1">
                        <a:latin typeface="Cambria Math" panose="02040503050406030204" pitchFamily="18" charset="0"/>
                        <a:cs typeface="Times New Roman" panose="02020603050405020304" pitchFamily="18" charset="0"/>
                      </a:rPr>
                      <m:t>=1</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num>
                      <m:den>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den>
                    </m:f>
                  </m:oMath>
                </a14:m>
                <a:r>
                  <a:rPr lang="en-IN" dirty="0" smtClean="0">
                    <a:latin typeface="Times New Roman" panose="02020603050405020304" pitchFamily="18" charset="0"/>
                    <a:cs typeface="Times New Roman" panose="02020603050405020304" pitchFamily="18" charset="0"/>
                  </a:rPr>
                  <a:t> </a:t>
                </a:r>
                <a:r>
                  <a:rPr lang="en-IN" i="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n-IN" i="1">
                            <a:latin typeface="Cambria Math" panose="02040503050406030204" pitchFamily="18" charset="0"/>
                            <a:cs typeface="Times New Roman" panose="02020603050405020304" pitchFamily="18" charset="0"/>
                          </a:rPr>
                        </m:ctrlPr>
                      </m:sSupPr>
                      <m:e>
                        <m:r>
                          <a:rPr lang="en-IN" i="1">
                            <a:latin typeface="Cambria Math" panose="02040503050406030204" pitchFamily="18" charset="0"/>
                            <a:cs typeface="Times New Roman" panose="02020603050405020304" pitchFamily="18" charset="0"/>
                          </a:rPr>
                          <m:t>𝑓</m:t>
                        </m:r>
                      </m:e>
                      <m:sup>
                        <m:r>
                          <a:rPr lang="en-IN" i="1">
                            <a:latin typeface="Cambria Math" panose="02040503050406030204" pitchFamily="18" charset="0"/>
                            <a:cs typeface="Times New Roman" panose="02020603050405020304" pitchFamily="18" charset="0"/>
                          </a:rPr>
                          <m:t>′</m:t>
                        </m:r>
                      </m:sup>
                    </m:sSup>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ea typeface="Cambria Math" panose="02040503050406030204" pitchFamily="18" charset="0"/>
                        <a:cs typeface="Times New Roman" panose="02020603050405020304" pitchFamily="18" charset="0"/>
                      </a:rPr>
                      <m:t>≠0</m:t>
                    </m:r>
                  </m:oMath>
                </a14:m>
                <a:r>
                  <a:rPr lang="en-IN" i="1" dirty="0">
                    <a:latin typeface="Times New Roman" panose="02020603050405020304" pitchFamily="18" charset="0"/>
                    <a:cs typeface="Times New Roman" panose="02020603050405020304" pitchFamily="18" charset="0"/>
                  </a:rPr>
                  <a:t> </a:t>
                </a:r>
                <a:r>
                  <a:rPr lang="en-IN" i="1" dirty="0" smtClean="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and so on</a:t>
                </a:r>
                <a:r>
                  <a:rPr lang="en-IN" i="1" dirty="0" smtClean="0">
                    <a:latin typeface="Times New Roman" panose="02020603050405020304" pitchFamily="18" charset="0"/>
                    <a:cs typeface="Times New Roman" panose="02020603050405020304" pitchFamily="18" charset="0"/>
                  </a:rPr>
                  <a:t>.</a:t>
                </a:r>
              </a:p>
              <a:p>
                <a:pPr marL="0" indent="0">
                  <a:buNone/>
                </a:pPr>
                <a:r>
                  <a:rPr lang="en-IN" b="1" i="1" dirty="0" smtClean="0">
                    <a:latin typeface="Times New Roman" panose="02020603050405020304" pitchFamily="18" charset="0"/>
                    <a:cs typeface="Times New Roman" panose="02020603050405020304" pitchFamily="18" charset="0"/>
                  </a:rPr>
                  <a:t>Problems</a:t>
                </a:r>
              </a:p>
              <a:p>
                <a:pPr marL="0" indent="0">
                  <a:buNone/>
                </a:pPr>
                <a:r>
                  <a:rPr lang="en-IN" sz="2300" dirty="0" smtClean="0">
                    <a:latin typeface="Times New Roman" panose="02020603050405020304" pitchFamily="18" charset="0"/>
                    <a:cs typeface="Times New Roman" panose="02020603050405020304" pitchFamily="18" charset="0"/>
                  </a:rPr>
                  <a:t>1. Use NR method to find the real root of the equation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b="0" i="1" smtClean="0">
                        <a:latin typeface="Cambria Math" panose="02040503050406030204" pitchFamily="18" charset="0"/>
                        <a:cs typeface="Times New Roman" panose="02020603050405020304" pitchFamily="18" charset="0"/>
                      </a:rPr>
                      <m:t>−5</m:t>
                    </m:r>
                    <m:r>
                      <a:rPr lang="en-IN" sz="2300" i="1">
                        <a:latin typeface="Cambria Math" panose="02040503050406030204" pitchFamily="18" charset="0"/>
                        <a:cs typeface="Times New Roman" panose="02020603050405020304" pitchFamily="18" charset="0"/>
                      </a:rPr>
                      <m:t>=0</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correct to 3 </a:t>
                </a:r>
              </a:p>
              <a:p>
                <a:pPr marL="0" indent="0">
                  <a:buNone/>
                </a:pPr>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decimal places.</a:t>
                </a:r>
              </a:p>
              <a:p>
                <a:pPr marL="0" indent="0">
                  <a:buNone/>
                </a:pPr>
                <a:r>
                  <a:rPr lang="en-IN" sz="2300" b="1" dirty="0" smtClean="0">
                    <a:latin typeface="Times New Roman" panose="02020603050405020304" pitchFamily="18" charset="0"/>
                    <a:cs typeface="Times New Roman" panose="02020603050405020304" pitchFamily="18" charset="0"/>
                  </a:rPr>
                  <a:t>Sol:</a:t>
                </a:r>
                <a:r>
                  <a:rPr lang="en-IN" sz="2300" dirty="0" smtClean="0">
                    <a:latin typeface="Times New Roman" panose="02020603050405020304" pitchFamily="18" charset="0"/>
                    <a:cs typeface="Times New Roman" panose="02020603050405020304" pitchFamily="18" charset="0"/>
                  </a:rPr>
                  <a:t> Given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𝑓</m:t>
                        </m:r>
                        <m:d>
                          <m:dPr>
                            <m:ctrlPr>
                              <a:rPr lang="en-IN" sz="2300" b="0" i="1" smtClean="0">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507" t="-2558" b="-1860"/>
                </a:stretch>
              </a:blipFill>
            </p:spPr>
            <p:txBody>
              <a:bodyPr/>
              <a:lstStyle/>
              <a:p>
                <a:r>
                  <a:rPr lang="en-IN">
                    <a:noFill/>
                  </a:rPr>
                  <a:t> </a:t>
                </a:r>
              </a:p>
            </p:txBody>
          </p:sp>
        </mc:Fallback>
      </mc:AlternateContent>
    </p:spTree>
    <p:extLst>
      <p:ext uri="{BB962C8B-B14F-4D97-AF65-F5344CB8AC3E}">
        <p14:creationId xmlns:p14="http://schemas.microsoft.com/office/powerpoint/2010/main" val="7202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48833" y="1052622"/>
                <a:ext cx="10515600" cy="5369442"/>
              </a:xfrm>
            </p:spPr>
            <p:txBody>
              <a:bodyPr>
                <a:noAutofit/>
              </a:bodyPr>
              <a:lstStyle/>
              <a:p>
                <a:pPr marL="0" indent="0">
                  <a:buNone/>
                </a:pPr>
                <a14:m>
                  <m:oMath xmlns:m="http://schemas.openxmlformats.org/officeDocument/2006/math">
                    <m:r>
                      <a:rPr lang="en-IN" sz="2400" b="0" i="1" smtClean="0">
                        <a:latin typeface="Cambria Math" panose="02040503050406030204" pitchFamily="18" charset="0"/>
                        <a:cs typeface="Times New Roman" panose="02020603050405020304" pitchFamily="18" charset="0"/>
                      </a:rPr>
                      <m:t>𝑓</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0</m:t>
                        </m:r>
                      </m:e>
                    </m:d>
                    <m:r>
                      <a:rPr lang="en-IN" sz="2400" b="0" i="1" smtClean="0">
                        <a:latin typeface="Cambria Math" panose="02040503050406030204" pitchFamily="18" charset="0"/>
                        <a:cs typeface="Times New Roman" panose="02020603050405020304" pitchFamily="18" charset="0"/>
                      </a:rPr>
                      <m:t>=−5</m:t>
                    </m:r>
                  </m:oMath>
                </a14:m>
                <a:r>
                  <a:rPr lang="en-IN" sz="2400"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1</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7</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oMath>
                </a14:m>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3</m:t>
                        </m:r>
                      </m:e>
                    </m:d>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13 </m:t>
                    </m:r>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The root lies between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2</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3</m:t>
                        </m:r>
                      </m:e>
                    </m:d>
                  </m:oMath>
                </a14:m>
                <a:r>
                  <a:rPr lang="en-IN" sz="2400" dirty="0" smtClean="0">
                    <a:latin typeface="Times New Roman" panose="02020603050405020304" pitchFamily="18" charset="0"/>
                    <a:cs typeface="Times New Roman" panose="02020603050405020304" pitchFamily="18" charset="0"/>
                  </a:rPr>
                  <a:t>.</a:t>
                </a:r>
              </a:p>
              <a:p>
                <a:pPr marL="0" indent="0">
                  <a:buNone/>
                </a:pPr>
                <a:r>
                  <a:rPr lang="en-IN" sz="2400" dirty="0" smtClean="0">
                    <a:latin typeface="Times New Roman" panose="02020603050405020304" pitchFamily="18" charset="0"/>
                    <a:cs typeface="Times New Roman" panose="02020603050405020304" pitchFamily="18" charset="0"/>
                  </a:rPr>
                  <a:t>Since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2</m:t>
                        </m:r>
                      </m:e>
                    </m:d>
                  </m:oMath>
                </a14:m>
                <a:r>
                  <a:rPr lang="en-IN" sz="2400" dirty="0" smtClean="0">
                    <a:latin typeface="Times New Roman" panose="02020603050405020304" pitchFamily="18" charset="0"/>
                    <a:cs typeface="Times New Roman" panose="02020603050405020304" pitchFamily="18" charset="0"/>
                  </a:rPr>
                  <a:t> lies nearer to 0.</a:t>
                </a:r>
              </a:p>
              <a:p>
                <a:pPr marL="0" indent="0">
                  <a:buNone/>
                </a:pPr>
                <a:r>
                  <a:rPr lang="en-IN" sz="24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b="0" i="1" smtClean="0">
                        <a:latin typeface="Cambria Math" panose="02040503050406030204" pitchFamily="18" charset="0"/>
                        <a:cs typeface="Times New Roman" panose="02020603050405020304" pitchFamily="18" charset="0"/>
                      </a:rPr>
                      <m:t>=2</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We know that   </a:t>
                </a:r>
                <a14:m>
                  <m:oMath xmlns:m="http://schemas.openxmlformats.org/officeDocument/2006/math">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𝟏</m:t>
                        </m:r>
                      </m:sub>
                    </m:sSub>
                    <m:r>
                      <a:rPr lang="en-IN" sz="2400" b="1" i="1">
                        <a:latin typeface="Cambria Math" panose="02040503050406030204" pitchFamily="18" charset="0"/>
                        <a:cs typeface="Times New Roman" panose="02020603050405020304" pitchFamily="18" charset="0"/>
                      </a:rPr>
                      <m:t>=</m:t>
                    </m:r>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r>
                      <a:rPr lang="en-IN" sz="2400" b="1" i="1">
                        <a:latin typeface="Cambria Math" panose="02040503050406030204" pitchFamily="18" charset="0"/>
                        <a:cs typeface="Times New Roman" panose="02020603050405020304" pitchFamily="18" charset="0"/>
                      </a:rPr>
                      <m:t>−</m:t>
                    </m:r>
                    <m:f>
                      <m:fPr>
                        <m:ctrlPr>
                          <a:rPr lang="en-IN" sz="2400" b="1" i="1">
                            <a:latin typeface="Cambria Math" panose="02040503050406030204" pitchFamily="18" charset="0"/>
                            <a:cs typeface="Times New Roman" panose="02020603050405020304" pitchFamily="18" charset="0"/>
                          </a:rPr>
                        </m:ctrlPr>
                      </m:fPr>
                      <m:num>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num>
                      <m:den>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𝒇</m:t>
                            </m:r>
                          </m:e>
                          <m:sup>
                            <m:r>
                              <a:rPr lang="en-IN" sz="2400" b="1" i="1">
                                <a:latin typeface="Cambria Math" panose="02040503050406030204" pitchFamily="18" charset="0"/>
                                <a:cs typeface="Times New Roman" panose="02020603050405020304" pitchFamily="18" charset="0"/>
                              </a:rPr>
                              <m:t>′</m:t>
                            </m:r>
                          </m:sup>
                        </m:sSup>
                        <m:d>
                          <m:dPr>
                            <m:ctrlPr>
                              <a:rPr lang="en-IN" sz="2400" b="1" i="1">
                                <a:latin typeface="Cambria Math" panose="02040503050406030204" pitchFamily="18" charset="0"/>
                                <a:cs typeface="Times New Roman" panose="02020603050405020304" pitchFamily="18" charset="0"/>
                              </a:rPr>
                            </m:ctrlPr>
                          </m:dPr>
                          <m:e>
                            <m:sSub>
                              <m:sSubPr>
                                <m:ctrlPr>
                                  <a:rPr lang="en-IN" sz="2400" b="1" i="1">
                                    <a:latin typeface="Cambria Math" panose="02040503050406030204" pitchFamily="18" charset="0"/>
                                    <a:cs typeface="Times New Roman" panose="02020603050405020304" pitchFamily="18" charset="0"/>
                                  </a:rPr>
                                </m:ctrlPr>
                              </m:sSubPr>
                              <m:e>
                                <m:r>
                                  <a:rPr lang="en-IN" sz="2400" b="1" i="1">
                                    <a:latin typeface="Cambria Math" panose="02040503050406030204" pitchFamily="18" charset="0"/>
                                    <a:cs typeface="Times New Roman" panose="02020603050405020304" pitchFamily="18" charset="0"/>
                                  </a:rPr>
                                  <m:t>𝒙</m:t>
                                </m:r>
                              </m:e>
                              <m:sub>
                                <m:r>
                                  <a:rPr lang="en-IN" sz="2400" b="1" i="1">
                                    <a:latin typeface="Cambria Math" panose="02040503050406030204" pitchFamily="18" charset="0"/>
                                    <a:cs typeface="Times New Roman" panose="02020603050405020304" pitchFamily="18" charset="0"/>
                                  </a:rPr>
                                  <m:t>𝒏</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300" dirty="0" smtClean="0">
                    <a:latin typeface="Times New Roman" panose="02020603050405020304" pitchFamily="18" charset="0"/>
                    <a:cs typeface="Times New Roman" panose="02020603050405020304" pitchFamily="18" charset="0"/>
                  </a:rPr>
                  <a:t>Here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d>
                          <m:dPr>
                            <m:ctrlPr>
                              <a:rPr lang="en-IN" sz="2300" i="1">
                                <a:latin typeface="Cambria Math" panose="02040503050406030204" pitchFamily="18" charset="0"/>
                                <a:cs typeface="Times New Roman" panose="02020603050405020304" pitchFamily="18" charset="0"/>
                              </a:rPr>
                            </m:ctrlPr>
                          </m:dPr>
                          <m:e>
                            <m:r>
                              <a:rPr lang="en-IN" sz="2300" i="1">
                                <a:latin typeface="Cambria Math" panose="02040503050406030204" pitchFamily="18" charset="0"/>
                                <a:cs typeface="Times New Roman" panose="02020603050405020304" pitchFamily="18" charset="0"/>
                              </a:rPr>
                              <m:t>𝑥</m:t>
                            </m:r>
                          </m:e>
                        </m:d>
                        <m:r>
                          <a:rPr lang="en-IN" sz="2300" i="1">
                            <a:latin typeface="Cambria Math" panose="02040503050406030204" pitchFamily="18" charset="0"/>
                            <a:cs typeface="Times New Roman" panose="02020603050405020304" pitchFamily="18" charset="0"/>
                          </a:rPr>
                          <m:t>=</m:t>
                        </m:r>
                        <m:r>
                          <a:rPr lang="en-IN" sz="2300" i="1">
                            <a:latin typeface="Cambria Math" panose="02040503050406030204" pitchFamily="18" charset="0"/>
                            <a:cs typeface="Times New Roman" panose="02020603050405020304" pitchFamily="18" charset="0"/>
                          </a:rPr>
                          <m:t>𝑥</m:t>
                        </m:r>
                      </m:e>
                      <m:sup>
                        <m:r>
                          <a:rPr lang="en-IN" sz="2300" i="1">
                            <a:latin typeface="Cambria Math" panose="02040503050406030204" pitchFamily="18" charset="0"/>
                            <a:cs typeface="Times New Roman" panose="02020603050405020304" pitchFamily="18" charset="0"/>
                          </a:rPr>
                          <m:t>3</m:t>
                        </m:r>
                      </m:sup>
                    </m:sSup>
                    <m:r>
                      <a:rPr lang="en-IN" sz="2300" i="1">
                        <a:latin typeface="Cambria Math" panose="02040503050406030204" pitchFamily="18" charset="0"/>
                        <a:cs typeface="Times New Roman" panose="02020603050405020304" pitchFamily="18" charset="0"/>
                      </a:rPr>
                      <m:t>−3</m:t>
                    </m:r>
                    <m:r>
                      <a:rPr lang="en-IN" sz="2300" i="1">
                        <a:latin typeface="Cambria Math" panose="02040503050406030204" pitchFamily="18" charset="0"/>
                        <a:cs typeface="Times New Roman" panose="02020603050405020304" pitchFamily="18" charset="0"/>
                      </a:rPr>
                      <m:t>𝑥</m:t>
                    </m:r>
                    <m:r>
                      <a:rPr lang="en-IN" sz="2300" i="1">
                        <a:latin typeface="Cambria Math" panose="02040503050406030204" pitchFamily="18" charset="0"/>
                        <a:cs typeface="Times New Roman" panose="02020603050405020304" pitchFamily="18" charset="0"/>
                      </a:rPr>
                      <m:t>−5</m:t>
                    </m:r>
                  </m:oMath>
                </a14:m>
                <a:r>
                  <a:rPr lang="en-IN" sz="2300" dirty="0">
                    <a:latin typeface="Times New Roman" panose="02020603050405020304" pitchFamily="18" charset="0"/>
                    <a:cs typeface="Times New Roman" panose="02020603050405020304" pitchFamily="18" charset="0"/>
                  </a:rPr>
                  <a:t> </a:t>
                </a:r>
                <a:r>
                  <a:rPr lang="en-IN" sz="2300" dirty="0" smtClean="0">
                    <a:latin typeface="Times New Roman" panose="02020603050405020304" pitchFamily="18" charset="0"/>
                    <a:cs typeface="Times New Roman" panose="02020603050405020304" pitchFamily="18" charset="0"/>
                  </a:rPr>
                  <a:t> </a:t>
                </a:r>
              </a:p>
              <a:p>
                <a:pPr marL="0" indent="0">
                  <a:buNone/>
                </a:pPr>
                <a:r>
                  <a:rPr lang="en-IN" sz="2300" dirty="0" smtClean="0">
                    <a:cs typeface="Times New Roman" panose="02020603050405020304" pitchFamily="18" charset="0"/>
                  </a:rPr>
                  <a:t>          </a:t>
                </a:r>
                <a14:m>
                  <m:oMath xmlns:m="http://schemas.openxmlformats.org/officeDocument/2006/math">
                    <m:sSup>
                      <m:sSupPr>
                        <m:ctrlPr>
                          <a:rPr lang="en-IN" sz="2300" i="1">
                            <a:latin typeface="Cambria Math" panose="02040503050406030204" pitchFamily="18" charset="0"/>
                            <a:cs typeface="Times New Roman" panose="02020603050405020304" pitchFamily="18" charset="0"/>
                          </a:rPr>
                        </m:ctrlPr>
                      </m:sSupPr>
                      <m:e>
                        <m:r>
                          <a:rPr lang="en-IN" sz="2300" i="1">
                            <a:latin typeface="Cambria Math" panose="02040503050406030204" pitchFamily="18" charset="0"/>
                            <a:cs typeface="Times New Roman" panose="02020603050405020304" pitchFamily="18" charset="0"/>
                          </a:rPr>
                          <m:t>𝑓</m:t>
                        </m:r>
                      </m:e>
                      <m:sup>
                        <m:r>
                          <a:rPr lang="en-IN" sz="2300" i="1">
                            <a:latin typeface="Cambria Math" panose="02040503050406030204" pitchFamily="18" charset="0"/>
                            <a:cs typeface="Times New Roman" panose="02020603050405020304" pitchFamily="18" charset="0"/>
                          </a:rPr>
                          <m:t>′</m:t>
                        </m:r>
                      </m:sup>
                    </m:sSup>
                    <m:d>
                      <m:dPr>
                        <m:ctrlPr>
                          <a:rPr lang="en-IN" sz="2300" i="1">
                            <a:latin typeface="Cambria Math" panose="02040503050406030204" pitchFamily="18" charset="0"/>
                            <a:cs typeface="Times New Roman" panose="02020603050405020304" pitchFamily="18" charset="0"/>
                          </a:rPr>
                        </m:ctrlPr>
                      </m:dPr>
                      <m:e>
                        <m:r>
                          <a:rPr lang="en-IN" sz="2300" b="0" i="1" smtClean="0">
                            <a:latin typeface="Cambria Math" panose="02040503050406030204" pitchFamily="18" charset="0"/>
                            <a:cs typeface="Times New Roman" panose="02020603050405020304" pitchFamily="18" charset="0"/>
                          </a:rPr>
                          <m:t>𝑥</m:t>
                        </m:r>
                      </m:e>
                    </m:d>
                    <m:r>
                      <a:rPr lang="en-IN" sz="2300" b="0" i="1" smtClean="0">
                        <a:latin typeface="Cambria Math" panose="02040503050406030204" pitchFamily="18" charset="0"/>
                        <a:cs typeface="Times New Roman" panose="02020603050405020304" pitchFamily="18" charset="0"/>
                      </a:rPr>
                      <m:t>=3</m:t>
                    </m:r>
                    <m:sSup>
                      <m:sSupPr>
                        <m:ctrlPr>
                          <a:rPr lang="en-IN" sz="2300" b="0" i="1" smtClean="0">
                            <a:latin typeface="Cambria Math" panose="02040503050406030204" pitchFamily="18" charset="0"/>
                            <a:cs typeface="Times New Roman" panose="02020603050405020304" pitchFamily="18" charset="0"/>
                          </a:rPr>
                        </m:ctrlPr>
                      </m:sSupPr>
                      <m:e>
                        <m:r>
                          <a:rPr lang="en-IN" sz="2300" b="0" i="1" smtClean="0">
                            <a:latin typeface="Cambria Math" panose="02040503050406030204" pitchFamily="18" charset="0"/>
                            <a:cs typeface="Times New Roman" panose="02020603050405020304" pitchFamily="18" charset="0"/>
                          </a:rPr>
                          <m:t>𝑥</m:t>
                        </m:r>
                      </m:e>
                      <m:sup>
                        <m:r>
                          <a:rPr lang="en-IN" sz="2300" b="0" i="1" smtClean="0">
                            <a:latin typeface="Cambria Math" panose="02040503050406030204" pitchFamily="18" charset="0"/>
                            <a:cs typeface="Times New Roman" panose="02020603050405020304" pitchFamily="18" charset="0"/>
                          </a:rPr>
                          <m:t>2</m:t>
                        </m:r>
                      </m:sup>
                    </m:sSup>
                    <m:r>
                      <a:rPr lang="en-IN" sz="2300" b="0" i="1" smtClean="0">
                        <a:latin typeface="Cambria Math" panose="02040503050406030204" pitchFamily="18" charset="0"/>
                        <a:cs typeface="Times New Roman" panose="02020603050405020304" pitchFamily="18" charset="0"/>
                      </a:rPr>
                      <m:t>−3</m:t>
                    </m:r>
                  </m:oMath>
                </a14:m>
                <a:r>
                  <a:rPr lang="en-IN" sz="2300" dirty="0" smtClean="0">
                    <a:latin typeface="Times New Roman" panose="02020603050405020304" pitchFamily="18" charset="0"/>
                    <a:cs typeface="Times New Roman" panose="02020603050405020304" pitchFamily="18" charset="0"/>
                  </a:rPr>
                  <a:t> </a:t>
                </a:r>
                <a:endParaRPr lang="en-IN" sz="23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Step 1: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a:latin typeface="Cambria Math" panose="02040503050406030204" pitchFamily="18" charset="0"/>
                            <a:cs typeface="Times New Roman" panose="02020603050405020304" pitchFamily="18" charset="0"/>
                          </a:rPr>
                          <m:t>1</m:t>
                        </m:r>
                      </m:sub>
                    </m:sSub>
                    <m:r>
                      <a:rPr lang="en-IN" sz="2400" b="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r>
                      <a:rPr lang="en-IN" sz="2400" b="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b="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b="0" i="1">
                                <a:latin typeface="Cambria Math" panose="02040503050406030204" pitchFamily="18" charset="0"/>
                                <a:cs typeface="Times New Roman" panose="02020603050405020304" pitchFamily="18" charset="0"/>
                              </a:rPr>
                              <m:t>𝑓</m:t>
                            </m:r>
                          </m:e>
                          <m:sup>
                            <m:r>
                              <a:rPr lang="en-IN" sz="2400" b="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b="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0</m:t>
                                </m:r>
                              </m:sub>
                            </m:sSub>
                          </m:e>
                        </m:d>
                      </m:den>
                    </m:f>
                  </m:oMath>
                </a14:m>
                <a:r>
                  <a:rPr lang="en-IN" sz="2400" dirty="0" smtClean="0">
                    <a:latin typeface="Times New Roman" panose="02020603050405020304" pitchFamily="18" charset="0"/>
                    <a:cs typeface="Times New Roman" panose="02020603050405020304" pitchFamily="18" charset="0"/>
                  </a:rPr>
                  <a:t> </a:t>
                </a:r>
              </a:p>
              <a:p>
                <a:pPr marL="0" indent="0">
                  <a:buNone/>
                </a:pPr>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48833" y="1052622"/>
                <a:ext cx="10515600" cy="5369442"/>
              </a:xfrm>
              <a:blipFill>
                <a:blip r:embed="rId2" cstate="print"/>
                <a:stretch>
                  <a:fillRect l="-870" b="-455"/>
                </a:stretch>
              </a:blipFill>
            </p:spPr>
            <p:txBody>
              <a:bodyPr/>
              <a:lstStyle/>
              <a:p>
                <a:r>
                  <a:rPr lang="en-IN">
                    <a:noFill/>
                  </a:rPr>
                  <a:t> </a:t>
                </a:r>
              </a:p>
            </p:txBody>
          </p:sp>
        </mc:Fallback>
      </mc:AlternateContent>
    </p:spTree>
    <p:extLst>
      <p:ext uri="{BB962C8B-B14F-4D97-AF65-F5344CB8AC3E}">
        <p14:creationId xmlns:p14="http://schemas.microsoft.com/office/powerpoint/2010/main" val="140523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smtClean="0">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2</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=2−</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−3</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9</m:t>
                            </m:r>
                          </m:e>
                        </m:d>
                      </m:den>
                    </m:f>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a:latin typeface="Cambria Math" panose="02040503050406030204" pitchFamily="18" charset="0"/>
                            <a:cs typeface="Times New Roman" panose="02020603050405020304" pitchFamily="18" charset="0"/>
                          </a:rPr>
                          <m:t>𝟏</m:t>
                        </m:r>
                      </m:sub>
                    </m:sSub>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𝟑𝟑𝟑</m:t>
                    </m:r>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400" b="1" dirty="0">
                    <a:latin typeface="Times New Roman" panose="02020603050405020304" pitchFamily="18" charset="0"/>
                    <a:cs typeface="Times New Roman" panose="02020603050405020304" pitchFamily="18" charset="0"/>
                  </a:rPr>
                  <a:t>Step </a:t>
                </a:r>
                <a:r>
                  <a:rPr lang="en-IN" sz="2400" b="1" dirty="0" smtClean="0">
                    <a:latin typeface="Times New Roman" panose="02020603050405020304" pitchFamily="18" charset="0"/>
                    <a:cs typeface="Times New Roman" panose="02020603050405020304" pitchFamily="18" charset="0"/>
                  </a:rPr>
                  <a:t>2:</a:t>
                </a:r>
                <a:r>
                  <a:rPr lang="en-IN" sz="2400" b="1" dirty="0">
                    <a:latin typeface="Times New Roman" panose="02020603050405020304" pitchFamily="18" charset="0"/>
                    <a:cs typeface="Times New Roman" panose="02020603050405020304" pitchFamily="18" charset="0"/>
                  </a:rPr>
                  <a:t> </a:t>
                </a:r>
                <a:r>
                  <a:rPr lang="en-IN" sz="2400" b="1"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num>
                      <m:den>
                        <m:sSup>
                          <m:sSupPr>
                            <m:ctrlPr>
                              <a:rPr lang="en-IN" sz="2400" i="1">
                                <a:latin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cs typeface="Times New Roman" panose="02020603050405020304" pitchFamily="18" charset="0"/>
                              </a:rPr>
                              <m:t>𝑓</m:t>
                            </m:r>
                          </m:e>
                          <m:sup>
                            <m:r>
                              <a:rPr lang="en-IN" sz="2400" i="1">
                                <a:latin typeface="Cambria Math" panose="02040503050406030204" pitchFamily="18" charset="0"/>
                                <a:cs typeface="Times New Roman" panose="02020603050405020304" pitchFamily="18" charset="0"/>
                              </a:rPr>
                              <m:t>′</m:t>
                            </m:r>
                          </m:sup>
                        </m:sSup>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1</m:t>
                                </m:r>
                              </m:sub>
                            </m:sSub>
                          </m:e>
                        </m:d>
                      </m:den>
                    </m:f>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.333</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0.699</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13.329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𝟐</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𝟐𝟖𝟏</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000" b="1" dirty="0">
                    <a:latin typeface="Times New Roman" panose="02020603050405020304" pitchFamily="18" charset="0"/>
                    <a:cs typeface="Times New Roman" panose="02020603050405020304" pitchFamily="18" charset="0"/>
                  </a:rPr>
                  <a:t>Step </a:t>
                </a:r>
                <a:r>
                  <a:rPr lang="en-IN" sz="2000" b="1" dirty="0" smtClean="0">
                    <a:latin typeface="Times New Roman" panose="02020603050405020304" pitchFamily="18" charset="0"/>
                    <a:cs typeface="Times New Roman" panose="02020603050405020304" pitchFamily="18" charset="0"/>
                  </a:rPr>
                  <a:t>3: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den>
                    </m:f>
                  </m:oMath>
                </a14:m>
                <a:r>
                  <a:rPr lang="en-IN" sz="2000" b="1" dirty="0">
                    <a:latin typeface="Times New Roman" panose="02020603050405020304" pitchFamily="18" charset="0"/>
                    <a:cs typeface="Times New Roman" panose="02020603050405020304" pitchFamily="18" charset="0"/>
                  </a:rPr>
                  <a:t> </a:t>
                </a:r>
              </a:p>
              <a:p>
                <a:pPr marL="0" indent="0">
                  <a:buNone/>
                </a:pPr>
                <a:r>
                  <a:rPr lang="en-IN" sz="2000" dirty="0" smtClean="0">
                    <a:cs typeface="Times New Roman" panose="02020603050405020304" pitchFamily="18" charset="0"/>
                  </a:rPr>
                  <a:t>                  </a:t>
                </a:r>
                <a14:m>
                  <m:oMath xmlns:m="http://schemas.openxmlformats.org/officeDocument/2006/math">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3</m:t>
                        </m:r>
                      </m:sub>
                    </m:sSub>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num>
                      <m:den>
                        <m:sSup>
                          <m:sSupPr>
                            <m:ctrlPr>
                              <a:rPr lang="en-IN" sz="2000" i="1">
                                <a:latin typeface="Cambria Math" panose="02040503050406030204" pitchFamily="18" charset="0"/>
                                <a:cs typeface="Times New Roman" panose="02020603050405020304" pitchFamily="18" charset="0"/>
                              </a:rPr>
                            </m:ctrlPr>
                          </m:sSupPr>
                          <m:e>
                            <m:r>
                              <a:rPr lang="en-IN" sz="2000" i="1">
                                <a:latin typeface="Cambria Math" panose="02040503050406030204" pitchFamily="18" charset="0"/>
                                <a:cs typeface="Times New Roman" panose="02020603050405020304" pitchFamily="18" charset="0"/>
                              </a:rPr>
                              <m:t>𝑓</m:t>
                            </m:r>
                          </m:e>
                          <m:sup>
                            <m:r>
                              <a:rPr lang="en-IN" sz="2000" i="1">
                                <a:latin typeface="Cambria Math" panose="02040503050406030204" pitchFamily="18" charset="0"/>
                                <a:cs typeface="Times New Roman" panose="02020603050405020304" pitchFamily="18" charset="0"/>
                              </a:rPr>
                              <m:t>′</m:t>
                            </m:r>
                          </m:sup>
                        </m:sSup>
                        <m:d>
                          <m:dPr>
                            <m:ctrlPr>
                              <a:rPr lang="en-IN" sz="2000" i="1">
                                <a:latin typeface="Cambria Math" panose="02040503050406030204" pitchFamily="18" charset="0"/>
                                <a:cs typeface="Times New Roman" panose="02020603050405020304" pitchFamily="18" charset="0"/>
                              </a:rPr>
                            </m:ctrlPr>
                          </m:dPr>
                          <m:e>
                            <m:r>
                              <a:rPr lang="en-IN" sz="2000" i="1">
                                <a:latin typeface="Cambria Math" panose="02040503050406030204" pitchFamily="18" charset="0"/>
                                <a:cs typeface="Times New Roman" panose="02020603050405020304" pitchFamily="18" charset="0"/>
                              </a:rPr>
                              <m:t>2.</m:t>
                            </m:r>
                            <m:r>
                              <a:rPr lang="en-IN" sz="2000" b="0" i="1" smtClean="0">
                                <a:latin typeface="Cambria Math" panose="02040503050406030204" pitchFamily="18" charset="0"/>
                                <a:cs typeface="Times New Roman" panose="02020603050405020304" pitchFamily="18" charset="0"/>
                              </a:rPr>
                              <m:t>281</m:t>
                            </m:r>
                          </m:e>
                        </m:d>
                      </m:den>
                    </m:f>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19237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Autofit/>
              </a:bodyPr>
              <a:lstStyle/>
              <a:p>
                <a:pPr marL="0" indent="0">
                  <a:buNone/>
                </a:pPr>
                <a:r>
                  <a:rPr lang="en-IN" sz="23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.281</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0.025</m:t>
                            </m:r>
                          </m:e>
                        </m:d>
                      </m:num>
                      <m:den>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12.609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𝟑</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b="1" dirty="0">
                    <a:latin typeface="Times New Roman" panose="02020603050405020304" pitchFamily="18" charset="0"/>
                    <a:cs typeface="Times New Roman" panose="02020603050405020304" pitchFamily="18" charset="0"/>
                  </a:rPr>
                  <a:t>Step </a:t>
                </a:r>
                <a:r>
                  <a:rPr lang="en-IN" sz="2200" b="1" dirty="0" smtClean="0">
                    <a:latin typeface="Times New Roman" panose="02020603050405020304" pitchFamily="18" charset="0"/>
                    <a:cs typeface="Times New Roman" panose="02020603050405020304" pitchFamily="18" charset="0"/>
                  </a:rPr>
                  <a:t>4: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num>
                      <m:den>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𝑓</m:t>
                            </m:r>
                          </m:e>
                          <m:sup>
                            <m:r>
                              <a:rPr lang="en-IN" sz="220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3</m:t>
                                </m:r>
                              </m:sub>
                            </m:sSub>
                          </m:e>
                        </m:d>
                      </m:den>
                    </m:f>
                  </m:oMath>
                </a14:m>
                <a:r>
                  <a:rPr lang="en-IN" sz="2200" b="1"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b="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b="0" i="1">
                        <a:latin typeface="Cambria Math" panose="02040503050406030204" pitchFamily="18" charset="0"/>
                        <a:cs typeface="Times New Roman" panose="02020603050405020304" pitchFamily="18" charset="0"/>
                      </a:rPr>
                      <m:t>=2.279−</m:t>
                    </m:r>
                    <m:f>
                      <m:fPr>
                        <m:ctrlPr>
                          <a:rPr lang="en-IN" sz="2200" i="1">
                            <a:latin typeface="Cambria Math" panose="02040503050406030204" pitchFamily="18" charset="0"/>
                            <a:cs typeface="Times New Roman" panose="02020603050405020304" pitchFamily="18" charset="0"/>
                          </a:rPr>
                        </m:ctrlPr>
                      </m:fPr>
                      <m:num>
                        <m:r>
                          <a:rPr lang="en-IN" sz="2200" b="0" i="1">
                            <a:latin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num>
                      <m:den>
                        <m:sSup>
                          <m:sSupPr>
                            <m:ctrlPr>
                              <a:rPr lang="en-IN" sz="2200" i="1">
                                <a:latin typeface="Cambria Math" panose="02040503050406030204" pitchFamily="18" charset="0"/>
                                <a:cs typeface="Times New Roman" panose="02020603050405020304" pitchFamily="18" charset="0"/>
                              </a:rPr>
                            </m:ctrlPr>
                          </m:sSupPr>
                          <m:e>
                            <m:r>
                              <a:rPr lang="en-IN" sz="2200" b="0" i="1">
                                <a:latin typeface="Cambria Math" panose="02040503050406030204" pitchFamily="18" charset="0"/>
                                <a:cs typeface="Times New Roman" panose="02020603050405020304" pitchFamily="18" charset="0"/>
                              </a:rPr>
                              <m:t>𝑓</m:t>
                            </m:r>
                          </m:e>
                          <m:sup>
                            <m:r>
                              <a:rPr lang="en-IN" sz="2200" b="0" i="1">
                                <a:latin typeface="Cambria Math" panose="02040503050406030204" pitchFamily="18" charset="0"/>
                                <a:cs typeface="Times New Roman" panose="02020603050405020304" pitchFamily="18" charset="0"/>
                              </a:rPr>
                              <m:t>′</m:t>
                            </m:r>
                          </m:sup>
                        </m:sSup>
                        <m:d>
                          <m:dPr>
                            <m:ctrlPr>
                              <a:rPr lang="en-IN" sz="2200" i="1">
                                <a:latin typeface="Cambria Math" panose="02040503050406030204" pitchFamily="18" charset="0"/>
                                <a:cs typeface="Times New Roman" panose="02020603050405020304" pitchFamily="18" charset="0"/>
                              </a:rPr>
                            </m:ctrlPr>
                          </m:dPr>
                          <m:e>
                            <m:r>
                              <a:rPr lang="en-IN" sz="2200" b="0" i="1">
                                <a:latin typeface="Cambria Math" panose="02040503050406030204" pitchFamily="18" charset="0"/>
                                <a:cs typeface="Times New Roman" panose="02020603050405020304" pitchFamily="18" charset="0"/>
                              </a:rPr>
                              <m:t>2.279</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r>
                  <a:rPr lang="en-IN" sz="2200" dirty="0" smtClean="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4</m:t>
                        </m:r>
                      </m:sub>
                    </m:sSub>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m:t>
                            </m:r>
                          </m:e>
                        </m:d>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2.582</m:t>
                            </m:r>
                          </m:e>
                        </m:d>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b="1" dirty="0">
                    <a:cs typeface="Times New Roman" panose="02020603050405020304" pitchFamily="18" charset="0"/>
                  </a:rPr>
                  <a:t>              </a:t>
                </a:r>
                <a:r>
                  <a:rPr lang="en-IN" sz="2200" b="1" dirty="0" smtClean="0">
                    <a:cs typeface="Times New Roman" panose="02020603050405020304" pitchFamily="18" charset="0"/>
                  </a:rPr>
                  <a:t> </a:t>
                </a:r>
                <a14:m>
                  <m:oMath xmlns:m="http://schemas.openxmlformats.org/officeDocument/2006/math">
                    <m:sSub>
                      <m:sSubPr>
                        <m:ctrlPr>
                          <a:rPr lang="en-IN" sz="2200" b="1" i="1">
                            <a:latin typeface="Cambria Math" panose="02040503050406030204" pitchFamily="18" charset="0"/>
                            <a:cs typeface="Times New Roman" panose="02020603050405020304" pitchFamily="18" charset="0"/>
                          </a:rPr>
                        </m:ctrlPr>
                      </m:sSubPr>
                      <m:e>
                        <m:r>
                          <a:rPr lang="en-IN" sz="2200" b="1" i="1">
                            <a:latin typeface="Cambria Math" panose="02040503050406030204" pitchFamily="18" charset="0"/>
                            <a:cs typeface="Times New Roman" panose="02020603050405020304" pitchFamily="18" charset="0"/>
                          </a:rPr>
                          <m:t>𝒙</m:t>
                        </m:r>
                      </m:e>
                      <m:sub>
                        <m:r>
                          <a:rPr lang="en-IN" sz="2200" b="1" i="1" smtClean="0">
                            <a:latin typeface="Cambria Math" panose="02040503050406030204" pitchFamily="18" charset="0"/>
                            <a:cs typeface="Times New Roman" panose="02020603050405020304" pitchFamily="18" charset="0"/>
                          </a:rPr>
                          <m:t>𝟒</m:t>
                        </m:r>
                      </m:sub>
                    </m:sSub>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𝟐𝟕𝟗</m:t>
                    </m:r>
                  </m:oMath>
                </a14:m>
                <a:r>
                  <a:rPr lang="en-IN" sz="2200" b="1"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The real root is </a:t>
                </a:r>
                <a14:m>
                  <m:oMath xmlns:m="http://schemas.openxmlformats.org/officeDocument/2006/math">
                    <m:r>
                      <a:rPr lang="en-IN" sz="2200" i="1">
                        <a:latin typeface="Cambria Math" panose="02040503050406030204" pitchFamily="18" charset="0"/>
                        <a:cs typeface="Times New Roman" panose="02020603050405020304" pitchFamily="18" charset="0"/>
                      </a:rPr>
                      <m:t>2.</m:t>
                    </m:r>
                    <m:r>
                      <a:rPr lang="en-IN" sz="2200" b="0" i="1" smtClean="0">
                        <a:latin typeface="Cambria Math" panose="02040503050406030204" pitchFamily="18" charset="0"/>
                        <a:cs typeface="Times New Roman" panose="02020603050405020304" pitchFamily="18" charset="0"/>
                      </a:rPr>
                      <m:t>279</m:t>
                    </m:r>
                  </m:oMath>
                </a14:m>
                <a:r>
                  <a:rPr lang="en-IN" sz="2200" dirty="0" smtClean="0">
                    <a:latin typeface="Times New Roman" panose="02020603050405020304" pitchFamily="18" charset="0"/>
                    <a:cs typeface="Times New Roman" panose="0202060305040502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a:stretch>
              </a:blipFill>
            </p:spPr>
            <p:txBody>
              <a:bodyPr/>
              <a:lstStyle/>
              <a:p>
                <a:r>
                  <a:rPr lang="en-IN">
                    <a:noFill/>
                  </a:rPr>
                  <a:t> </a:t>
                </a:r>
              </a:p>
            </p:txBody>
          </p:sp>
        </mc:Fallback>
      </mc:AlternateContent>
    </p:spTree>
    <p:extLst>
      <p:ext uri="{BB962C8B-B14F-4D97-AF65-F5344CB8AC3E}">
        <p14:creationId xmlns:p14="http://schemas.microsoft.com/office/powerpoint/2010/main" val="343772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FINITE DIFFERENCES</a:t>
                </a:r>
              </a:p>
              <a:p>
                <a:pPr marL="0" indent="0">
                  <a:buNone/>
                </a:pPr>
                <a:r>
                  <a:rPr lang="en-IN" sz="2400" b="1" i="1" dirty="0" smtClean="0">
                    <a:latin typeface="Times New Roman" panose="02020603050405020304" pitchFamily="18" charset="0"/>
                    <a:cs typeface="Times New Roman" panose="02020603050405020304" pitchFamily="18" charset="0"/>
                  </a:rPr>
                  <a:t>Newton’s Forward interpolation formula (NFIF)</a:t>
                </a:r>
              </a:p>
              <a:p>
                <a:pPr marL="0" indent="0">
                  <a:buNone/>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𝑦</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at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𝑥</m:t>
                    </m:r>
                    <m:r>
                      <a:rPr lang="en-IN" sz="2200" b="0" i="1" smtClean="0">
                        <a:latin typeface="Cambria Math" panose="02040503050406030204" pitchFamily="18" charset="0"/>
                        <a:cs typeface="Times New Roman" panose="02020603050405020304" pitchFamily="18" charset="0"/>
                      </a:rPr>
                      <m:t>=</m:t>
                    </m:r>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𝑟h</m:t>
                    </m:r>
                  </m:oMath>
                </a14:m>
                <a:r>
                  <a:rPr lang="en-IN" sz="2200" dirty="0" smtClean="0">
                    <a:latin typeface="Times New Roman" panose="02020603050405020304" pitchFamily="18" charset="0"/>
                    <a:cs typeface="Times New Roman" panose="02020603050405020304" pitchFamily="18" charset="0"/>
                  </a:rPr>
                  <a:t> is approximately given by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b="0" i="1" smtClean="0">
                          <a:latin typeface="Cambria Math" panose="02040503050406030204" pitchFamily="18" charset="0"/>
                          <a:cs typeface="Times New Roman" panose="02020603050405020304" pitchFamily="18" charset="0"/>
                        </a:rPr>
                        <m:t>𝑦</m:t>
                      </m:r>
                      <m:r>
                        <a:rPr lang="en-IN" sz="1900" b="0" i="1" smtClean="0">
                          <a:latin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a:latin typeface="Cambria Math" panose="02040503050406030204" pitchFamily="18" charset="0"/>
                              <a:ea typeface="Cambria Math" panose="02040503050406030204" pitchFamily="18" charset="0"/>
                              <a:cs typeface="Times New Roman" panose="02020603050405020304" pitchFamily="18" charset="0"/>
                            </a:rPr>
                            <m:t>∆</m:t>
                          </m:r>
                        </m:e>
                        <m:sup>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i="1">
                              <a:latin typeface="Cambria Math" panose="02040503050406030204" pitchFamily="18" charset="0"/>
                              <a:ea typeface="Cambria Math" panose="02040503050406030204" pitchFamily="18" charset="0"/>
                              <a:cs typeface="Times New Roman" panose="02020603050405020304" pitchFamily="18" charset="0"/>
                            </a:rPr>
                            <m:t>0</m:t>
                          </m:r>
                        </m:sub>
                      </m:sSub>
                    </m:oMath>
                  </m:oMathPara>
                </a14:m>
                <a:endParaRPr lang="en-IN" sz="1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Where, </a:t>
                </a:r>
                <a14:m>
                  <m:oMath xmlns:m="http://schemas.openxmlformats.org/officeDocument/2006/math">
                    <m:r>
                      <a:rPr lang="en-IN" sz="24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b="0" i="1" smtClean="0">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smtClean="0">
                    <a:latin typeface="Times New Roman" panose="02020603050405020304" pitchFamily="18" charset="0"/>
                    <a:cs typeface="Times New Roman" panose="02020603050405020304" pitchFamily="18" charset="0"/>
                  </a:rPr>
                  <a:t> is step length.</a:t>
                </a:r>
              </a:p>
              <a:p>
                <a:pPr marL="0" indent="0">
                  <a:buNone/>
                </a:pPr>
                <a:r>
                  <a:rPr lang="en-IN" sz="2400" b="1" i="1" dirty="0">
                    <a:latin typeface="Times New Roman" panose="02020603050405020304" pitchFamily="18" charset="0"/>
                    <a:cs typeface="Times New Roman" panose="02020603050405020304" pitchFamily="18" charset="0"/>
                  </a:rPr>
                  <a:t>Newton’s </a:t>
                </a:r>
                <a:r>
                  <a:rPr lang="en-IN" sz="2400" b="1" i="1" dirty="0" smtClean="0">
                    <a:latin typeface="Times New Roman" panose="02020603050405020304" pitchFamily="18" charset="0"/>
                    <a:cs typeface="Times New Roman" panose="02020603050405020304" pitchFamily="18" charset="0"/>
                  </a:rPr>
                  <a:t>Backward </a:t>
                </a:r>
                <a:r>
                  <a:rPr lang="en-IN" sz="2400" b="1" i="1" dirty="0">
                    <a:latin typeface="Times New Roman" panose="02020603050405020304" pitchFamily="18" charset="0"/>
                    <a:cs typeface="Times New Roman" panose="02020603050405020304" pitchFamily="18" charset="0"/>
                  </a:rPr>
                  <a:t>interpolation formula (</a:t>
                </a:r>
                <a:r>
                  <a:rPr lang="en-IN" sz="2400" b="1" i="1" dirty="0" smtClean="0">
                    <a:latin typeface="Times New Roman" panose="02020603050405020304" pitchFamily="18" charset="0"/>
                    <a:cs typeface="Times New Roman" panose="02020603050405020304" pitchFamily="18" charset="0"/>
                  </a:rPr>
                  <a:t>NBIF</a:t>
                </a:r>
                <a:r>
                  <a:rPr lang="en-IN" sz="2400" b="1" i="1"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     </a:t>
                </a:r>
                <a:r>
                  <a:rPr lang="en-IN" sz="2200" dirty="0">
                    <a:latin typeface="Times New Roman" panose="02020603050405020304" pitchFamily="18" charset="0"/>
                    <a:cs typeface="Times New Roman" panose="02020603050405020304" pitchFamily="18" charset="0"/>
                  </a:rPr>
                  <a:t>The value of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𝑓</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at </a:t>
                </a:r>
                <a14:m>
                  <m:oMath xmlns:m="http://schemas.openxmlformats.org/officeDocument/2006/math">
                    <m:r>
                      <a:rPr lang="en-IN" sz="2200" i="1">
                        <a:latin typeface="Cambria Math" panose="02040503050406030204" pitchFamily="18" charset="0"/>
                        <a:cs typeface="Times New Roman" panose="02020603050405020304" pitchFamily="18" charset="0"/>
                      </a:rPr>
                      <m:t>𝑥</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𝑟h</m:t>
                    </m:r>
                  </m:oMath>
                </a14:m>
                <a:r>
                  <a:rPr lang="en-IN" sz="2200" dirty="0">
                    <a:latin typeface="Times New Roman" panose="02020603050405020304" pitchFamily="18" charset="0"/>
                    <a:cs typeface="Times New Roman" panose="02020603050405020304" pitchFamily="18" charset="0"/>
                  </a:rPr>
                  <a:t> is approximately given by </a:t>
                </a: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cs typeface="Times New Roman" panose="02020603050405020304" pitchFamily="18" charset="0"/>
                        </a:rPr>
                        <m:t>+</m:t>
                      </m:r>
                      <m:r>
                        <a:rPr lang="en-IN" sz="1900" i="1">
                          <a:latin typeface="Cambria Math" panose="02040503050406030204" pitchFamily="18" charset="0"/>
                          <a:cs typeface="Times New Roman" panose="02020603050405020304" pitchFamily="18" charset="0"/>
                        </a:rPr>
                        <m:t>𝑟</m:t>
                      </m:r>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9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9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900" i="1">
                                  <a:latin typeface="Cambria Math" panose="02040503050406030204" pitchFamily="18" charset="0"/>
                                  <a:ea typeface="Cambria Math" panose="02040503050406030204" pitchFamily="18" charset="0"/>
                                  <a:cs typeface="Times New Roman" panose="02020603050405020304" pitchFamily="18" charset="0"/>
                                </a:rPr>
                                <m:t>2</m:t>
                              </m:r>
                            </m:e>
                          </m:d>
                          <m:r>
                            <a:rPr lang="en-IN" sz="190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𝑟</m:t>
                              </m:r>
                              <m:r>
                                <a:rPr lang="en-IN" sz="19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dPr>
                                <m:e>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−1</m:t>
                                  </m:r>
                                </m:e>
                              </m:d>
                            </m:e>
                          </m:d>
                        </m:num>
                        <m:den>
                          <m:r>
                            <a:rPr lang="en-IN" sz="1900" i="1">
                              <a:latin typeface="Cambria Math" panose="02040503050406030204" pitchFamily="18" charset="0"/>
                              <a:ea typeface="Cambria Math" panose="02040503050406030204" pitchFamily="18" charset="0"/>
                              <a:cs typeface="Times New Roman" panose="02020603050405020304" pitchFamily="18" charset="0"/>
                            </a:rPr>
                            <m:t>𝑛</m:t>
                          </m:r>
                          <m:r>
                            <a:rPr lang="en-IN" sz="1900" i="1">
                              <a:latin typeface="Cambria Math" panose="02040503050406030204" pitchFamily="18" charset="0"/>
                              <a:ea typeface="Cambria Math" panose="02040503050406030204" pitchFamily="18" charset="0"/>
                              <a:cs typeface="Times New Roman" panose="02020603050405020304" pitchFamily="18" charset="0"/>
                            </a:rPr>
                            <m:t>!</m:t>
                          </m:r>
                        </m:den>
                      </m:f>
                      <m:sSup>
                        <m:sSup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90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900" i="1">
                              <a:latin typeface="Cambria Math" panose="02040503050406030204" pitchFamily="18" charset="0"/>
                              <a:ea typeface="Cambria Math" panose="02040503050406030204" pitchFamily="18" charset="0"/>
                              <a:cs typeface="Times New Roman" panose="02020603050405020304" pitchFamily="18" charset="0"/>
                            </a:rPr>
                            <m:t>𝑛</m:t>
                          </m:r>
                        </m:sup>
                      </m:sSup>
                      <m:sSub>
                        <m:sSubPr>
                          <m:ctrlPr>
                            <a:rPr lang="en-IN" sz="19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9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9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9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Where, </a:t>
                </a:r>
                <a14:m>
                  <m:oMath xmlns:m="http://schemas.openxmlformats.org/officeDocument/2006/math">
                    <m:r>
                      <a:rPr lang="en-IN" sz="240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IN" sz="2200" dirty="0">
                    <a:latin typeface="Times New Roman" panose="02020603050405020304" pitchFamily="18" charset="0"/>
                    <a:cs typeface="Times New Roman" panose="02020603050405020304" pitchFamily="18" charset="0"/>
                  </a:rPr>
                  <a:t> is any real number ,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ea typeface="Cambria Math" panose="02040503050406030204" pitchFamily="18" charset="0"/>
                        <a:cs typeface="Times New Roman" panose="02020603050405020304" pitchFamily="18" charset="0"/>
                      </a:rPr>
                      <m:t>h</m:t>
                    </m:r>
                  </m:oMath>
                </a14:m>
                <a:r>
                  <a:rPr lang="en-IN" sz="2200" dirty="0">
                    <a:latin typeface="Times New Roman" panose="02020603050405020304" pitchFamily="18" charset="0"/>
                    <a:cs typeface="Times New Roman" panose="02020603050405020304" pitchFamily="18" charset="0"/>
                  </a:rPr>
                  <a:t> is step length.</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35142331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1. The population of a town is given by the following data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Using appropriate interpolation formula calculate the increase in the population from the year 1975 to 2005.</a:t>
                </a:r>
              </a:p>
              <a:p>
                <a:pPr marL="0" indent="0">
                  <a:buNone/>
                </a:pPr>
                <a:r>
                  <a:rPr lang="en-IN" sz="2200" b="1" dirty="0" smtClean="0">
                    <a:latin typeface="Times New Roman" panose="02020603050405020304" pitchFamily="18" charset="0"/>
                    <a:cs typeface="Times New Roman" panose="02020603050405020304" pitchFamily="18" charset="0"/>
                  </a:rPr>
                  <a:t>Sol:  a)</a:t>
                </a:r>
                <a:r>
                  <a:rPr lang="en-IN" sz="2400" dirty="0" smtClean="0">
                    <a:latin typeface="Times New Roman" panose="02020603050405020304" pitchFamily="18" charset="0"/>
                    <a:cs typeface="Times New Roman" panose="02020603050405020304" pitchFamily="18" charset="0"/>
                  </a:rPr>
                  <a:t>To </a:t>
                </a:r>
                <a:r>
                  <a:rPr lang="en-IN" sz="2400" dirty="0">
                    <a:latin typeface="Times New Roman" panose="02020603050405020304" pitchFamily="18" charset="0"/>
                    <a:cs typeface="Times New Roman" panose="02020603050405020304" pitchFamily="18" charset="0"/>
                  </a:rPr>
                  <a:t>find </a:t>
                </a:r>
                <a14:m>
                  <m:oMath xmlns:m="http://schemas.openxmlformats.org/officeDocument/2006/math">
                    <m:r>
                      <a:rPr lang="en-IN" sz="2400" b="1" i="1">
                        <a:latin typeface="Cambria Math" panose="02040503050406030204" pitchFamily="18" charset="0"/>
                        <a:cs typeface="Times New Roman" panose="02020603050405020304" pitchFamily="18" charset="0"/>
                      </a:rPr>
                      <m:t>𝒇</m:t>
                    </m:r>
                    <m:d>
                      <m:dPr>
                        <m:ctrlPr>
                          <a:rPr lang="en-IN" sz="2400" b="1" i="1">
                            <a:latin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cs typeface="Times New Roman" panose="02020603050405020304" pitchFamily="18" charset="0"/>
                          </a:rPr>
                          <m:t>𝟏𝟗𝟕𝟓</m:t>
                        </m:r>
                      </m:e>
                    </m:d>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=1975</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Here</a:t>
                </a:r>
                <a:r>
                  <a:rPr lang="en-IN" sz="24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h</m:t>
                    </m:r>
                    <m:r>
                      <a:rPr lang="en-IN" sz="2400" i="1">
                        <a:latin typeface="Cambria Math" panose="02040503050406030204" pitchFamily="18" charset="0"/>
                        <a:cs typeface="Times New Roman" panose="02020603050405020304" pitchFamily="18" charset="0"/>
                      </a:rPr>
                      <m:t>=10</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=1971</m:t>
                    </m:r>
                  </m:oMath>
                </a14:m>
                <a:r>
                  <a:rPr lang="en-IN" sz="2400" dirty="0">
                    <a:latin typeface="Times New Roman" panose="02020603050405020304" pitchFamily="18" charset="0"/>
                    <a:cs typeface="Times New Roman" panose="02020603050405020304" pitchFamily="18" charset="0"/>
                  </a:rPr>
                  <a:t>             </a:t>
                </a: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1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𝑥</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num>
                      <m:den>
                        <m:r>
                          <a:rPr lang="en-IN" sz="2400"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1975−1971</m:t>
                        </m:r>
                      </m:num>
                      <m:den>
                        <m:r>
                          <a:rPr lang="en-IN" sz="2400"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sz="2400" dirty="0">
                    <a:latin typeface="Times New Roman" panose="02020603050405020304" pitchFamily="18" charset="0"/>
                    <a:cs typeface="Times New Roman" panose="02020603050405020304" pitchFamily="18" charset="0"/>
                  </a:rPr>
                  <a:t> </a:t>
                </a:r>
              </a:p>
              <a:p>
                <a:pPr marL="0" indent="0">
                  <a:buNone/>
                </a:pPr>
                <a:endParaRPr lang="en-IN" sz="11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𝒓</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𝟎</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𝟒</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a:latin typeface="Times New Roman" panose="02020603050405020304" pitchFamily="18" charset="0"/>
                    <a:cs typeface="Times New Roman" panose="02020603050405020304" pitchFamily="18" charset="0"/>
                  </a:rPr>
                  <a:t> </a:t>
                </a:r>
              </a:p>
              <a:p>
                <a:pPr marL="0" indent="0">
                  <a:buNone/>
                </a:pPr>
                <a:endParaRPr lang="en-IN" sz="2200" b="1"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860" r="-1043"/>
                </a:stretch>
              </a:blipFill>
            </p:spPr>
            <p:txBody>
              <a:bodyPr/>
              <a:lstStyle/>
              <a:p>
                <a:r>
                  <a:rPr lang="en-IN">
                    <a:noFill/>
                  </a:rPr>
                  <a:t> </a:t>
                </a:r>
              </a:p>
            </p:txBody>
          </p:sp>
        </mc:Fallback>
      </mc:AlternateContent>
      <p:graphicFrame>
        <p:nvGraphicFramePr>
          <p:cNvPr id="2" name="Table 1"/>
          <p:cNvGraphicFramePr>
            <a:graphicFrameLocks noGrp="1"/>
          </p:cNvGraphicFramePr>
          <p:nvPr>
            <p:extLst>
              <p:ext uri="{D42A27DB-BD31-4B8C-83A1-F6EECF244321}">
                <p14:modId xmlns:p14="http://schemas.microsoft.com/office/powerpoint/2010/main" val="703276487"/>
              </p:ext>
            </p:extLst>
          </p:nvPr>
        </p:nvGraphicFramePr>
        <p:xfrm>
          <a:off x="1272206" y="1555531"/>
          <a:ext cx="9481932" cy="1019503"/>
        </p:xfrm>
        <a:graphic>
          <a:graphicData uri="http://schemas.openxmlformats.org/drawingml/2006/table">
            <a:tbl>
              <a:tblPr firstRow="1" bandRow="1">
                <a:tableStyleId>{5C22544A-7EE6-4342-B048-85BDC9FD1C3A}</a:tableStyleId>
              </a:tblPr>
              <a:tblGrid>
                <a:gridCol w="1918255">
                  <a:extLst>
                    <a:ext uri="{9D8B030D-6E8A-4147-A177-3AD203B41FA5}">
                      <a16:colId xmlns:a16="http://schemas.microsoft.com/office/drawing/2014/main" val="3589035526"/>
                    </a:ext>
                  </a:extLst>
                </a:gridCol>
                <a:gridCol w="1421296">
                  <a:extLst>
                    <a:ext uri="{9D8B030D-6E8A-4147-A177-3AD203B41FA5}">
                      <a16:colId xmlns:a16="http://schemas.microsoft.com/office/drawing/2014/main" val="1415019472"/>
                    </a:ext>
                  </a:extLst>
                </a:gridCol>
                <a:gridCol w="1401415">
                  <a:extLst>
                    <a:ext uri="{9D8B030D-6E8A-4147-A177-3AD203B41FA5}">
                      <a16:colId xmlns:a16="http://schemas.microsoft.com/office/drawing/2014/main" val="1058945949"/>
                    </a:ext>
                  </a:extLst>
                </a:gridCol>
                <a:gridCol w="1580322">
                  <a:extLst>
                    <a:ext uri="{9D8B030D-6E8A-4147-A177-3AD203B41FA5}">
                      <a16:colId xmlns:a16="http://schemas.microsoft.com/office/drawing/2014/main" val="3147672576"/>
                    </a:ext>
                  </a:extLst>
                </a:gridCol>
                <a:gridCol w="1580322">
                  <a:extLst>
                    <a:ext uri="{9D8B030D-6E8A-4147-A177-3AD203B41FA5}">
                      <a16:colId xmlns:a16="http://schemas.microsoft.com/office/drawing/2014/main" val="2168487152"/>
                    </a:ext>
                  </a:extLst>
                </a:gridCol>
                <a:gridCol w="1580322">
                  <a:extLst>
                    <a:ext uri="{9D8B030D-6E8A-4147-A177-3AD203B41FA5}">
                      <a16:colId xmlns:a16="http://schemas.microsoft.com/office/drawing/2014/main" val="1927807350"/>
                    </a:ext>
                  </a:extLst>
                </a:gridCol>
              </a:tblGrid>
              <a:tr h="378688">
                <a:tc>
                  <a:txBody>
                    <a:bodyPr/>
                    <a:lstStyle/>
                    <a:p>
                      <a:pPr algn="ctr"/>
                      <a:r>
                        <a:rPr lang="en-IN" dirty="0" smtClean="0">
                          <a:latin typeface="Times New Roman" panose="02020603050405020304" pitchFamily="18" charset="0"/>
                          <a:cs typeface="Times New Roman" panose="02020603050405020304" pitchFamily="18" charset="0"/>
                        </a:rPr>
                        <a:t>Year</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2001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2011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73154239"/>
                  </a:ext>
                </a:extLst>
              </a:tr>
              <a:tr h="640815">
                <a:tc>
                  <a:txBody>
                    <a:bodyPr/>
                    <a:lstStyle/>
                    <a:p>
                      <a:pPr algn="ctr"/>
                      <a:r>
                        <a:rPr lang="en-IN" dirty="0" smtClean="0">
                          <a:latin typeface="Times New Roman" panose="02020603050405020304" pitchFamily="18" charset="0"/>
                          <a:cs typeface="Times New Roman" panose="02020603050405020304" pitchFamily="18" charset="0"/>
                        </a:rPr>
                        <a:t>Population            ( in thousand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19.96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39.65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58.81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77.18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94.58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5864270"/>
                  </a:ext>
                </a:extLst>
              </a:tr>
            </a:tbl>
          </a:graphicData>
        </a:graphic>
      </p:graphicFrame>
    </p:spTree>
    <p:extLst>
      <p:ext uri="{BB962C8B-B14F-4D97-AF65-F5344CB8AC3E}">
        <p14:creationId xmlns:p14="http://schemas.microsoft.com/office/powerpoint/2010/main" val="41202118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b="1" dirty="0" smtClean="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val="2509252783"/>
                        </a:ext>
                      </a:extLst>
                    </a:gridCol>
                    <a:gridCol w="1824935">
                      <a:extLst>
                        <a:ext uri="{9D8B030D-6E8A-4147-A177-3AD203B41FA5}">
                          <a16:colId xmlns:a16="http://schemas.microsoft.com/office/drawing/2014/main" val="821506836"/>
                        </a:ext>
                      </a:extLst>
                    </a:gridCol>
                    <a:gridCol w="1824935">
                      <a:extLst>
                        <a:ext uri="{9D8B030D-6E8A-4147-A177-3AD203B41FA5}">
                          <a16:colId xmlns:a16="http://schemas.microsoft.com/office/drawing/2014/main" val="2207847361"/>
                        </a:ext>
                      </a:extLst>
                    </a:gridCol>
                    <a:gridCol w="2000191">
                      <a:extLst>
                        <a:ext uri="{9D8B030D-6E8A-4147-A177-3AD203B41FA5}">
                          <a16:colId xmlns:a16="http://schemas.microsoft.com/office/drawing/2014/main" val="3658633676"/>
                        </a:ext>
                      </a:extLst>
                    </a:gridCol>
                    <a:gridCol w="1885892">
                      <a:extLst>
                        <a:ext uri="{9D8B030D-6E8A-4147-A177-3AD203B41FA5}">
                          <a16:colId xmlns:a16="http://schemas.microsoft.com/office/drawing/2014/main" val="263380428"/>
                        </a:ext>
                      </a:extLst>
                    </a:gridCol>
                    <a:gridCol w="1588721">
                      <a:extLst>
                        <a:ext uri="{9D8B030D-6E8A-4147-A177-3AD203B41FA5}">
                          <a16:colId xmlns:a16="http://schemas.microsoft.com/office/drawing/2014/main" val="43516908"/>
                        </a:ext>
                      </a:extLst>
                    </a:gridCol>
                  </a:tblGrid>
                  <a:tr h="417444">
                    <a:tc>
                      <a:txBody>
                        <a:bodyPr/>
                        <a:lstStyle/>
                        <a:p>
                          <a:pPr algn="ct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𝒙</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𝒚</m:t>
                                </m:r>
                              </m:oMath>
                            </m:oMathPara>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algn="ctr"/>
                          <a:r>
                            <a:rPr lang="en-IN" sz="2200" b="1" dirty="0" smtClean="0"/>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a14:m>
                          <a:endParaRPr lang="en-IN" sz="22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rPr>
                                  <m:t>𝑰𝑽</m:t>
                                </m:r>
                                <m:r>
                                  <a:rPr lang="en-IN" sz="2200" b="1" i="1" smtClean="0">
                                    <a:latin typeface="Cambria Math" panose="02040503050406030204" pitchFamily="18" charset="0"/>
                                  </a:rPr>
                                  <m:t> </m:t>
                                </m:r>
                                <m:r>
                                  <a:rPr lang="en-IN" sz="2200" b="1" i="1" smtClean="0">
                                    <a:latin typeface="Cambria Math" panose="02040503050406030204" pitchFamily="18" charset="0"/>
                                  </a:rPr>
                                  <m:t>𝑫</m:t>
                                </m:r>
                              </m:oMath>
                            </m:oMathPara>
                          </a14:m>
                          <a:endParaRPr lang="en-IN" sz="2200" b="1" dirty="0"/>
                        </a:p>
                      </a:txBody>
                      <a:tcPr/>
                    </a:tc>
                    <a:extLst>
                      <a:ext uri="{0D108BD9-81ED-4DB2-BD59-A6C34878D82A}">
                        <a16:rowId xmlns:a16="http://schemas.microsoft.com/office/drawing/2014/main" val="4219646213"/>
                      </a:ext>
                    </a:extLst>
                  </a:tr>
                  <a:tr h="4204202">
                    <a:tc>
                      <a:txBody>
                        <a:bodyPr/>
                        <a:lstStyle/>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1971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1981 </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1991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2001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oMath>
                          </a14:m>
                          <a:r>
                            <a:rPr lang="en-IN" sz="2200" dirty="0" smtClean="0">
                              <a:latin typeface="Times New Roman" panose="02020603050405020304" pitchFamily="18" charset="0"/>
                              <a:cs typeface="Times New Roman" panose="02020603050405020304" pitchFamily="18" charset="0"/>
                            </a:rPr>
                            <a:t>2011</a:t>
                          </a:r>
                        </a:p>
                      </a:txBody>
                      <a:tcPr/>
                    </a:tc>
                    <a:tc>
                      <a:txBody>
                        <a:bodyPr/>
                        <a:lstStyle/>
                        <a:p>
                          <a:pPr algn="ctr">
                            <a:lnSpc>
                              <a:spcPct val="100000"/>
                            </a:lnSpc>
                          </a:pPr>
                          <a14:m>
                            <m:oMathPara xmlns:m="http://schemas.openxmlformats.org/officeDocument/2006/math">
                              <m:oMathParaPr>
                                <m:jc m:val="centerGroup"/>
                              </m:oMathParaPr>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cs typeface="Times New Roman" panose="02020603050405020304" pitchFamily="18" charset="0"/>
                                  </a:rPr>
                                  <m:t>=19.96</m:t>
                                </m:r>
                              </m:oMath>
                            </m:oMathPara>
                          </a14:m>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39.65</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58.81</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r>
                            <a:rPr lang="en-IN" sz="2200" dirty="0" smtClean="0">
                              <a:latin typeface="Times New Roman" panose="02020603050405020304" pitchFamily="18" charset="0"/>
                              <a:cs typeface="Times New Roman" panose="02020603050405020304" pitchFamily="18" charset="0"/>
                            </a:rPr>
                            <a:t>77.18</a:t>
                          </a: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14:m>
                            <m:oMath xmlns:m="http://schemas.openxmlformats.org/officeDocument/2006/math">
                              <m:sSub>
                                <m:sSubPr>
                                  <m:ctrlPr>
                                    <a:rPr lang="en-IN" sz="2200" b="0" i="1" smtClean="0">
                                      <a:latin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𝑛</m:t>
                                  </m:r>
                                </m:sub>
                              </m:sSub>
                              <m:r>
                                <a:rPr lang="en-IN" sz="2200" b="0" i="1" smtClean="0">
                                  <a:latin typeface="Cambria Math" panose="02040503050406030204" pitchFamily="18" charset="0"/>
                                  <a:cs typeface="Times New Roman" panose="02020603050405020304" pitchFamily="18" charset="0"/>
                                </a:rPr>
                                <m:t>=</m:t>
                              </m:r>
                              <m:r>
                                <a:rPr lang="en-IN" sz="2200" b="0" i="0" smtClean="0">
                                  <a:latin typeface="Cambria Math" panose="02040503050406030204" pitchFamily="18" charset="0"/>
                                  <a:cs typeface="Times New Roman" panose="02020603050405020304" pitchFamily="18" charset="0"/>
                                </a:rPr>
                                <m:t>94</m:t>
                              </m:r>
                            </m:oMath>
                          </a14:m>
                          <a:r>
                            <a:rPr lang="en-IN" sz="2200" dirty="0" smtClean="0">
                              <a:latin typeface="Times New Roman" panose="02020603050405020304" pitchFamily="18" charset="0"/>
                              <a:cs typeface="Times New Roman" panose="02020603050405020304" pitchFamily="18" charset="0"/>
                            </a:rPr>
                            <a:t>.58</a:t>
                          </a:r>
                          <a:endParaRPr lang="en-IN" sz="2200" dirty="0">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19.69</m:t>
                                </m:r>
                              </m:oMath>
                            </m:oMathPara>
                          </a14:m>
                          <a:endParaRPr lang="en-IN" sz="1800" b="0" dirty="0" smtClean="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00000"/>
                            </a:lnSpc>
                          </a:pPr>
                          <a:endParaRPr lang="en-IN" sz="2200" dirty="0" smtClean="0">
                            <a:latin typeface="Times New Roman" panose="02020603050405020304" pitchFamily="18" charset="0"/>
                            <a:cs typeface="Times New Roman" panose="02020603050405020304" pitchFamily="18" charset="0"/>
                          </a:endParaRPr>
                        </a:p>
                        <a:p>
                          <a:pPr algn="ctr">
                            <a:lnSpc>
                              <a:spcPct val="100000"/>
                            </a:lnSpc>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19.16</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algn="ctr">
                            <a:lnSpc>
                              <a:spcPct val="100000"/>
                            </a:lnSpc>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solidFill>
                              <a:srgbClr val="FF0000"/>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18.37</m:t>
                                </m:r>
                              </m:oMath>
                            </m:oMathPara>
                          </a14:m>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17.40</m:t>
                                </m:r>
                              </m:oMath>
                            </m:oMathPara>
                          </a14:m>
                          <a:endParaRPr lang="en-IN" sz="1800" dirty="0" smtClean="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00000"/>
                            </a:lnSpc>
                          </a:pPr>
                          <a:endParaRPr lang="en-IN" sz="2200" dirty="0" smtClean="0"/>
                        </a:p>
                        <a:p>
                          <a:pPr algn="ctr">
                            <a:lnSpc>
                              <a:spcPct val="100000"/>
                            </a:lnSpc>
                          </a:pPr>
                          <a:endParaRPr lang="en-IN" sz="2200" dirty="0" smtClean="0"/>
                        </a:p>
                        <a:p>
                          <a:pPr algn="ctr">
                            <a:lnSpc>
                              <a:spcPct val="100000"/>
                            </a:lnSpc>
                          </a:pPr>
                          <a:endParaRPr lang="en-IN" sz="2200" b="0" i="1"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endParaRPr>
                        </a:p>
                        <a:p>
                          <a:pPr algn="ctr">
                            <a:lnSpc>
                              <a:spcPct val="100000"/>
                            </a:lnSpc>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−0.53</m:t>
                                </m:r>
                              </m:oMath>
                            </m:oMathPara>
                          </a14:m>
                          <a:endParaRPr lang="en-IN" sz="18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dirty="0" smtClean="0">
                            <a:solidFill>
                              <a:srgbClr val="0070C0"/>
                            </a:solidFill>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2200" b="0" dirty="0" smtClean="0">
                              <a:solidFill>
                                <a:srgbClr val="0070C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m:t> −0.79</m:t>
                              </m:r>
                            </m:oMath>
                          </a14:m>
                          <a:r>
                            <a:rPr lang="en-IN" sz="2200" dirty="0" smtClean="0">
                              <a:solidFill>
                                <a:srgbClr val="0070C0"/>
                              </a:solidFill>
                            </a:rPr>
                            <a:t> </a:t>
                          </a:r>
                          <a:endParaRPr lang="en-IN" sz="22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t>−0.97</m:t>
                                </m:r>
                              </m:oMath>
                            </m:oMathPara>
                          </a14:m>
                          <a:endParaRPr lang="en-IN" sz="1800" dirty="0">
                            <a:solidFill>
                              <a:schemeClr val="accent1">
                                <a:lumMod val="75000"/>
                              </a:schemeClr>
                            </a:solidFill>
                          </a:endParaRPr>
                        </a:p>
                      </a:txBody>
                      <a:tcPr/>
                    </a:tc>
                    <a:tc>
                      <a:txBody>
                        <a:bodyPr/>
                        <a:lstStyle/>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−0.26</m:t>
                                </m:r>
                              </m:oMath>
                            </m:oMathPara>
                          </a14:m>
                          <a:endParaRPr lang="en-IN" sz="18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600" b="0" i="1" smtClean="0">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6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𝑛</m:t>
                                    </m:r>
                                  </m:sub>
                                </m:sSub>
                                <m:r>
                                  <a:rPr lang="en-IN" sz="16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6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−0.18</m:t>
                                </m:r>
                              </m:oMath>
                            </m:oMathPara>
                          </a14:m>
                          <a:endParaRPr lang="en-IN" sz="1600" dirty="0" smtClean="0">
                            <a:solidFill>
                              <a:srgbClr val="FF0000"/>
                            </a:solidFill>
                          </a:endParaRPr>
                        </a:p>
                      </a:txBody>
                      <a:tcPr/>
                    </a:tc>
                    <a:tc>
                      <a:txBody>
                        <a:bodyPr/>
                        <a:lstStyle/>
                        <a:p>
                          <a:pPr algn="ctr">
                            <a:lnSpc>
                              <a:spcPct val="100000"/>
                            </a:lnSpc>
                          </a:pPr>
                          <a:r>
                            <a:rPr lang="en-IN" sz="2200" dirty="0" smtClean="0"/>
                            <a:t>   </a:t>
                          </a:r>
                        </a:p>
                        <a:p>
                          <a:pPr algn="ctr">
                            <a:lnSpc>
                              <a:spcPct val="100000"/>
                            </a:lnSpc>
                          </a:pPr>
                          <a:endParaRPr lang="en-IN" sz="2200" dirty="0" smtClean="0"/>
                        </a:p>
                        <a:p>
                          <a:pPr algn="ctr">
                            <a:lnSpc>
                              <a:spcPct val="100000"/>
                            </a:lnSpc>
                          </a:pPr>
                          <a:endParaRPr lang="en-IN" sz="2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0" dirty="0" smtClean="0">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2200" b="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0.08</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e>
                                  <m:sup>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𝑛</m:t>
                                    </m:r>
                                  </m:sub>
                                </m:sSub>
                              </m:oMath>
                            </m:oMathPara>
                          </a14:m>
                          <a:endParaRPr lang="en-IN" sz="1800" dirty="0" smtClean="0"/>
                        </a:p>
                      </a:txBody>
                      <a:tcPr/>
                    </a:tc>
                    <a:extLst>
                      <a:ext uri="{0D108BD9-81ED-4DB2-BD59-A6C34878D82A}">
                        <a16:rowId xmlns:a16="http://schemas.microsoft.com/office/drawing/2014/main" val="3462964557"/>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99506746"/>
                  </p:ext>
                </p:extLst>
              </p:nvPr>
            </p:nvGraphicFramePr>
            <p:xfrm>
              <a:off x="838199" y="1520686"/>
              <a:ext cx="10949609" cy="4876800"/>
            </p:xfrm>
            <a:graphic>
              <a:graphicData uri="http://schemas.openxmlformats.org/drawingml/2006/table">
                <a:tbl>
                  <a:tblPr firstRow="1" bandRow="1">
                    <a:tableStyleId>{5940675A-B579-460E-94D1-54222C63F5DA}</a:tableStyleId>
                  </a:tblPr>
                  <a:tblGrid>
                    <a:gridCol w="1824935">
                      <a:extLst>
                        <a:ext uri="{9D8B030D-6E8A-4147-A177-3AD203B41FA5}">
                          <a16:colId xmlns:a16="http://schemas.microsoft.com/office/drawing/2014/main" xmlns="" xmlns:a14="http://schemas.microsoft.com/office/drawing/2010/main" val="2509252783"/>
                        </a:ext>
                      </a:extLst>
                    </a:gridCol>
                    <a:gridCol w="1824935">
                      <a:extLst>
                        <a:ext uri="{9D8B030D-6E8A-4147-A177-3AD203B41FA5}">
                          <a16:colId xmlns:a16="http://schemas.microsoft.com/office/drawing/2014/main" xmlns="" xmlns:a14="http://schemas.microsoft.com/office/drawing/2010/main" val="821506836"/>
                        </a:ext>
                      </a:extLst>
                    </a:gridCol>
                    <a:gridCol w="1824935">
                      <a:extLst>
                        <a:ext uri="{9D8B030D-6E8A-4147-A177-3AD203B41FA5}">
                          <a16:colId xmlns:a16="http://schemas.microsoft.com/office/drawing/2014/main" xmlns="" xmlns:a14="http://schemas.microsoft.com/office/drawing/2010/main" val="2207847361"/>
                        </a:ext>
                      </a:extLst>
                    </a:gridCol>
                    <a:gridCol w="2000191">
                      <a:extLst>
                        <a:ext uri="{9D8B030D-6E8A-4147-A177-3AD203B41FA5}">
                          <a16:colId xmlns:a16="http://schemas.microsoft.com/office/drawing/2014/main" xmlns="" xmlns:a14="http://schemas.microsoft.com/office/drawing/2010/main" val="3658633676"/>
                        </a:ext>
                      </a:extLst>
                    </a:gridCol>
                    <a:gridCol w="1885892">
                      <a:extLst>
                        <a:ext uri="{9D8B030D-6E8A-4147-A177-3AD203B41FA5}">
                          <a16:colId xmlns:a16="http://schemas.microsoft.com/office/drawing/2014/main" xmlns="" xmlns:a14="http://schemas.microsoft.com/office/drawing/2010/main" val="263380428"/>
                        </a:ext>
                      </a:extLst>
                    </a:gridCol>
                    <a:gridCol w="1588721">
                      <a:extLst>
                        <a:ext uri="{9D8B030D-6E8A-4147-A177-3AD203B41FA5}">
                          <a16:colId xmlns:a16="http://schemas.microsoft.com/office/drawing/2014/main" xmlns="" xmlns:a14="http://schemas.microsoft.com/office/drawing/2010/main" val="43516908"/>
                        </a:ext>
                      </a:extLst>
                    </a:gridCol>
                  </a:tblGrid>
                  <a:tr h="426720">
                    <a:tc>
                      <a:txBody>
                        <a:bodyPr/>
                        <a:lstStyle/>
                        <a:p>
                          <a:endParaRPr lang="en-US"/>
                        </a:p>
                      </a:txBody>
                      <a:tcPr>
                        <a:blipFill>
                          <a:blip r:embed="rId2"/>
                          <a:stretch>
                            <a:fillRect l="-333" t="-1429" r="-499667" b="-1072857"/>
                          </a:stretch>
                        </a:blipFill>
                      </a:tcPr>
                    </a:tc>
                    <a:tc>
                      <a:txBody>
                        <a:bodyPr/>
                        <a:lstStyle/>
                        <a:p>
                          <a:endParaRPr lang="en-US"/>
                        </a:p>
                      </a:txBody>
                      <a:tcPr>
                        <a:blipFill>
                          <a:blip r:embed="rId2"/>
                          <a:stretch>
                            <a:fillRect l="-100669" t="-1429" r="-401338" b="-1072857"/>
                          </a:stretch>
                        </a:blipFill>
                      </a:tcPr>
                    </a:tc>
                    <a:tc>
                      <a:txBody>
                        <a:bodyPr/>
                        <a:lstStyle/>
                        <a:p>
                          <a:endParaRPr lang="en-US"/>
                        </a:p>
                      </a:txBody>
                      <a:tcPr>
                        <a:blipFill>
                          <a:blip r:embed="rId2"/>
                          <a:stretch>
                            <a:fillRect l="-200000" t="-1429" r="-300000" b="-1072857"/>
                          </a:stretch>
                        </a:blipFill>
                      </a:tcPr>
                    </a:tc>
                    <a:tc>
                      <a:txBody>
                        <a:bodyPr/>
                        <a:lstStyle/>
                        <a:p>
                          <a:endParaRPr lang="en-US"/>
                        </a:p>
                      </a:txBody>
                      <a:tcPr>
                        <a:blipFill>
                          <a:blip r:embed="rId2"/>
                          <a:stretch>
                            <a:fillRect l="-274390" t="-1429" r="-174390" b="-1072857"/>
                          </a:stretch>
                        </a:blipFill>
                      </a:tcPr>
                    </a:tc>
                    <a:tc>
                      <a:txBody>
                        <a:bodyPr/>
                        <a:lstStyle/>
                        <a:p>
                          <a:endParaRPr lang="en-US"/>
                        </a:p>
                      </a:txBody>
                      <a:tcPr>
                        <a:blipFill>
                          <a:blip r:embed="rId2"/>
                          <a:stretch>
                            <a:fillRect l="-397411" t="-1429" r="-85113" b="-1072857"/>
                          </a:stretch>
                        </a:blipFill>
                      </a:tcPr>
                    </a:tc>
                    <a:tc>
                      <a:txBody>
                        <a:bodyPr/>
                        <a:lstStyle/>
                        <a:p>
                          <a:endParaRPr lang="en-US"/>
                        </a:p>
                      </a:txBody>
                      <a:tcPr>
                        <a:blipFill>
                          <a:blip r:embed="rId2"/>
                          <a:stretch>
                            <a:fillRect l="-588889" t="-1429" r="-766" b="-1072857"/>
                          </a:stretch>
                        </a:blipFill>
                      </a:tcPr>
                    </a:tc>
                    <a:extLst>
                      <a:ext uri="{0D108BD9-81ED-4DB2-BD59-A6C34878D82A}">
                        <a16:rowId xmlns:a16="http://schemas.microsoft.com/office/drawing/2014/main" xmlns="" xmlns:a14="http://schemas.microsoft.com/office/drawing/2010/main" val="4219646213"/>
                      </a:ext>
                    </a:extLst>
                  </a:tr>
                  <a:tr h="4450080">
                    <a:tc>
                      <a:txBody>
                        <a:bodyPr/>
                        <a:lstStyle/>
                        <a:p>
                          <a:endParaRPr lang="en-US"/>
                        </a:p>
                      </a:txBody>
                      <a:tcPr>
                        <a:blipFill>
                          <a:blip r:embed="rId2"/>
                          <a:stretch>
                            <a:fillRect l="-333" t="-9713" r="-499667" b="-2736"/>
                          </a:stretch>
                        </a:blipFill>
                      </a:tcPr>
                    </a:tc>
                    <a:tc>
                      <a:txBody>
                        <a:bodyPr/>
                        <a:lstStyle/>
                        <a:p>
                          <a:endParaRPr lang="en-US"/>
                        </a:p>
                      </a:txBody>
                      <a:tcPr>
                        <a:blipFill>
                          <a:blip r:embed="rId2"/>
                          <a:stretch>
                            <a:fillRect l="-100669" t="-9713" r="-401338" b="-2736"/>
                          </a:stretch>
                        </a:blipFill>
                      </a:tcPr>
                    </a:tc>
                    <a:tc>
                      <a:txBody>
                        <a:bodyPr/>
                        <a:lstStyle/>
                        <a:p>
                          <a:endParaRPr lang="en-US"/>
                        </a:p>
                      </a:txBody>
                      <a:tcPr>
                        <a:blipFill>
                          <a:blip r:embed="rId2"/>
                          <a:stretch>
                            <a:fillRect l="-200000" t="-9713" r="-300000" b="-2736"/>
                          </a:stretch>
                        </a:blipFill>
                      </a:tcPr>
                    </a:tc>
                    <a:tc>
                      <a:txBody>
                        <a:bodyPr/>
                        <a:lstStyle/>
                        <a:p>
                          <a:endParaRPr lang="en-US"/>
                        </a:p>
                      </a:txBody>
                      <a:tcPr>
                        <a:blipFill>
                          <a:blip r:embed="rId2"/>
                          <a:stretch>
                            <a:fillRect l="-274390" t="-9713" r="-174390" b="-2736"/>
                          </a:stretch>
                        </a:blipFill>
                      </a:tcPr>
                    </a:tc>
                    <a:tc>
                      <a:txBody>
                        <a:bodyPr/>
                        <a:lstStyle/>
                        <a:p>
                          <a:endParaRPr lang="en-US"/>
                        </a:p>
                      </a:txBody>
                      <a:tcPr>
                        <a:blipFill>
                          <a:blip r:embed="rId2"/>
                          <a:stretch>
                            <a:fillRect l="-397411" t="-9713" r="-85113" b="-2736"/>
                          </a:stretch>
                        </a:blipFill>
                      </a:tcPr>
                    </a:tc>
                    <a:tc>
                      <a:txBody>
                        <a:bodyPr/>
                        <a:lstStyle/>
                        <a:p>
                          <a:endParaRPr lang="en-US"/>
                        </a:p>
                      </a:txBody>
                      <a:tcPr>
                        <a:blipFill>
                          <a:blip r:embed="rId2"/>
                          <a:stretch>
                            <a:fillRect l="-588889" t="-9713" r="-766" b="-2736"/>
                          </a:stretch>
                        </a:blipFill>
                      </a:tcPr>
                    </a:tc>
                    <a:extLst>
                      <a:ext uri="{0D108BD9-81ED-4DB2-BD59-A6C34878D82A}">
                        <a16:rowId xmlns:a16="http://schemas.microsoft.com/office/drawing/2014/main" xmlns="" xmlns:a14="http://schemas.microsoft.com/office/drawing/2010/main" val="3462964557"/>
                      </a:ext>
                    </a:extLst>
                  </a:tr>
                </a:tbl>
              </a:graphicData>
            </a:graphic>
          </p:graphicFrame>
        </mc:Fallback>
      </mc:AlternateContent>
      <p:cxnSp>
        <p:nvCxnSpPr>
          <p:cNvPr id="5" name="Straight Connector 4"/>
          <p:cNvCxnSpPr/>
          <p:nvPr/>
        </p:nvCxnSpPr>
        <p:spPr>
          <a:xfrm>
            <a:off x="4502426" y="2895869"/>
            <a:ext cx="7285382" cy="2047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02426" y="1918252"/>
            <a:ext cx="7285382" cy="20013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502426" y="3528391"/>
            <a:ext cx="7285382" cy="1967948"/>
          </a:xfrm>
          <a:prstGeom prst="line">
            <a:avLst/>
          </a:prstGeom>
        </p:spPr>
        <p:style>
          <a:lnRef idx="2">
            <a:schemeClr val="accent4"/>
          </a:lnRef>
          <a:fillRef idx="0">
            <a:schemeClr val="accent4"/>
          </a:fillRef>
          <a:effectRef idx="1">
            <a:schemeClr val="accent4"/>
          </a:effectRef>
          <a:fontRef idx="minor">
            <a:schemeClr val="tx1"/>
          </a:fontRef>
        </p:style>
      </p:cxnSp>
      <p:cxnSp>
        <p:nvCxnSpPr>
          <p:cNvPr id="14" name="Straight Connector 13"/>
          <p:cNvCxnSpPr/>
          <p:nvPr/>
        </p:nvCxnSpPr>
        <p:spPr>
          <a:xfrm flipV="1">
            <a:off x="5247861" y="4532243"/>
            <a:ext cx="6539947" cy="1865243"/>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168507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3100" b="1" dirty="0" smtClean="0">
                    <a:latin typeface="Times New Roman" panose="02020603050405020304" pitchFamily="18" charset="0"/>
                    <a:cs typeface="Times New Roman" panose="02020603050405020304" pitchFamily="18" charset="0"/>
                  </a:rPr>
                  <a:t>By </a:t>
                </a:r>
                <a:r>
                  <a:rPr lang="en-IN" sz="3100" b="1" dirty="0">
                    <a:latin typeface="Times New Roman" panose="02020603050405020304" pitchFamily="18" charset="0"/>
                    <a:cs typeface="Times New Roman" panose="02020603050405020304" pitchFamily="18" charset="0"/>
                  </a:rPr>
                  <a:t>NFIF,</a:t>
                </a:r>
              </a:p>
              <a:p>
                <a:pPr marL="0" indent="0">
                  <a:buNone/>
                </a:pPr>
                <a:r>
                  <a:rPr lang="en-IN" sz="3100" b="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𝑦</m:t>
                    </m:r>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𝑟</m:t>
                            </m:r>
                            <m:r>
                              <a:rPr lang="en-IN" sz="2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4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400" i="1">
                            <a:latin typeface="Cambria Math" panose="02040503050406030204" pitchFamily="18" charset="0"/>
                            <a:ea typeface="Cambria Math" panose="02040503050406030204" pitchFamily="18" charset="0"/>
                            <a:cs typeface="Times New Roman" panose="02020603050405020304" pitchFamily="18" charset="0"/>
                          </a:rPr>
                          <m:t>∆</m:t>
                        </m:r>
                      </m:e>
                      <m:sup>
                        <m:r>
                          <a:rPr lang="en-IN" sz="24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sz="18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400" i="1">
                          <a:latin typeface="Cambria Math" panose="02040503050406030204" pitchFamily="18" charset="0"/>
                          <a:cs typeface="Times New Roman" panose="02020603050405020304" pitchFamily="18" charset="0"/>
                        </a:rPr>
                        <m:t>𝑦</m:t>
                      </m:r>
                      <m:r>
                        <a:rPr lang="en-IN" sz="1400" i="1">
                          <a:latin typeface="Cambria Math" panose="02040503050406030204" pitchFamily="18" charset="0"/>
                          <a:cs typeface="Times New Roman" panose="02020603050405020304" pitchFamily="18" charset="0"/>
                        </a:rPr>
                        <m:t>=19.96+</m:t>
                      </m:r>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19.69</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−0.53</m:t>
                          </m:r>
                        </m:e>
                      </m:d>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m:t>
                          </m:r>
                          <m:r>
                            <a:rPr lang="en-IN" sz="1400" b="0" i="1" smtClean="0">
                              <a:latin typeface="Cambria Math" panose="02040503050406030204" pitchFamily="18" charset="0"/>
                              <a:cs typeface="Times New Roman" panose="02020603050405020304" pitchFamily="18" charset="0"/>
                            </a:rPr>
                            <m:t>0.26</m:t>
                          </m:r>
                        </m:e>
                      </m:d>
                      <m:r>
                        <a:rPr lang="en-IN" sz="1400" i="1">
                          <a:latin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cs typeface="Times New Roman" panose="02020603050405020304" pitchFamily="18" charset="0"/>
                                </a:rPr>
                                <m:t>4</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dPr>
                            <m:e>
                              <m:r>
                                <a:rPr lang="en-IN" sz="1400" i="1">
                                  <a:latin typeface="Cambria Math" panose="02040503050406030204" pitchFamily="18" charset="0"/>
                                  <a:ea typeface="Cambria Math" panose="02040503050406030204" pitchFamily="18" charset="0"/>
                                  <a:cs typeface="Times New Roman" panose="02020603050405020304" pitchFamily="18" charset="0"/>
                                </a:rPr>
                                <m:t>0.</m:t>
                              </m:r>
                              <m:r>
                                <a:rPr lang="en-IN" sz="1400" b="0" i="1" smtClean="0">
                                  <a:latin typeface="Cambria Math" panose="02040503050406030204" pitchFamily="18" charset="0"/>
                                  <a:ea typeface="Cambria Math" panose="02040503050406030204" pitchFamily="18" charset="0"/>
                                  <a:cs typeface="Times New Roman" panose="02020603050405020304" pitchFamily="18" charset="0"/>
                                </a:rPr>
                                <m:t>4</m:t>
                              </m:r>
                              <m:r>
                                <a:rPr lang="en-IN" sz="14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4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400" i="1">
                              <a:latin typeface="Cambria Math" panose="02040503050406030204" pitchFamily="18" charset="0"/>
                              <a:cs typeface="Times New Roman" panose="02020603050405020304" pitchFamily="18" charset="0"/>
                            </a:rPr>
                          </m:ctrlPr>
                        </m:dPr>
                        <m:e>
                          <m:r>
                            <a:rPr lang="en-IN" sz="1400" b="0" i="1" smtClean="0">
                              <a:latin typeface="Cambria Math" panose="02040503050406030204" pitchFamily="18" charset="0"/>
                              <a:cs typeface="Times New Roman" panose="02020603050405020304" pitchFamily="18" charset="0"/>
                            </a:rPr>
                            <m:t>0.08</m:t>
                          </m:r>
                        </m:e>
                      </m:d>
                    </m:oMath>
                  </m:oMathPara>
                </a14:m>
                <a:endParaRPr lang="en-IN" sz="1400" dirty="0">
                  <a:latin typeface="Times New Roman" panose="02020603050405020304" pitchFamily="18" charset="0"/>
                  <a:cs typeface="Times New Roman" panose="02020603050405020304" pitchFamily="18" charset="0"/>
                </a:endParaRPr>
              </a:p>
              <a:p>
                <a:pPr marL="0" indent="0">
                  <a:buNone/>
                </a:pPr>
                <a:r>
                  <a:rPr lang="en-IN" sz="3100"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𝑦</m:t>
                    </m:r>
                    <m:r>
                      <a:rPr lang="en-IN" i="1">
                        <a:latin typeface="Cambria Math" panose="02040503050406030204" pitchFamily="18" charset="0"/>
                        <a:cs typeface="Times New Roman" panose="02020603050405020304" pitchFamily="18" charset="0"/>
                      </a:rPr>
                      <m:t>=27.8797</m:t>
                    </m:r>
                  </m:oMath>
                </a14:m>
                <a:endParaRPr lang="en-IN" dirty="0" smtClean="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Thus, </a:t>
                </a:r>
                <a14:m>
                  <m:oMath xmlns:m="http://schemas.openxmlformats.org/officeDocument/2006/math">
                    <m:r>
                      <a:rPr lang="en-IN" b="1" i="1">
                        <a:latin typeface="Cambria Math" panose="02040503050406030204" pitchFamily="18" charset="0"/>
                        <a:cs typeface="Times New Roman" panose="02020603050405020304" pitchFamily="18" charset="0"/>
                      </a:rPr>
                      <m:t>𝒇</m:t>
                    </m:r>
                    <m:d>
                      <m:dPr>
                        <m:ctrlPr>
                          <a:rPr lang="en-IN" b="1" i="1">
                            <a:latin typeface="Cambria Math" panose="02040503050406030204" pitchFamily="18" charset="0"/>
                            <a:cs typeface="Times New Roman" panose="02020603050405020304" pitchFamily="18" charset="0"/>
                          </a:rPr>
                        </m:ctrlPr>
                      </m:dPr>
                      <m:e>
                        <m:r>
                          <a:rPr lang="en-IN" b="1" i="1" smtClean="0">
                            <a:latin typeface="Cambria Math" panose="02040503050406030204" pitchFamily="18" charset="0"/>
                            <a:cs typeface="Times New Roman" panose="02020603050405020304" pitchFamily="18" charset="0"/>
                          </a:rPr>
                          <m:t>𝟏𝟗𝟕𝟓</m:t>
                        </m:r>
                      </m:e>
                    </m:d>
                    <m:r>
                      <a:rPr lang="en-IN" b="1" i="1">
                        <a:latin typeface="Cambria Math" panose="02040503050406030204" pitchFamily="18" charset="0"/>
                        <a:cs typeface="Times New Roman" panose="02020603050405020304" pitchFamily="18" charset="0"/>
                      </a:rPr>
                      <m:t>=</m:t>
                    </m:r>
                    <m:r>
                      <a:rPr lang="en-IN" b="1" i="1" smtClean="0">
                        <a:latin typeface="Cambria Math" panose="02040503050406030204" pitchFamily="18" charset="0"/>
                        <a:cs typeface="Times New Roman" panose="02020603050405020304" pitchFamily="18" charset="0"/>
                      </a:rPr>
                      <m:t>𝟐𝟕</m:t>
                    </m:r>
                    <m:r>
                      <a:rPr lang="en-IN" b="1" i="1" smtClean="0">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𝟖</m:t>
                    </m:r>
                    <m:r>
                      <a:rPr lang="en-IN" b="1" i="1" smtClean="0">
                        <a:latin typeface="Cambria Math" panose="02040503050406030204" pitchFamily="18" charset="0"/>
                        <a:cs typeface="Times New Roman" panose="02020603050405020304" pitchFamily="18" charset="0"/>
                      </a:rPr>
                      <m:t>𝟕𝟗𝟕</m:t>
                    </m:r>
                  </m:oMath>
                </a14:m>
                <a:endParaRPr lang="en-IN" b="1" dirty="0" smtClean="0">
                  <a:latin typeface="Times New Roman" panose="02020603050405020304" pitchFamily="18" charset="0"/>
                  <a:cs typeface="Times New Roman" panose="02020603050405020304" pitchFamily="18" charset="0"/>
                </a:endParaRPr>
              </a:p>
              <a:p>
                <a:pPr marL="0" indent="0">
                  <a:buNone/>
                </a:pPr>
                <a:r>
                  <a:rPr lang="en-IN" b="1" dirty="0" smtClean="0">
                    <a:latin typeface="Times New Roman" panose="02020603050405020304" pitchFamily="18" charset="0"/>
                    <a:cs typeface="Times New Roman" panose="02020603050405020304" pitchFamily="18" charset="0"/>
                  </a:rPr>
                  <a:t>b) To </a:t>
                </a:r>
                <a:r>
                  <a:rPr lang="en-IN" b="1" dirty="0">
                    <a:latin typeface="Times New Roman" panose="02020603050405020304" pitchFamily="18" charset="0"/>
                    <a:cs typeface="Times New Roman" panose="02020603050405020304" pitchFamily="18" charset="0"/>
                  </a:rPr>
                  <a:t>find </a:t>
                </a:r>
                <a14:m>
                  <m:oMath xmlns:m="http://schemas.openxmlformats.org/officeDocument/2006/math">
                    <m:r>
                      <a:rPr lang="en-IN" b="1">
                        <a:latin typeface="Cambria Math" panose="02040503050406030204" pitchFamily="18" charset="0"/>
                        <a:cs typeface="Times New Roman" panose="02020603050405020304" pitchFamily="18" charset="0"/>
                      </a:rPr>
                      <m:t>𝐟</m:t>
                    </m:r>
                    <m:r>
                      <a:rPr lang="en-IN" b="1" i="1">
                        <a:latin typeface="Cambria Math" panose="02040503050406030204" pitchFamily="18" charset="0"/>
                        <a:cs typeface="Times New Roman" panose="02020603050405020304" pitchFamily="18" charset="0"/>
                      </a:rPr>
                      <m:t>(</m:t>
                    </m:r>
                    <m:r>
                      <a:rPr lang="en-IN" b="1" i="1">
                        <a:latin typeface="Cambria Math" panose="02040503050406030204" pitchFamily="18" charset="0"/>
                        <a:cs typeface="Times New Roman" panose="02020603050405020304" pitchFamily="18" charset="0"/>
                      </a:rPr>
                      <m:t>𝟐𝟎𝟎𝟓</m:t>
                    </m:r>
                    <m:r>
                      <a:rPr lang="en-IN" b="1" i="1">
                        <a:latin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m:t>
                    </m:r>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=2005</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Here</a:t>
                </a:r>
                <a:r>
                  <a:rPr lang="en-IN" b="1" dirty="0">
                    <a:latin typeface="Times New Roman" panose="02020603050405020304" pitchFamily="18" charset="0"/>
                    <a:cs typeface="Times New Roman" panose="02020603050405020304" pitchFamily="18" charset="0"/>
                  </a:rPr>
                  <a:t>   </a:t>
                </a:r>
                <a14:m>
                  <m:oMath xmlns:m="http://schemas.openxmlformats.org/officeDocument/2006/math">
                    <m:r>
                      <a:rPr lang="en-IN" i="1">
                        <a:latin typeface="Cambria Math" panose="02040503050406030204" pitchFamily="18" charset="0"/>
                        <a:cs typeface="Times New Roman" panose="02020603050405020304" pitchFamily="18" charset="0"/>
                      </a:rPr>
                      <m:t>h</m:t>
                    </m:r>
                    <m:r>
                      <a:rPr lang="en-IN" i="1">
                        <a:latin typeface="Cambria Math" panose="02040503050406030204" pitchFamily="18" charset="0"/>
                        <a:cs typeface="Times New Roman" panose="02020603050405020304" pitchFamily="18" charset="0"/>
                      </a:rPr>
                      <m:t>=0.05</m:t>
                    </m:r>
                  </m:oMath>
                </a14:m>
                <a:r>
                  <a:rPr lang="en-IN"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𝑛</m:t>
                        </m:r>
                      </m:sub>
                    </m:sSub>
                    <m:r>
                      <a:rPr lang="en-IN" i="1">
                        <a:latin typeface="Cambria Math" panose="02040503050406030204" pitchFamily="18" charset="0"/>
                        <a:cs typeface="Times New Roman" panose="02020603050405020304" pitchFamily="18" charset="0"/>
                      </a:rPr>
                      <m:t>=2011</m:t>
                    </m:r>
                  </m:oMath>
                </a14:m>
                <a:endParaRPr lang="en-IN" i="1" dirty="0">
                  <a:latin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𝑥</m:t>
                        </m:r>
                        <m:r>
                          <a:rPr lang="en-IN"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ea typeface="Cambria Math" panose="02040503050406030204" pitchFamily="18" charset="0"/>
                                <a:cs typeface="Times New Roman" panose="02020603050405020304" pitchFamily="18" charset="0"/>
                              </a:rPr>
                            </m:ctrlPr>
                          </m:sSubPr>
                          <m:e>
                            <m:r>
                              <a:rPr lang="en-IN" i="1">
                                <a:latin typeface="Cambria Math" panose="02040503050406030204" pitchFamily="18" charset="0"/>
                                <a:ea typeface="Cambria Math" panose="02040503050406030204" pitchFamily="18" charset="0"/>
                                <a:cs typeface="Times New Roman" panose="02020603050405020304" pitchFamily="18" charset="0"/>
                              </a:rPr>
                              <m:t>𝑥</m:t>
                            </m:r>
                          </m:e>
                          <m:sub>
                            <m:r>
                              <a:rPr lang="en-IN" i="1">
                                <a:latin typeface="Cambria Math" panose="02040503050406030204" pitchFamily="18" charset="0"/>
                                <a:ea typeface="Cambria Math" panose="02040503050406030204" pitchFamily="18" charset="0"/>
                                <a:cs typeface="Times New Roman" panose="02020603050405020304" pitchFamily="18" charset="0"/>
                              </a:rPr>
                              <m:t>𝑛</m:t>
                            </m:r>
                          </m:sub>
                        </m:sSub>
                      </m:num>
                      <m:den>
                        <m:r>
                          <a:rPr lang="en-IN" i="1">
                            <a:latin typeface="Cambria Math" panose="02040503050406030204" pitchFamily="18" charset="0"/>
                            <a:ea typeface="Cambria Math" panose="02040503050406030204" pitchFamily="18" charset="0"/>
                            <a:cs typeface="Times New Roman" panose="02020603050405020304" pitchFamily="18" charset="0"/>
                          </a:rPr>
                          <m:t>h</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i="1">
                        <a:latin typeface="Cambria Math" panose="02040503050406030204" pitchFamily="18" charset="0"/>
                        <a:ea typeface="Cambria Math" panose="02040503050406030204" pitchFamily="18" charset="0"/>
                        <a:cs typeface="Times New Roman" panose="02020603050405020304" pitchFamily="18" charset="0"/>
                      </a:rPr>
                      <m:t>𝑟</m:t>
                    </m:r>
                    <m:r>
                      <a:rPr lang="en-IN" i="1">
                        <a:latin typeface="Cambria Math" panose="02040503050406030204" pitchFamily="18" charset="0"/>
                        <a:ea typeface="Cambria Math" panose="02040503050406030204" pitchFamily="18" charset="0"/>
                        <a:cs typeface="Times New Roman" panose="02020603050405020304" pitchFamily="18" charset="0"/>
                      </a:rPr>
                      <m:t>=</m:t>
                    </m:r>
                    <m:f>
                      <m:fPr>
                        <m:ctrlPr>
                          <a:rPr lang="en-IN" i="1">
                            <a:latin typeface="Cambria Math" panose="02040503050406030204" pitchFamily="18" charset="0"/>
                            <a:ea typeface="Cambria Math" panose="02040503050406030204" pitchFamily="18" charset="0"/>
                            <a:cs typeface="Times New Roman" panose="02020603050405020304" pitchFamily="18" charset="0"/>
                          </a:rPr>
                        </m:ctrlPr>
                      </m:fPr>
                      <m:num>
                        <m:r>
                          <a:rPr lang="en-IN" i="1">
                            <a:latin typeface="Cambria Math" panose="02040503050406030204" pitchFamily="18" charset="0"/>
                            <a:ea typeface="Cambria Math" panose="02040503050406030204" pitchFamily="18" charset="0"/>
                            <a:cs typeface="Times New Roman" panose="02020603050405020304" pitchFamily="18" charset="0"/>
                          </a:rPr>
                          <m:t>2005−2011</m:t>
                        </m:r>
                      </m:num>
                      <m:den>
                        <m:r>
                          <a:rPr lang="en-IN" i="1">
                            <a:latin typeface="Cambria Math" panose="02040503050406030204" pitchFamily="18" charset="0"/>
                            <a:ea typeface="Cambria Math" panose="02040503050406030204" pitchFamily="18" charset="0"/>
                            <a:cs typeface="Times New Roman" panose="02020603050405020304" pitchFamily="18" charset="0"/>
                          </a:rPr>
                          <m:t>10</m:t>
                        </m:r>
                      </m:den>
                    </m:f>
                  </m:oMath>
                </a14:m>
                <a:r>
                  <a:rPr lang="en-IN"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b="1" i="1">
                        <a:latin typeface="Cambria Math" panose="02040503050406030204" pitchFamily="18" charset="0"/>
                        <a:ea typeface="Cambria Math" panose="02040503050406030204" pitchFamily="18" charset="0"/>
                        <a:cs typeface="Times New Roman" panose="02020603050405020304" pitchFamily="18" charset="0"/>
                      </a:rPr>
                      <m:t>𝒓</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𝟎</m:t>
                    </m:r>
                    <m:r>
                      <a:rPr lang="en-IN" b="1" i="1">
                        <a:latin typeface="Cambria Math" panose="02040503050406030204" pitchFamily="18" charset="0"/>
                        <a:ea typeface="Cambria Math" panose="02040503050406030204" pitchFamily="18" charset="0"/>
                        <a:cs typeface="Times New Roman" panose="02020603050405020304" pitchFamily="18" charset="0"/>
                      </a:rPr>
                      <m:t>.</m:t>
                    </m:r>
                    <m:r>
                      <a:rPr lang="en-IN" b="1" i="1">
                        <a:latin typeface="Cambria Math" panose="02040503050406030204" pitchFamily="18" charset="0"/>
                        <a:ea typeface="Cambria Math" panose="02040503050406030204" pitchFamily="18" charset="0"/>
                        <a:cs typeface="Times New Roman" panose="02020603050405020304" pitchFamily="18" charset="0"/>
                      </a:rPr>
                      <m:t>𝟔</m:t>
                    </m:r>
                    <m:r>
                      <a:rPr lang="en-IN"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endParaRPr lang="en-IN"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75" t="-2907"/>
                </a:stretch>
              </a:blipFill>
            </p:spPr>
            <p:txBody>
              <a:bodyPr/>
              <a:lstStyle/>
              <a:p>
                <a:r>
                  <a:rPr lang="en-IN">
                    <a:noFill/>
                  </a:rPr>
                  <a:t> </a:t>
                </a:r>
              </a:p>
            </p:txBody>
          </p:sp>
        </mc:Fallback>
      </mc:AlternateContent>
    </p:spTree>
    <p:extLst>
      <p:ext uri="{BB962C8B-B14F-4D97-AF65-F5344CB8AC3E}">
        <p14:creationId xmlns:p14="http://schemas.microsoft.com/office/powerpoint/2010/main" val="349626978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dirty="0" smtClean="0">
                    <a:latin typeface="Times New Roman" panose="02020603050405020304" pitchFamily="18" charset="0"/>
                    <a:cs typeface="Times New Roman" panose="02020603050405020304" pitchFamily="18" charset="0"/>
                  </a:rPr>
                  <a:t>By </a:t>
                </a:r>
                <a:r>
                  <a:rPr lang="en-IN" sz="2200" b="1" dirty="0">
                    <a:latin typeface="Times New Roman" panose="02020603050405020304" pitchFamily="18" charset="0"/>
                    <a:cs typeface="Times New Roman" panose="02020603050405020304" pitchFamily="18" charset="0"/>
                  </a:rPr>
                  <a:t>NBIF,</a:t>
                </a:r>
              </a:p>
              <a:p>
                <a:pPr marL="0" indent="0">
                  <a:buNone/>
                </a:pPr>
                <a:r>
                  <a:rPr lang="en-IN" sz="2200" b="1"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2!</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3!</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3</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fPr>
                      <m:num>
                        <m:r>
                          <a:rPr lang="en-IN" sz="2200" i="1">
                            <a:latin typeface="Cambria Math" panose="02040503050406030204" pitchFamily="18" charset="0"/>
                            <a:ea typeface="Cambria Math" panose="02040503050406030204" pitchFamily="18" charset="0"/>
                            <a:cs typeface="Times New Roman" panose="02020603050405020304" pitchFamily="18" charset="0"/>
                          </a:rPr>
                          <m:t>𝑟</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i="1">
                                <a:latin typeface="Cambria Math" panose="02040503050406030204" pitchFamily="18" charset="0"/>
                                <a:ea typeface="Cambria Math" panose="02040503050406030204" pitchFamily="18" charset="0"/>
                                <a:cs typeface="Times New Roman" panose="02020603050405020304" pitchFamily="18" charset="0"/>
                              </a:rPr>
                              <m:t>𝑟</m:t>
                            </m:r>
                            <m:r>
                              <a:rPr lang="en-IN" sz="22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2200" i="1">
                            <a:latin typeface="Cambria Math" panose="02040503050406030204" pitchFamily="18" charset="0"/>
                            <a:ea typeface="Cambria Math" panose="02040503050406030204" pitchFamily="18" charset="0"/>
                            <a:cs typeface="Times New Roman" panose="02020603050405020304" pitchFamily="18" charset="0"/>
                          </a:rPr>
                          <m:t>4!</m:t>
                        </m:r>
                      </m:den>
                    </m:f>
                    <m:sSup>
                      <m:sSup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ea typeface="Cambria Math" panose="02040503050406030204" pitchFamily="18" charset="0"/>
                            <a:cs typeface="Times New Roman" panose="02020603050405020304" pitchFamily="18" charset="0"/>
                          </a:rPr>
                          <m:t>𝛻</m:t>
                        </m:r>
                      </m:e>
                      <m:sup>
                        <m:r>
                          <a:rPr lang="en-IN" sz="2200" i="1">
                            <a:latin typeface="Cambria Math" panose="02040503050406030204" pitchFamily="18" charset="0"/>
                            <a:ea typeface="Cambria Math" panose="02040503050406030204" pitchFamily="18" charset="0"/>
                            <a:cs typeface="Times New Roman" panose="02020603050405020304" pitchFamily="18" charset="0"/>
                          </a:rPr>
                          <m:t>4</m:t>
                        </m:r>
                      </m:sup>
                    </m:sSup>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endParaRPr lang="en-IN" sz="2400" i="1" dirty="0">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300" i="1">
                          <a:latin typeface="Cambria Math" panose="02040503050406030204" pitchFamily="18" charset="0"/>
                          <a:cs typeface="Times New Roman" panose="02020603050405020304" pitchFamily="18" charset="0"/>
                        </a:rPr>
                        <m:t>𝑦</m:t>
                      </m:r>
                      <m:r>
                        <a:rPr lang="en-IN" sz="1300" i="1">
                          <a:latin typeface="Cambria Math" panose="02040503050406030204" pitchFamily="18" charset="0"/>
                          <a:cs typeface="Times New Roman" panose="02020603050405020304" pitchFamily="18" charset="0"/>
                        </a:rPr>
                        <m:t>=94.58+</m:t>
                      </m:r>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17.40</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−0.97</m:t>
                          </m:r>
                        </m:e>
                      </m:d>
                      <m:r>
                        <a:rPr lang="en-IN" sz="13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6</m:t>
                          </m:r>
                        </m:den>
                      </m:f>
                      <m:d>
                        <m:dPr>
                          <m:ctrlPr>
                            <a:rPr lang="en-IN" sz="1300" i="1">
                              <a:latin typeface="Cambria Math" panose="02040503050406030204" pitchFamily="18" charset="0"/>
                              <a:cs typeface="Times New Roman" panose="02020603050405020304" pitchFamily="18" charset="0"/>
                            </a:rPr>
                          </m:ctrlPr>
                        </m:dPr>
                        <m:e>
                          <m:r>
                            <a:rPr lang="en-IN" sz="1300" b="0" i="1" smtClean="0">
                              <a:latin typeface="Cambria Math" panose="02040503050406030204" pitchFamily="18" charset="0"/>
                              <a:cs typeface="Times New Roman" panose="02020603050405020304" pitchFamily="18" charset="0"/>
                            </a:rPr>
                            <m:t>−0.18</m:t>
                          </m:r>
                        </m:e>
                      </m:d>
                      <m:r>
                        <a:rPr lang="en-IN" sz="1300" i="1">
                          <a:latin typeface="Cambria Math" panose="02040503050406030204" pitchFamily="18" charset="0"/>
                          <a:cs typeface="Times New Roman" panose="02020603050405020304" pitchFamily="18" charset="0"/>
                        </a:rPr>
                        <m:t>+</m:t>
                      </m:r>
                      <m:f>
                        <m:f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cs typeface="Times New Roman" panose="02020603050405020304" pitchFamily="18" charset="0"/>
                                </a:rPr>
                                <m:t>6</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300" i="1">
                                  <a:latin typeface="Cambria Math" panose="02040503050406030204" pitchFamily="18" charset="0"/>
                                  <a:ea typeface="Cambria Math" panose="02040503050406030204" pitchFamily="18" charset="0"/>
                                  <a:cs typeface="Times New Roman" panose="02020603050405020304" pitchFamily="18" charset="0"/>
                                </a:rPr>
                              </m:ctrlPr>
                            </m:dPr>
                            <m:e>
                              <m:r>
                                <a:rPr lang="en-IN" sz="1300" i="1">
                                  <a:latin typeface="Cambria Math" panose="02040503050406030204" pitchFamily="18" charset="0"/>
                                  <a:ea typeface="Cambria Math" panose="02040503050406030204" pitchFamily="18" charset="0"/>
                                  <a:cs typeface="Times New Roman" panose="02020603050405020304" pitchFamily="18" charset="0"/>
                                </a:rPr>
                                <m:t>−0.</m:t>
                              </m:r>
                              <m:r>
                                <a:rPr lang="en-IN" sz="1300" b="0" i="1" smtClean="0">
                                  <a:latin typeface="Cambria Math" panose="02040503050406030204" pitchFamily="18" charset="0"/>
                                  <a:ea typeface="Cambria Math" panose="02040503050406030204" pitchFamily="18" charset="0"/>
                                  <a:cs typeface="Times New Roman" panose="02020603050405020304" pitchFamily="18" charset="0"/>
                                </a:rPr>
                                <m:t>6</m:t>
                              </m:r>
                              <m:r>
                                <a:rPr lang="en-IN" sz="1300" i="1">
                                  <a:latin typeface="Cambria Math" panose="02040503050406030204" pitchFamily="18" charset="0"/>
                                  <a:ea typeface="Cambria Math" panose="02040503050406030204" pitchFamily="18" charset="0"/>
                                  <a:cs typeface="Times New Roman" panose="02020603050405020304" pitchFamily="18" charset="0"/>
                                </a:rPr>
                                <m:t>+3</m:t>
                              </m:r>
                            </m:e>
                          </m:d>
                        </m:num>
                        <m:den>
                          <m:r>
                            <a:rPr lang="en-IN" sz="1300" i="1">
                              <a:latin typeface="Cambria Math" panose="02040503050406030204" pitchFamily="18" charset="0"/>
                              <a:ea typeface="Cambria Math" panose="02040503050406030204" pitchFamily="18" charset="0"/>
                              <a:cs typeface="Times New Roman" panose="02020603050405020304" pitchFamily="18" charset="0"/>
                            </a:rPr>
                            <m:t>24</m:t>
                          </m:r>
                        </m:den>
                      </m:f>
                      <m:d>
                        <m:dPr>
                          <m:ctrlPr>
                            <a:rPr lang="en-IN" sz="1300" i="1">
                              <a:latin typeface="Cambria Math" panose="02040503050406030204" pitchFamily="18" charset="0"/>
                              <a:cs typeface="Times New Roman" panose="02020603050405020304" pitchFamily="18" charset="0"/>
                            </a:rPr>
                          </m:ctrlPr>
                        </m:dPr>
                        <m:e>
                          <m:r>
                            <a:rPr lang="en-IN" sz="1300" i="1">
                              <a:latin typeface="Cambria Math" panose="02040503050406030204" pitchFamily="18" charset="0"/>
                              <a:cs typeface="Times New Roman" panose="02020603050405020304" pitchFamily="18" charset="0"/>
                            </a:rPr>
                            <m:t>0.0</m:t>
                          </m:r>
                          <m:r>
                            <a:rPr lang="en-IN" sz="1300" b="0" i="1" smtClean="0">
                              <a:latin typeface="Cambria Math" panose="02040503050406030204" pitchFamily="18" charset="0"/>
                              <a:cs typeface="Times New Roman" panose="02020603050405020304" pitchFamily="18" charset="0"/>
                            </a:rPr>
                            <m:t>8</m:t>
                          </m:r>
                        </m:e>
                      </m:d>
                    </m:oMath>
                  </m:oMathPara>
                </a14:m>
                <a:endParaRPr lang="en-IN" sz="13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=84.2638</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Thus</a:t>
                </a:r>
                <a:r>
                  <a:rPr lang="en-IN" sz="2200" dirty="0">
                    <a:latin typeface="Times New Roman" panose="02020603050405020304" pitchFamily="18" charset="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𝒇</m:t>
                    </m:r>
                    <m:d>
                      <m:dPr>
                        <m:ctrlPr>
                          <a:rPr lang="en-IN" sz="2200" b="1" i="1">
                            <a:latin typeface="Cambria Math" panose="02040503050406030204" pitchFamily="18" charset="0"/>
                            <a:cs typeface="Times New Roman" panose="02020603050405020304" pitchFamily="18" charset="0"/>
                          </a:rPr>
                        </m:ctrlPr>
                      </m:dPr>
                      <m:e>
                        <m:r>
                          <a:rPr lang="en-IN" sz="2200" b="1" i="1" smtClean="0">
                            <a:latin typeface="Cambria Math" panose="02040503050406030204" pitchFamily="18" charset="0"/>
                            <a:cs typeface="Times New Roman" panose="02020603050405020304" pitchFamily="18" charset="0"/>
                          </a:rPr>
                          <m:t>𝟐𝟎𝟏𝟓</m:t>
                        </m:r>
                      </m:e>
                    </m:d>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𝟖𝟒</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𝟐𝟔𝟑𝟖</m:t>
                    </m:r>
                  </m:oMath>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increase in population from the year 1975 to 2005</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d>
                      <m:dPr>
                        <m:ctrlPr>
                          <a:rPr lang="en-IN" sz="2000" b="1" i="1">
                            <a:latin typeface="Cambria Math" panose="02040503050406030204" pitchFamily="18" charset="0"/>
                            <a:cs typeface="Times New Roman" panose="02020603050405020304" pitchFamily="18" charset="0"/>
                          </a:rPr>
                        </m:ctrlPr>
                      </m:dPr>
                      <m:e>
                        <m:r>
                          <a:rPr lang="en-IN" sz="2000" b="1" i="1">
                            <a:latin typeface="Cambria Math" panose="02040503050406030204" pitchFamily="18" charset="0"/>
                            <a:cs typeface="Times New Roman" panose="02020603050405020304" pitchFamily="18" charset="0"/>
                          </a:rPr>
                          <m:t>𝟏𝟗𝟕𝟓</m:t>
                        </m:r>
                      </m:e>
                    </m:d>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𝒇</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𝟐𝟎𝟎𝟓</m:t>
                    </m:r>
                    <m:r>
                      <a:rPr lang="en-IN" sz="2000" b="1" i="1">
                        <a:latin typeface="Cambria Math" panose="02040503050406030204" pitchFamily="18" charset="0"/>
                        <a:cs typeface="Times New Roman" panose="02020603050405020304" pitchFamily="18" charset="0"/>
                      </a:rPr>
                      <m:t>)</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𝟖𝟒</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𝟐𝟔𝟑𝟖</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𝟐𝟕</m:t>
                    </m:r>
                    <m:r>
                      <a:rPr lang="en-IN" sz="2000" b="1" i="1">
                        <a:latin typeface="Cambria Math" panose="02040503050406030204" pitchFamily="18" charset="0"/>
                        <a:cs typeface="Times New Roman" panose="02020603050405020304" pitchFamily="18" charset="0"/>
                      </a:rPr>
                      <m:t>.</m:t>
                    </m:r>
                    <m:r>
                      <a:rPr lang="en-IN" sz="2000" b="1" i="1">
                        <a:latin typeface="Cambria Math" panose="02040503050406030204" pitchFamily="18" charset="0"/>
                        <a:cs typeface="Times New Roman" panose="02020603050405020304" pitchFamily="18" charset="0"/>
                      </a:rPr>
                      <m:t>𝟖𝟕𝟗𝟕</m:t>
                    </m:r>
                  </m:oMath>
                </a14:m>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                                                                                </a:t>
                </a:r>
                <a14:m>
                  <m:oMath xmlns:m="http://schemas.openxmlformats.org/officeDocument/2006/math">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𝟓𝟔</m:t>
                    </m:r>
                    <m:r>
                      <a:rPr lang="en-IN" sz="2000" b="1">
                        <a:latin typeface="Cambria Math" panose="02040503050406030204" pitchFamily="18" charset="0"/>
                        <a:cs typeface="Times New Roman" panose="02020603050405020304" pitchFamily="18" charset="0"/>
                      </a:rPr>
                      <m:t>.</m:t>
                    </m:r>
                    <m:r>
                      <a:rPr lang="en-IN" sz="2000" b="1">
                        <a:latin typeface="Cambria Math" panose="02040503050406030204" pitchFamily="18" charset="0"/>
                        <a:cs typeface="Times New Roman" panose="02020603050405020304" pitchFamily="18" charset="0"/>
                      </a:rPr>
                      <m:t>𝟑𝟖𝟒𝟏</m:t>
                    </m:r>
                  </m:oMath>
                </a14:m>
                <a:r>
                  <a:rPr lang="en-IN" sz="2000" b="1"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 in thousands )</a:t>
                </a: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871381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r>
                  <a:rPr lang="en-IN" i="1" dirty="0" smtClean="0">
                    <a:solidFill>
                      <a:schemeClr val="accent1">
                        <a:lumMod val="75000"/>
                      </a:schemeClr>
                    </a:solidFill>
                    <a:latin typeface="Times New Roman" panose="02020603050405020304" pitchFamily="18" charset="0"/>
                    <a:cs typeface="Times New Roman" panose="02020603050405020304" pitchFamily="18" charset="0"/>
                  </a:rPr>
                  <a:t>Interpolation formula for unequal intervals</a:t>
                </a:r>
              </a:p>
              <a:p>
                <a:pPr marL="0" indent="0">
                  <a:buNone/>
                </a:pPr>
                <a:r>
                  <a:rPr lang="en-IN" sz="2400" b="1" i="1" dirty="0" smtClean="0">
                    <a:latin typeface="Times New Roman" panose="02020603050405020304" pitchFamily="18" charset="0"/>
                    <a:cs typeface="Times New Roman" panose="02020603050405020304" pitchFamily="18" charset="0"/>
                  </a:rPr>
                  <a:t>Newton’s Divided Difference Formula or Newton’s general interpolation formula</a:t>
                </a:r>
              </a:p>
              <a:p>
                <a:pPr marL="0" indent="0">
                  <a:buNone/>
                </a:pPr>
                <a:r>
                  <a:rPr lang="en-IN" sz="2450" i="1" dirty="0">
                    <a:latin typeface="Times New Roman" panose="02020603050405020304" pitchFamily="18" charset="0"/>
                    <a:cs typeface="Times New Roman" panose="02020603050405020304" pitchFamily="18" charset="0"/>
                  </a:rPr>
                  <a:t> </a:t>
                </a:r>
                <a:r>
                  <a:rPr lang="en-IN" sz="245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If </a:t>
                </a:r>
                <a14:m>
                  <m:oMath xmlns:m="http://schemas.openxmlformats.org/officeDocument/2006/math">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200" b="0" i="1" smtClean="0">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2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200" i="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200" i="1" dirty="0" smtClean="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200" dirty="0" smtClean="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200" dirty="0" smtClean="0">
                    <a:latin typeface="Times New Roman" panose="02020603050405020304" pitchFamily="18" charset="0"/>
                    <a:cs typeface="Times New Roman" panose="02020603050405020304" pitchFamily="18" charset="0"/>
                  </a:rPr>
                  <a:t>,…,</a:t>
                </a:r>
                <a:r>
                  <a:rPr lang="en-IN" sz="22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200" dirty="0" smtClean="0">
                    <a:latin typeface="Times New Roman" panose="02020603050405020304" pitchFamily="18" charset="0"/>
                    <a:cs typeface="Times New Roman" panose="02020603050405020304" pitchFamily="18" charset="0"/>
                  </a:rPr>
                  <a:t> at unequal intervals, then</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cs typeface="Times New Roman" panose="02020603050405020304" pitchFamily="18" charset="0"/>
                        </a:rPr>
                        <m:t>𝑦</m:t>
                      </m:r>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m:t>
                      </m:r>
                      <m:d>
                        <m:dPr>
                          <m:ctrlPr>
                            <a:rPr lang="en-IN" b="0" i="1" smtClean="0">
                              <a:latin typeface="Cambria Math" panose="02040503050406030204" pitchFamily="18" charset="0"/>
                              <a:cs typeface="Times New Roman" panose="02020603050405020304" pitchFamily="18" charset="0"/>
                            </a:rPr>
                          </m:ctrlPr>
                        </m:dPr>
                        <m:e>
                          <m:r>
                            <a:rPr lang="en-IN" b="0" i="1" smtClean="0">
                              <a:latin typeface="Cambria Math" panose="02040503050406030204" pitchFamily="18" charset="0"/>
                              <a:cs typeface="Times New Roman" panose="02020603050405020304" pitchFamily="18" charset="0"/>
                            </a:rPr>
                            <m:t>𝑥</m:t>
                          </m:r>
                          <m:r>
                            <a:rPr lang="en-IN" b="0" i="1" smtClean="0">
                              <a:latin typeface="Cambria Math" panose="02040503050406030204" pitchFamily="18" charset="0"/>
                              <a:cs typeface="Times New Roman" panose="02020603050405020304" pitchFamily="18" charset="0"/>
                            </a:rPr>
                            <m:t>−</m:t>
                          </m:r>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e>
                      </m:d>
                      <m:r>
                        <a:rPr lang="en-IN" b="0" i="1" smtClean="0">
                          <a:latin typeface="Cambria Math" panose="02040503050406030204" pitchFamily="18" charset="0"/>
                          <a:cs typeface="Times New Roman" panose="02020603050405020304" pitchFamily="18" charset="0"/>
                        </a:rPr>
                        <m:t>𝑓</m:t>
                      </m:r>
                      <m:d>
                        <m:dPr>
                          <m:ctrlPr>
                            <a:rPr lang="en-IN" b="0" i="1" smtClean="0">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e>
                      </m:d>
                      <m:r>
                        <a:rPr lang="en-IN" b="0" i="1" smtClean="0">
                          <a:latin typeface="Cambria Math" panose="02040503050406030204" pitchFamily="18" charset="0"/>
                          <a:cs typeface="Times New Roman" panose="02020603050405020304" pitchFamily="18" charset="0"/>
                        </a:rPr>
                        <m:t>+…</m:t>
                      </m:r>
                    </m:oMath>
                  </m:oMathPara>
                </a14:m>
                <a:endParaRPr lang="en-IN" b="0" i="1" dirty="0" smtClean="0">
                  <a:latin typeface="Cambria Math" panose="02040503050406030204" pitchFamily="18" charset="0"/>
                  <a:cs typeface="Times New Roman" panose="02020603050405020304" pitchFamily="18" charset="0"/>
                </a:endParaRPr>
              </a:p>
              <a:p>
                <a:pPr marL="0" indent="0">
                  <a:buNone/>
                </a:pPr>
                <a:endParaRPr lang="en-IN" sz="900" b="0" i="1" dirty="0" smtClean="0">
                  <a:latin typeface="Cambria Math" panose="02040503050406030204" pitchFamily="18" charset="0"/>
                  <a:cs typeface="Times New Roman" panose="02020603050405020304" pitchFamily="18" charset="0"/>
                </a:endParaRPr>
              </a:p>
              <a:p>
                <a:pPr marL="0" indent="0">
                  <a:buNone/>
                </a:pPr>
                <a:r>
                  <a:rPr lang="en-IN" b="0" dirty="0" smtClean="0">
                    <a:cs typeface="Times New Roman" panose="02020603050405020304" pitchFamily="18" charset="0"/>
                  </a:rPr>
                  <a:t>                                    </a:t>
                </a:r>
                <a14:m>
                  <m:oMath xmlns:m="http://schemas.openxmlformats.org/officeDocument/2006/math">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e>
                    </m:d>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e>
                    </m:d>
                    <m:r>
                      <a:rPr lang="en-IN" b="0" i="1" smtClean="0">
                        <a:latin typeface="Cambria Math" panose="02040503050406030204" pitchFamily="18" charset="0"/>
                        <a:cs typeface="Times New Roman" panose="02020603050405020304" pitchFamily="18" charset="0"/>
                      </a:rPr>
                      <m:t>…</m:t>
                    </m:r>
                    <m:d>
                      <m:dPr>
                        <m:ctrlPr>
                          <a:rPr lang="en-IN" i="1">
                            <a:latin typeface="Cambria Math" panose="02040503050406030204" pitchFamily="18" charset="0"/>
                            <a:cs typeface="Times New Roman" panose="02020603050405020304" pitchFamily="18" charset="0"/>
                          </a:rPr>
                        </m:ctrlPr>
                      </m:dPr>
                      <m:e>
                        <m:r>
                          <a:rPr lang="en-IN" i="1">
                            <a:latin typeface="Cambria Math" panose="02040503050406030204" pitchFamily="18" charset="0"/>
                            <a:cs typeface="Times New Roman" panose="02020603050405020304" pitchFamily="18" charset="0"/>
                          </a:rPr>
                          <m:t>𝑥</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r>
                              <a:rPr lang="en-IN" b="0" i="1" smtClean="0">
                                <a:latin typeface="Cambria Math" panose="02040503050406030204" pitchFamily="18" charset="0"/>
                                <a:cs typeface="Times New Roman" panose="02020603050405020304" pitchFamily="18" charset="0"/>
                              </a:rPr>
                              <m:t>−1</m:t>
                            </m:r>
                          </m:sub>
                        </m:sSub>
                      </m:e>
                    </m:d>
                    <m:r>
                      <a:rPr lang="en-IN" i="1">
                        <a:latin typeface="Cambria Math" panose="02040503050406030204" pitchFamily="18" charset="0"/>
                        <a:cs typeface="Times New Roman" panose="02020603050405020304" pitchFamily="18" charset="0"/>
                      </a:rPr>
                      <m:t>𝑓</m:t>
                    </m:r>
                    <m:d>
                      <m:dPr>
                        <m:ctrlPr>
                          <a:rPr lang="en-IN" i="1">
                            <a:latin typeface="Cambria Math" panose="02040503050406030204" pitchFamily="18" charset="0"/>
                            <a:cs typeface="Times New Roman" panose="02020603050405020304" pitchFamily="18" charset="0"/>
                          </a:rPr>
                        </m:ctrlPr>
                      </m:dPr>
                      <m:e>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0</m:t>
                            </m:r>
                          </m:sub>
                        </m:sSub>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i="1">
                                <a:latin typeface="Cambria Math" panose="02040503050406030204" pitchFamily="18" charset="0"/>
                                <a:cs typeface="Times New Roman" panose="02020603050405020304" pitchFamily="18" charset="0"/>
                              </a:rPr>
                              <m:t>1</m:t>
                            </m:r>
                          </m:sub>
                        </m:sSub>
                        <m:r>
                          <a:rPr lang="en-IN" i="1">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𝑛</m:t>
                            </m:r>
                          </m:sub>
                        </m:sSub>
                      </m:e>
                    </m:d>
                  </m:oMath>
                </a14:m>
                <a:endParaRPr lang="en-IN" dirty="0" smtClean="0">
                  <a:latin typeface="Times New Roman" panose="02020603050405020304" pitchFamily="18" charset="0"/>
                  <a:cs typeface="Times New Roman" panose="02020603050405020304" pitchFamily="18" charset="0"/>
                </a:endParaRPr>
              </a:p>
              <a:p>
                <a:pPr marL="0" indent="0">
                  <a:buNone/>
                </a:pPr>
                <a:endParaRPr lang="en-IN" sz="10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Here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cs typeface="Times New Roman" panose="02020603050405020304" pitchFamily="18" charset="0"/>
                      </a:rPr>
                      <m:t>=</m:t>
                    </m:r>
                    <m:f>
                      <m:fPr>
                        <m:ctrlPr>
                          <a:rPr lang="en-IN" sz="2400" b="0" i="1" smtClean="0">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cs typeface="Times New Roman" panose="02020603050405020304" pitchFamily="18" charset="0"/>
                      </a:rPr>
                      <m:t>=</m:t>
                    </m:r>
                    <m:f>
                      <m:fPr>
                        <m:ctrlPr>
                          <a:rPr lang="en-IN" sz="2000" i="1">
                            <a:latin typeface="Cambria Math" panose="02040503050406030204" pitchFamily="18" charset="0"/>
                            <a:cs typeface="Times New Roman" panose="02020603050405020304" pitchFamily="18" charset="0"/>
                          </a:rPr>
                        </m:ctrlPr>
                      </m:fPr>
                      <m:num>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1</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cs typeface="Times New Roman" panose="02020603050405020304" pitchFamily="18" charset="0"/>
                                  </a:rPr>
                                  <m:t>2</m:t>
                                </m:r>
                              </m:sub>
                            </m:sSub>
                          </m:e>
                        </m:d>
                        <m:r>
                          <a:rPr lang="en-IN" sz="2000" i="1">
                            <a:latin typeface="Cambria Math" panose="02040503050406030204" pitchFamily="18" charset="0"/>
                            <a:ea typeface="Cambria Math" panose="02040503050406030204" pitchFamily="18" charset="0"/>
                            <a:cs typeface="Times New Roman" panose="02020603050405020304" pitchFamily="18" charset="0"/>
                          </a:rPr>
                          <m:t>−</m:t>
                        </m:r>
                        <m:r>
                          <a:rPr lang="en-IN" sz="2000" i="1">
                            <a:latin typeface="Cambria Math" panose="02040503050406030204" pitchFamily="18" charset="0"/>
                            <a:cs typeface="Times New Roman" panose="02020603050405020304" pitchFamily="18" charset="0"/>
                          </a:rPr>
                          <m:t>𝑓</m:t>
                        </m:r>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1</m:t>
                                </m:r>
                              </m:sub>
                            </m:sSub>
                          </m:e>
                        </m:d>
                      </m:num>
                      <m:den>
                        <m:d>
                          <m:dPr>
                            <m:ctrlPr>
                              <a:rPr lang="en-IN" sz="2000" i="1">
                                <a:latin typeface="Cambria Math" panose="02040503050406030204" pitchFamily="18" charset="0"/>
                                <a:cs typeface="Times New Roman" panose="02020603050405020304" pitchFamily="18" charset="0"/>
                              </a:rPr>
                            </m:ctrlPr>
                          </m:dPr>
                          <m:e>
                            <m:sSub>
                              <m:sSubPr>
                                <m:ctrlPr>
                                  <a:rPr lang="en-IN" sz="20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0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000" i="1">
                                <a:latin typeface="Cambria Math" panose="02040503050406030204" pitchFamily="18" charset="0"/>
                                <a:cs typeface="Times New Roman" panose="02020603050405020304" pitchFamily="18" charset="0"/>
                              </a:rPr>
                              <m:t>−</m:t>
                            </m:r>
                            <m:sSub>
                              <m:sSubPr>
                                <m:ctrlPr>
                                  <a:rPr lang="en-IN" sz="2000" i="1">
                                    <a:latin typeface="Cambria Math" panose="02040503050406030204" pitchFamily="18" charset="0"/>
                                    <a:cs typeface="Times New Roman" panose="02020603050405020304" pitchFamily="18" charset="0"/>
                                  </a:rPr>
                                </m:ctrlPr>
                              </m:sSubPr>
                              <m:e>
                                <m:r>
                                  <a:rPr lang="en-IN" sz="2000" i="1">
                                    <a:latin typeface="Cambria Math" panose="02040503050406030204" pitchFamily="18" charset="0"/>
                                    <a:cs typeface="Times New Roman" panose="02020603050405020304" pitchFamily="18" charset="0"/>
                                  </a:rPr>
                                  <m:t>𝑥</m:t>
                                </m:r>
                              </m:e>
                              <m:sub>
                                <m:r>
                                  <a:rPr lang="en-IN" sz="2000" i="1">
                                    <a:latin typeface="Cambria Math" panose="02040503050406030204" pitchFamily="18" charset="0"/>
                                    <a:cs typeface="Times New Roman" panose="02020603050405020304" pitchFamily="18" charset="0"/>
                                  </a:rPr>
                                  <m:t>0</m:t>
                                </m:r>
                              </m:sub>
                            </m:sSub>
                          </m:e>
                        </m:d>
                      </m:den>
                    </m:f>
                  </m:oMath>
                </a14:m>
                <a:r>
                  <a:rPr lang="en-IN" sz="2200" dirty="0" smtClean="0">
                    <a:latin typeface="Times New Roman" panose="02020603050405020304" pitchFamily="18" charset="0"/>
                    <a:cs typeface="Times New Roman" panose="02020603050405020304" pitchFamily="18" charset="0"/>
                  </a:rPr>
                  <a:t>    ;  </a:t>
                </a: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cs typeface="Times New Roman" panose="02020603050405020304" pitchFamily="18" charset="0"/>
                      </a:rPr>
                      <m:t>=</m:t>
                    </m:r>
                    <m:f>
                      <m:fPr>
                        <m:ctrlPr>
                          <a:rPr lang="en-IN" sz="2400" i="1">
                            <a:latin typeface="Cambria Math" panose="02040503050406030204" pitchFamily="18" charset="0"/>
                            <a:cs typeface="Times New Roman" panose="02020603050405020304" pitchFamily="18" charset="0"/>
                          </a:rPr>
                        </m:ctrlPr>
                      </m:fPr>
                      <m:num>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r>
                              <a:rPr lang="en-IN" sz="2400" b="0" i="1" smtClean="0">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cs typeface="Times New Roman" panose="02020603050405020304" pitchFamily="18" charset="0"/>
                                  </a:rPr>
                                  <m:t>3</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m:t>
                        </m:r>
                        <m:r>
                          <a:rPr lang="en-IN" sz="2400" i="1">
                            <a:latin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1</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2</m:t>
                                </m:r>
                              </m:sub>
                            </m:sSub>
                          </m:e>
                        </m:d>
                      </m:num>
                      <m:den>
                        <m:d>
                          <m:dPr>
                            <m:ctrlPr>
                              <a:rPr lang="en-IN" sz="2400" i="1">
                                <a:latin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400" i="1">
                                <a:latin typeface="Cambria Math" panose="02040503050406030204" pitchFamily="18" charset="0"/>
                                <a:cs typeface="Times New Roman" panose="02020603050405020304" pitchFamily="18" charset="0"/>
                              </a:rPr>
                              <m:t>−</m:t>
                            </m:r>
                            <m:sSub>
                              <m:sSubPr>
                                <m:ctrlPr>
                                  <a:rPr lang="en-IN" sz="2400" i="1">
                                    <a:latin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cs typeface="Times New Roman" panose="02020603050405020304" pitchFamily="18" charset="0"/>
                                  </a:rPr>
                                  <m:t>0</m:t>
                                </m:r>
                              </m:sub>
                            </m:sSub>
                          </m:e>
                        </m:d>
                      </m:den>
                    </m:f>
                  </m:oMath>
                </a14:m>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907"/>
                </a:stretch>
              </a:blipFill>
            </p:spPr>
            <p:txBody>
              <a:bodyPr/>
              <a:lstStyle/>
              <a:p>
                <a:r>
                  <a:rPr lang="en-IN">
                    <a:noFill/>
                  </a:rPr>
                  <a:t> </a:t>
                </a:r>
              </a:p>
            </p:txBody>
          </p:sp>
        </mc:Fallback>
      </mc:AlternateContent>
    </p:spTree>
    <p:extLst>
      <p:ext uri="{BB962C8B-B14F-4D97-AF65-F5344CB8AC3E}">
        <p14:creationId xmlns:p14="http://schemas.microsoft.com/office/powerpoint/2010/main" val="29749612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latin typeface="Times New Roman" panose="02020603050405020304" pitchFamily="18" charset="0"/>
                    <a:cs typeface="Times New Roman" panose="02020603050405020304" pitchFamily="18" charset="0"/>
                  </a:rPr>
                  <a:t>Use NDDF to find </a:t>
                </a:r>
                <a14:m>
                  <m:oMath xmlns:m="http://schemas.openxmlformats.org/officeDocument/2006/math">
                    <m:r>
                      <a:rPr lang="en-IN" sz="2200" b="0" i="1" smtClean="0">
                        <a:latin typeface="Cambria Math" panose="02040503050406030204" pitchFamily="18" charset="0"/>
                        <a:cs typeface="Times New Roman" panose="02020603050405020304" pitchFamily="18" charset="0"/>
                      </a:rPr>
                      <m:t>𝑓</m:t>
                    </m:r>
                    <m:r>
                      <a:rPr lang="en-IN" sz="2200" b="0" i="1" smtClean="0">
                        <a:latin typeface="Cambria Math" panose="02040503050406030204" pitchFamily="18" charset="0"/>
                        <a:cs typeface="Times New Roman" panose="02020603050405020304" pitchFamily="18" charset="0"/>
                      </a:rPr>
                      <m:t>(43)</m:t>
                    </m:r>
                  </m:oMath>
                </a14:m>
                <a:r>
                  <a:rPr lang="en-IN" sz="2200" dirty="0" smtClean="0">
                    <a:latin typeface="Times New Roman" panose="02020603050405020304" pitchFamily="18" charset="0"/>
                    <a:cs typeface="Times New Roman" panose="02020603050405020304" pitchFamily="18" charset="0"/>
                  </a:rPr>
                  <a:t> , given that</a:t>
                </a:r>
              </a:p>
              <a:p>
                <a:pPr marL="457200" indent="-457200">
                  <a:buAutoNum type="arabicPeriod"/>
                </a:pP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885820949"/>
                        </a:ext>
                      </a:extLst>
                    </a:gridCol>
                    <a:gridCol w="1625600">
                      <a:extLst>
                        <a:ext uri="{9D8B030D-6E8A-4147-A177-3AD203B41FA5}">
                          <a16:colId xmlns:a16="http://schemas.microsoft.com/office/drawing/2014/main" val="3029316184"/>
                        </a:ext>
                      </a:extLst>
                    </a:gridCol>
                    <a:gridCol w="1625600">
                      <a:extLst>
                        <a:ext uri="{9D8B030D-6E8A-4147-A177-3AD203B41FA5}">
                          <a16:colId xmlns:a16="http://schemas.microsoft.com/office/drawing/2014/main" val="241505782"/>
                        </a:ext>
                      </a:extLst>
                    </a:gridCol>
                    <a:gridCol w="1625600">
                      <a:extLst>
                        <a:ext uri="{9D8B030D-6E8A-4147-A177-3AD203B41FA5}">
                          <a16:colId xmlns:a16="http://schemas.microsoft.com/office/drawing/2014/main" val="1490366380"/>
                        </a:ext>
                      </a:extLst>
                    </a:gridCol>
                    <a:gridCol w="1625600">
                      <a:extLst>
                        <a:ext uri="{9D8B030D-6E8A-4147-A177-3AD203B41FA5}">
                          <a16:colId xmlns:a16="http://schemas.microsoft.com/office/drawing/2014/main" val="102267875"/>
                        </a:ext>
                      </a:extLst>
                    </a:gridCol>
                  </a:tblGrid>
                  <a:tr h="323021">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0311814"/>
                      </a:ext>
                    </a:extLst>
                  </a:tr>
                  <a:tr h="323021">
                    <a:tc>
                      <a:txBody>
                        <a:bodyPr/>
                        <a:lstStyle/>
                        <a:p>
                          <a:pPr algn="ctr"/>
                          <a14:m>
                            <m:oMath xmlns:m="http://schemas.openxmlformats.org/officeDocument/2006/math">
                              <m:r>
                                <a:rPr lang="en-IN" sz="1800" b="0" i="1" smtClean="0">
                                  <a:latin typeface="Cambria Math" panose="02040503050406030204" pitchFamily="18" charset="0"/>
                                  <a:cs typeface="Times New Roman" panose="02020603050405020304" pitchFamily="18" charset="0"/>
                                </a:rPr>
                                <m:t>𝑓</m:t>
                              </m:r>
                              <m:r>
                                <a:rPr lang="en-IN" sz="1800" b="0" i="1" smtClean="0">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m:t>
                              </m:r>
                            </m:oMath>
                          </a14:m>
                          <a:r>
                            <a:rPr lang="en-IN" sz="1800"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51607870"/>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3589203145"/>
                  </p:ext>
                </p:extLst>
              </p:nvPr>
            </p:nvGraphicFramePr>
            <p:xfrm>
              <a:off x="2032000" y="2021618"/>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3885820949"/>
                        </a:ext>
                      </a:extLst>
                    </a:gridCol>
                    <a:gridCol w="1625600">
                      <a:extLst>
                        <a:ext uri="{9D8B030D-6E8A-4147-A177-3AD203B41FA5}">
                          <a16:colId xmlns:a16="http://schemas.microsoft.com/office/drawing/2014/main" xmlns="" xmlns:a14="http://schemas.microsoft.com/office/drawing/2010/main" val="3029316184"/>
                        </a:ext>
                      </a:extLst>
                    </a:gridCol>
                    <a:gridCol w="1625600">
                      <a:extLst>
                        <a:ext uri="{9D8B030D-6E8A-4147-A177-3AD203B41FA5}">
                          <a16:colId xmlns:a16="http://schemas.microsoft.com/office/drawing/2014/main" xmlns="" xmlns:a14="http://schemas.microsoft.com/office/drawing/2010/main" val="241505782"/>
                        </a:ext>
                      </a:extLst>
                    </a:gridCol>
                    <a:gridCol w="1625600">
                      <a:extLst>
                        <a:ext uri="{9D8B030D-6E8A-4147-A177-3AD203B41FA5}">
                          <a16:colId xmlns:a16="http://schemas.microsoft.com/office/drawing/2014/main" xmlns="" xmlns:a14="http://schemas.microsoft.com/office/drawing/2010/main" val="1490366380"/>
                        </a:ext>
                      </a:extLst>
                    </a:gridCol>
                    <a:gridCol w="1625600">
                      <a:extLst>
                        <a:ext uri="{9D8B030D-6E8A-4147-A177-3AD203B41FA5}">
                          <a16:colId xmlns:a16="http://schemas.microsoft.com/office/drawing/2014/main" xmlns="" xmlns:a14="http://schemas.microsoft.com/office/drawing/2010/main" val="102267875"/>
                        </a:ext>
                      </a:extLst>
                    </a:gridCol>
                  </a:tblGrid>
                  <a:tr h="365760">
                    <a:tc>
                      <a:txBody>
                        <a:bodyPr/>
                        <a:lstStyle/>
                        <a:p>
                          <a:endParaRPr lang="en-US"/>
                        </a:p>
                      </a:txBody>
                      <a:tcPr>
                        <a:blipFill>
                          <a:blip r:embed="rId3"/>
                          <a:stretch>
                            <a:fillRect l="-375" t="-8197" r="-401124" b="-124590"/>
                          </a:stretch>
                        </a:blipFill>
                      </a:tcPr>
                    </a:tc>
                    <a:tc>
                      <a:txBody>
                        <a:bodyPr/>
                        <a:lstStyle/>
                        <a:p>
                          <a:pPr algn="ctr"/>
                          <a:r>
                            <a:rPr lang="en-IN" dirty="0" smtClean="0">
                              <a:latin typeface="Times New Roman" panose="02020603050405020304" pitchFamily="18" charset="0"/>
                              <a:cs typeface="Times New Roman" panose="02020603050405020304" pitchFamily="18" charset="0"/>
                            </a:rPr>
                            <a:t>40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90311814"/>
                      </a:ext>
                    </a:extLst>
                  </a:tr>
                  <a:tr h="365760">
                    <a:tc>
                      <a:txBody>
                        <a:bodyPr/>
                        <a:lstStyle/>
                        <a:p>
                          <a:endParaRPr lang="en-US"/>
                        </a:p>
                      </a:txBody>
                      <a:tcPr>
                        <a:blipFill>
                          <a:blip r:embed="rId3"/>
                          <a:stretch>
                            <a:fillRect l="-375" t="-110000" r="-401124" b="-26667"/>
                          </a:stretch>
                        </a:blipFill>
                      </a:tcPr>
                    </a:tc>
                    <a:tc>
                      <a:txBody>
                        <a:bodyPr/>
                        <a:lstStyle/>
                        <a:p>
                          <a:pPr algn="ctr"/>
                          <a:r>
                            <a:rPr lang="en-IN" dirty="0" smtClean="0">
                              <a:latin typeface="Times New Roman" panose="02020603050405020304" pitchFamily="18" charset="0"/>
                              <a:cs typeface="Times New Roman" panose="02020603050405020304" pitchFamily="18" charset="0"/>
                            </a:rPr>
                            <a:t>43833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46568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49431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50912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95160787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val="2973256278"/>
                        </a:ext>
                      </a:extLst>
                    </a:gridCol>
                    <a:gridCol w="1996795">
                      <a:extLst>
                        <a:ext uri="{9D8B030D-6E8A-4147-A177-3AD203B41FA5}">
                          <a16:colId xmlns:a16="http://schemas.microsoft.com/office/drawing/2014/main" val="831786489"/>
                        </a:ext>
                      </a:extLst>
                    </a:gridCol>
                    <a:gridCol w="2540817">
                      <a:extLst>
                        <a:ext uri="{9D8B030D-6E8A-4147-A177-3AD203B41FA5}">
                          <a16:colId xmlns:a16="http://schemas.microsoft.com/office/drawing/2014/main" val="3117944769"/>
                        </a:ext>
                      </a:extLst>
                    </a:gridCol>
                    <a:gridCol w="2534821">
                      <a:extLst>
                        <a:ext uri="{9D8B030D-6E8A-4147-A177-3AD203B41FA5}">
                          <a16:colId xmlns:a16="http://schemas.microsoft.com/office/drawing/2014/main" val="1112516958"/>
                        </a:ext>
                      </a:extLst>
                    </a:gridCol>
                    <a:gridCol w="2315816">
                      <a:extLst>
                        <a:ext uri="{9D8B030D-6E8A-4147-A177-3AD203B41FA5}">
                          <a16:colId xmlns:a16="http://schemas.microsoft.com/office/drawing/2014/main" val="375452748"/>
                        </a:ext>
                      </a:extLst>
                    </a:gridCol>
                  </a:tblGrid>
                  <a:tr h="5565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2200" b="1" i="1" smtClean="0">
                                    <a:latin typeface="Cambria Math" panose="02040503050406030204" pitchFamily="18" charset="0"/>
                                    <a:cs typeface="Times New Roman" panose="02020603050405020304" pitchFamily="18" charset="0"/>
                                  </a:rPr>
                                  <m:t>𝒙</m:t>
                                </m:r>
                              </m:oMath>
                            </m:oMathPara>
                          </a14:m>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IN" sz="2200" b="1" i="1" smtClean="0">
                                  <a:latin typeface="Cambria Math" panose="02040503050406030204" pitchFamily="18" charset="0"/>
                                  <a:cs typeface="Times New Roman" panose="02020603050405020304" pitchFamily="18" charset="0"/>
                                </a:rPr>
                                <m:t>𝒇</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𝒙</m:t>
                              </m:r>
                              <m:r>
                                <a:rPr lang="en-IN" sz="2200" b="1" i="1" smtClean="0">
                                  <a:latin typeface="Cambria Math" panose="02040503050406030204" pitchFamily="18" charset="0"/>
                                  <a:cs typeface="Times New Roman" panose="02020603050405020304" pitchFamily="18" charset="0"/>
                                </a:rPr>
                                <m:t>)</m:t>
                              </m:r>
                            </m:oMath>
                          </a14:m>
                          <a:r>
                            <a:rPr lang="en-IN" sz="2200" b="1" dirty="0" smtClean="0">
                              <a:latin typeface="Times New Roman" panose="02020603050405020304" pitchFamily="18" charset="0"/>
                              <a:cs typeface="Times New Roman" panose="02020603050405020304" pitchFamily="18" charset="0"/>
                            </a:rPr>
                            <a:t> </a:t>
                          </a:r>
                          <a:endParaRPr lang="en-IN" sz="2200" b="1"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tc>
                      <a:txBody>
                        <a:bodyPr/>
                        <a:lstStyle/>
                        <a:p>
                          <a:pPr algn="ct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b="1" i="1" smtClean="0">
                                  <a:latin typeface="Cambria Math" panose="02040503050406030204" pitchFamily="18" charset="0"/>
                                </a:rPr>
                                <m:t>𝑰𝑰𝑰</m:t>
                              </m:r>
                              <m:r>
                                <a:rPr lang="en-IN" sz="2200" b="1" i="1" smtClean="0">
                                  <a:latin typeface="Cambria Math" panose="02040503050406030204" pitchFamily="18" charset="0"/>
                                </a:rPr>
                                <m:t> </m:t>
                              </m:r>
                              <m:r>
                                <a:rPr lang="en-IN" sz="2200" b="1" i="1" smtClean="0">
                                  <a:latin typeface="Cambria Math" panose="02040503050406030204" pitchFamily="18" charset="0"/>
                                </a:rPr>
                                <m:t>𝑫𝑫</m:t>
                              </m:r>
                            </m:oMath>
                          </a14:m>
                          <a:endParaRPr lang="en-IN" sz="22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20658532"/>
                      </a:ext>
                    </a:extLst>
                  </a:tr>
                  <a:tr h="2630890">
                    <a:tc>
                      <a:txBody>
                        <a:bodyPr/>
                        <a:lstStyle/>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0</m:t>
                                    </m:r>
                                  </m:sub>
                                </m:sSub>
                                <m:r>
                                  <a:rPr lang="en-IN" b="0" i="1" smtClean="0">
                                    <a:latin typeface="Cambria Math" panose="02040503050406030204" pitchFamily="18" charset="0"/>
                                    <a:cs typeface="Times New Roman" panose="02020603050405020304" pitchFamily="18" charset="0"/>
                                  </a:rPr>
                                  <m:t>=40</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1</m:t>
                                    </m:r>
                                  </m:sub>
                                </m:sSub>
                                <m:r>
                                  <a:rPr lang="en-IN" b="0" i="1" smtClean="0">
                                    <a:latin typeface="Cambria Math" panose="02040503050406030204" pitchFamily="18" charset="0"/>
                                    <a:cs typeface="Times New Roman" panose="02020603050405020304" pitchFamily="18" charset="0"/>
                                  </a:rPr>
                                  <m:t>=42</m:t>
                                </m:r>
                              </m:oMath>
                            </m:oMathPara>
                          </a14:m>
                          <a:endParaRPr lang="en-IN" dirty="0" smtClean="0"/>
                        </a:p>
                        <a:p>
                          <a:r>
                            <a:rPr lang="en-IN" dirty="0" smtClean="0"/>
                            <a:t> </a:t>
                          </a:r>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2</m:t>
                                    </m:r>
                                  </m:sub>
                                </m:sSub>
                                <m:r>
                                  <a:rPr lang="en-IN" b="0" i="1" smtClean="0">
                                    <a:latin typeface="Cambria Math" panose="02040503050406030204" pitchFamily="18" charset="0"/>
                                    <a:cs typeface="Times New Roman" panose="02020603050405020304" pitchFamily="18" charset="0"/>
                                  </a:rPr>
                                  <m:t>=44</m:t>
                                </m:r>
                              </m:oMath>
                            </m:oMathPara>
                          </a14:m>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𝑥</m:t>
                                    </m:r>
                                  </m:e>
                                  <m:sub>
                                    <m:r>
                                      <a:rPr lang="en-IN" b="0" i="1" smtClean="0">
                                        <a:latin typeface="Cambria Math" panose="02040503050406030204" pitchFamily="18" charset="0"/>
                                        <a:cs typeface="Times New Roman" panose="02020603050405020304" pitchFamily="18" charset="0"/>
                                      </a:rPr>
                                      <m:t>3</m:t>
                                    </m:r>
                                  </m:sub>
                                </m:sSub>
                                <m:r>
                                  <a:rPr lang="en-IN" b="0" i="1" smtClean="0">
                                    <a:latin typeface="Cambria Math" panose="02040503050406030204" pitchFamily="18" charset="0"/>
                                    <a:cs typeface="Times New Roman" panose="02020603050405020304" pitchFamily="18" charset="0"/>
                                  </a:rPr>
                                  <m:t>=45</m:t>
                                </m:r>
                              </m:oMath>
                            </m:oMathPara>
                          </a14:m>
                          <a:endParaRPr lang="en-IN" dirty="0"/>
                        </a:p>
                      </a:txBody>
                      <a:tcPr/>
                    </a:tc>
                    <a:tc>
                      <a:txBody>
                        <a:bodyPr/>
                        <a:lstStyle/>
                        <a:p>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=43833</m:t>
                                </m:r>
                              </m:oMath>
                            </m:oMathPara>
                          </a14:m>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=46568</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=49431</m:t>
                                </m:r>
                              </m:oMath>
                            </m:oMathPara>
                          </a14:m>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18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ea typeface="Cambria Math" panose="02040503050406030204" pitchFamily="18" charset="0"/>
                                            <a:cs typeface="Times New Roman" panose="02020603050405020304" pitchFamily="18" charset="0"/>
                                          </a:rPr>
                                          <m:t>3</m:t>
                                        </m:r>
                                      </m:sub>
                                    </m:sSub>
                                  </m:e>
                                </m:d>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=50912</m:t>
                                </m:r>
                              </m:oMath>
                            </m:oMathPara>
                          </a14:m>
                          <a:endParaRPr lang="en-IN" dirty="0"/>
                        </a:p>
                      </a:txBody>
                      <a:tcPr/>
                    </a:tc>
                    <a:tc>
                      <a:txBody>
                        <a:bodyPr/>
                        <a:lstStyle/>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46568−43833</m:t>
                                    </m:r>
                                  </m:num>
                                  <m:den>
                                    <m:r>
                                      <a:rPr lang="en-IN" sz="1050" b="0" i="1" smtClean="0">
                                        <a:latin typeface="Cambria Math" panose="02040503050406030204" pitchFamily="18" charset="0"/>
                                        <a:cs typeface="Times New Roman" panose="02020603050405020304" pitchFamily="18" charset="0"/>
                                      </a:rPr>
                                      <m:t>42−40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1367.5</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49431−46568</m:t>
                                    </m:r>
                                  </m:num>
                                  <m:den>
                                    <m:r>
                                      <a:rPr lang="en-IN" sz="1050" b="0" i="1" smtClean="0">
                                        <a:latin typeface="Cambria Math" panose="02040503050406030204" pitchFamily="18" charset="0"/>
                                        <a:cs typeface="Times New Roman" panose="02020603050405020304" pitchFamily="18" charset="0"/>
                                      </a:rPr>
                                      <m:t>44−42</m:t>
                                    </m:r>
                                  </m:den>
                                </m:f>
                                <m:r>
                                  <a:rPr lang="en-IN" sz="1050" b="0" i="1" smtClean="0">
                                    <a:latin typeface="Cambria Math" panose="02040503050406030204" pitchFamily="18" charset="0"/>
                                    <a:cs typeface="Times New Roman" panose="02020603050405020304" pitchFamily="18" charset="0"/>
                                  </a:rPr>
                                  <m:t>=1431.5</m:t>
                                </m:r>
                              </m:oMath>
                            </m:oMathPara>
                          </a14:m>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50912−49431</m:t>
                                    </m:r>
                                  </m:num>
                                  <m:den>
                                    <m:r>
                                      <a:rPr lang="en-IN" sz="1050" b="0" i="1" smtClean="0">
                                        <a:latin typeface="Cambria Math" panose="02040503050406030204" pitchFamily="18" charset="0"/>
                                        <a:cs typeface="Times New Roman" panose="02020603050405020304" pitchFamily="18" charset="0"/>
                                      </a:rPr>
                                      <m:t>45−44</m:t>
                                    </m:r>
                                  </m:den>
                                </m:f>
                                <m:r>
                                  <a:rPr lang="en-IN" sz="1050" b="0" i="1" smtClean="0">
                                    <a:latin typeface="Cambria Math" panose="02040503050406030204" pitchFamily="18" charset="0"/>
                                    <a:cs typeface="Times New Roman" panose="02020603050405020304" pitchFamily="18" charset="0"/>
                                  </a:rPr>
                                  <m:t>=1481</m:t>
                                </m:r>
                              </m:oMath>
                            </m:oMathPara>
                          </a14:m>
                          <a:endParaRPr lang="en-IN" sz="1050" dirty="0" smtClean="0"/>
                        </a:p>
                        <a:p>
                          <a:endParaRPr lang="en-IN" sz="1050" dirty="0" smtClean="0"/>
                        </a:p>
                        <a:p>
                          <a:endParaRPr lang="en-IN" sz="1050" dirty="0"/>
                        </a:p>
                      </a:txBody>
                      <a:tcPr/>
                    </a:tc>
                    <a:tc>
                      <a:txBody>
                        <a:bodyPr/>
                        <a:lstStyle/>
                        <a:p>
                          <a:endParaRPr lang="en-IN" dirty="0" smtClean="0"/>
                        </a:p>
                        <a:p>
                          <a:endParaRPr lang="en-IN" dirty="0" smtClean="0"/>
                        </a:p>
                        <a:p>
                          <a:endParaRPr lang="en-IN" dirty="0" smtClean="0"/>
                        </a:p>
                        <a:p>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1431.5</m:t>
                                    </m:r>
                                    <m:r>
                                      <m:rPr>
                                        <m:nor/>
                                      </m:rPr>
                                      <a:rPr lang="en-IN" sz="1050" dirty="0" smtClean="0"/>
                                      <m:t> </m:t>
                                    </m:r>
                                    <m:r>
                                      <a:rPr lang="en-IN" sz="1050" b="0" i="1" smtClean="0">
                                        <a:latin typeface="Cambria Math" panose="02040503050406030204" pitchFamily="18" charset="0"/>
                                        <a:cs typeface="Times New Roman" panose="02020603050405020304" pitchFamily="18" charset="0"/>
                                      </a:rPr>
                                      <m:t>−1367.5</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44−40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16</m:t>
                                </m:r>
                              </m:oMath>
                            </m:oMathPara>
                          </a14:m>
                          <a:endParaRPr lang="en-IN" sz="1050" dirty="0" smtClean="0">
                            <a:solidFill>
                              <a:srgbClr val="FF0000"/>
                            </a:solidFill>
                          </a:endParaRPr>
                        </a:p>
                        <a:p>
                          <a:endParaRPr lang="en-IN" sz="1050" dirty="0" smtClean="0"/>
                        </a:p>
                        <a:p>
                          <a:endParaRPr lang="en-IN" sz="1050" dirty="0" smtClean="0"/>
                        </a:p>
                        <a:p>
                          <a:endParaRPr lang="en-IN" sz="105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1481−1431.5</m:t>
                                    </m:r>
                                  </m:num>
                                  <m:den>
                                    <m:r>
                                      <a:rPr lang="en-IN" sz="1050" b="0" i="1" smtClean="0">
                                        <a:latin typeface="Cambria Math" panose="02040503050406030204" pitchFamily="18" charset="0"/>
                                        <a:cs typeface="Times New Roman" panose="02020603050405020304" pitchFamily="18" charset="0"/>
                                      </a:rPr>
                                      <m:t>45−42</m:t>
                                    </m:r>
                                  </m:den>
                                </m:f>
                                <m:r>
                                  <a:rPr lang="en-IN" sz="1050" b="0" i="1" smtClean="0">
                                    <a:latin typeface="Cambria Math" panose="02040503050406030204" pitchFamily="18" charset="0"/>
                                    <a:cs typeface="Times New Roman" panose="02020603050405020304" pitchFamily="18" charset="0"/>
                                  </a:rPr>
                                  <m:t>=16.5</m:t>
                                </m:r>
                              </m:oMath>
                            </m:oMathPara>
                          </a14:m>
                          <a:endParaRPr lang="en-IN" sz="1050" dirty="0" smtClean="0"/>
                        </a:p>
                        <a:p>
                          <a:endParaRPr lang="en-IN" sz="1050" dirty="0" smtClean="0"/>
                        </a:p>
                        <a:p>
                          <a:endParaRPr lang="en-IN" sz="1050" dirty="0" smtClean="0"/>
                        </a:p>
                        <a:p>
                          <a:endParaRPr lang="en-IN" dirty="0"/>
                        </a:p>
                      </a:txBody>
                      <a:tcPr/>
                    </a:tc>
                    <a:tc>
                      <a:txBody>
                        <a:bodyPr/>
                        <a:lstStyle/>
                        <a:p>
                          <a:endParaRPr lang="en-IN" dirty="0" smtClean="0"/>
                        </a:p>
                        <a:p>
                          <a:endParaRPr lang="en-IN" dirty="0" smtClean="0"/>
                        </a:p>
                        <a:p>
                          <a:endParaRPr lang="en-IN" dirty="0" smtClean="0"/>
                        </a:p>
                        <a:p>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IN" sz="1050" b="0" i="1" smtClean="0">
                                    <a:latin typeface="Cambria Math" panose="02040503050406030204" pitchFamily="18" charset="0"/>
                                    <a:cs typeface="Times New Roman" panose="02020603050405020304" pitchFamily="18" charset="0"/>
                                  </a:rPr>
                                  <m:t>𝑓</m:t>
                                </m:r>
                                <m:d>
                                  <m:dPr>
                                    <m:ctrlPr>
                                      <a:rPr lang="en-IN" sz="1050" b="0" i="1" smtClean="0">
                                        <a:latin typeface="Cambria Math" panose="02040503050406030204" pitchFamily="18" charset="0"/>
                                        <a:cs typeface="Times New Roman" panose="02020603050405020304" pitchFamily="18" charset="0"/>
                                      </a:rPr>
                                    </m:ctrlPr>
                                  </m:dPr>
                                  <m:e>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i="1">
                                            <a:latin typeface="Cambria Math" panose="02040503050406030204" pitchFamily="18" charset="0"/>
                                            <a:cs typeface="Times New Roman" panose="02020603050405020304" pitchFamily="18" charset="0"/>
                                          </a:rPr>
                                          <m:t>0</m:t>
                                        </m:r>
                                      </m:sub>
                                    </m:sSub>
                                    <m:r>
                                      <a:rPr lang="en-IN" sz="1050" b="0" i="1" smtClean="0">
                                        <a:latin typeface="Cambria Math" panose="02040503050406030204" pitchFamily="18" charset="0"/>
                                        <a:cs typeface="Times New Roman" panose="02020603050405020304" pitchFamily="18" charset="0"/>
                                      </a:rPr>
                                      <m:t>,</m:t>
                                    </m:r>
                                    <m:sSub>
                                      <m:sSubPr>
                                        <m:ctrlPr>
                                          <a:rPr lang="en-IN" sz="1050" i="1">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1,</m:t>
                                        </m:r>
                                      </m:sub>
                                    </m:sSub>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2</m:t>
                                        </m:r>
                                      </m:sub>
                                    </m:sSub>
                                    <m:r>
                                      <a:rPr lang="en-IN" sz="1050" b="0" i="1" smtClean="0">
                                        <a:latin typeface="Cambria Math" panose="02040503050406030204" pitchFamily="18" charset="0"/>
                                        <a:cs typeface="Times New Roman" panose="02020603050405020304" pitchFamily="18" charset="0"/>
                                      </a:rPr>
                                      <m:t>,</m:t>
                                    </m:r>
                                    <m:sSub>
                                      <m:sSubPr>
                                        <m:ctrlPr>
                                          <a:rPr lang="en-IN" sz="1050" i="1" smtClean="0">
                                            <a:latin typeface="Cambria Math" panose="02040503050406030204" pitchFamily="18" charset="0"/>
                                            <a:cs typeface="Times New Roman" panose="02020603050405020304" pitchFamily="18" charset="0"/>
                                          </a:rPr>
                                        </m:ctrlPr>
                                      </m:sSubPr>
                                      <m:e>
                                        <m:r>
                                          <a:rPr lang="en-IN" sz="1050" i="1">
                                            <a:latin typeface="Cambria Math" panose="02040503050406030204" pitchFamily="18" charset="0"/>
                                            <a:cs typeface="Times New Roman" panose="02020603050405020304" pitchFamily="18" charset="0"/>
                                          </a:rPr>
                                          <m:t>𝑥</m:t>
                                        </m:r>
                                      </m:e>
                                      <m:sub>
                                        <m:r>
                                          <a:rPr lang="en-IN" sz="1050" b="0" i="1" smtClean="0">
                                            <a:latin typeface="Cambria Math" panose="02040503050406030204" pitchFamily="18" charset="0"/>
                                            <a:cs typeface="Times New Roman" panose="02020603050405020304" pitchFamily="18" charset="0"/>
                                          </a:rPr>
                                          <m:t>3</m:t>
                                        </m:r>
                                      </m:sub>
                                    </m:sSub>
                                  </m:e>
                                </m:d>
                                <m:r>
                                  <a:rPr lang="en-IN" sz="1050" b="0" i="1" smtClean="0">
                                    <a:latin typeface="Cambria Math" panose="02040503050406030204" pitchFamily="18" charset="0"/>
                                    <a:cs typeface="Times New Roman" panose="02020603050405020304" pitchFamily="18" charset="0"/>
                                  </a:rPr>
                                  <m:t>=</m:t>
                                </m:r>
                                <m:f>
                                  <m:fPr>
                                    <m:ctrlPr>
                                      <a:rPr lang="en-IN" sz="1050" b="0" i="1" smtClean="0">
                                        <a:latin typeface="Cambria Math" panose="02040503050406030204" pitchFamily="18" charset="0"/>
                                        <a:cs typeface="Times New Roman" panose="02020603050405020304" pitchFamily="18" charset="0"/>
                                      </a:rPr>
                                    </m:ctrlPr>
                                  </m:fPr>
                                  <m:num>
                                    <m:r>
                                      <a:rPr lang="en-IN" sz="1050" b="0" i="1" smtClean="0">
                                        <a:latin typeface="Cambria Math" panose="02040503050406030204" pitchFamily="18" charset="0"/>
                                        <a:cs typeface="Times New Roman" panose="02020603050405020304" pitchFamily="18" charset="0"/>
                                      </a:rPr>
                                      <m:t>16.5</m:t>
                                    </m:r>
                                    <m:r>
                                      <m:rPr>
                                        <m:nor/>
                                      </m:rPr>
                                      <a:rPr lang="en-IN" sz="1050" dirty="0" smtClean="0"/>
                                      <m:t> </m:t>
                                    </m:r>
                                    <m:r>
                                      <a:rPr lang="en-IN" sz="1050" b="0" i="1" smtClean="0">
                                        <a:latin typeface="Cambria Math" panose="02040503050406030204" pitchFamily="18" charset="0"/>
                                        <a:cs typeface="Times New Roman" panose="02020603050405020304" pitchFamily="18" charset="0"/>
                                      </a:rPr>
                                      <m:t>−16</m:t>
                                    </m:r>
                                    <m:r>
                                      <m:rPr>
                                        <m:nor/>
                                      </m:rPr>
                                      <a:rPr lang="en-IN" sz="1050" dirty="0" smtClean="0"/>
                                      <m:t> </m:t>
                                    </m:r>
                                  </m:num>
                                  <m:den>
                                    <m:r>
                                      <a:rPr lang="en-IN" sz="1050" b="0" i="1" smtClean="0">
                                        <a:latin typeface="Cambria Math" panose="02040503050406030204" pitchFamily="18" charset="0"/>
                                        <a:cs typeface="Times New Roman" panose="02020603050405020304" pitchFamily="18" charset="0"/>
                                      </a:rPr>
                                      <m:t>45−40</m:t>
                                    </m:r>
                                  </m:den>
                                </m:f>
                                <m:r>
                                  <a:rPr lang="en-IN" sz="1050" b="0" i="1" smtClean="0">
                                    <a:latin typeface="Cambria Math" panose="02040503050406030204" pitchFamily="18" charset="0"/>
                                    <a:cs typeface="Times New Roman" panose="02020603050405020304" pitchFamily="18" charset="0"/>
                                  </a:rPr>
                                  <m:t>=</m:t>
                                </m:r>
                                <m:r>
                                  <a:rPr lang="en-IN" sz="1050" b="0" i="1" smtClean="0">
                                    <a:solidFill>
                                      <a:srgbClr val="FF0000"/>
                                    </a:solidFill>
                                    <a:latin typeface="Cambria Math" panose="02040503050406030204" pitchFamily="18" charset="0"/>
                                    <a:cs typeface="Times New Roman" panose="02020603050405020304" pitchFamily="18" charset="0"/>
                                  </a:rPr>
                                  <m:t>0.1</m:t>
                                </m:r>
                              </m:oMath>
                            </m:oMathPara>
                          </a14:m>
                          <a:endParaRPr lang="en-IN" sz="1050" dirty="0" smtClean="0"/>
                        </a:p>
                      </a:txBody>
                      <a:tcPr/>
                    </a:tc>
                    <a:extLst>
                      <a:ext uri="{0D108BD9-81ED-4DB2-BD59-A6C34878D82A}">
                        <a16:rowId xmlns:a16="http://schemas.microsoft.com/office/drawing/2014/main" val="126305537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xmlns="" xmlns:a14="http://schemas.microsoft.com/office/drawing/2010/main" val="1455791009"/>
                  </p:ext>
                </p:extLst>
              </p:nvPr>
            </p:nvGraphicFramePr>
            <p:xfrm>
              <a:off x="1133057" y="3091070"/>
              <a:ext cx="10634872" cy="3433141"/>
            </p:xfrm>
            <a:graphic>
              <a:graphicData uri="http://schemas.openxmlformats.org/drawingml/2006/table">
                <a:tbl>
                  <a:tblPr firstRow="1" bandRow="1">
                    <a:tableStyleId>{5940675A-B579-460E-94D1-54222C63F5DA}</a:tableStyleId>
                  </a:tblPr>
                  <a:tblGrid>
                    <a:gridCol w="1246623">
                      <a:extLst>
                        <a:ext uri="{9D8B030D-6E8A-4147-A177-3AD203B41FA5}">
                          <a16:colId xmlns:a16="http://schemas.microsoft.com/office/drawing/2014/main" xmlns="" xmlns:a14="http://schemas.microsoft.com/office/drawing/2010/main" val="2973256278"/>
                        </a:ext>
                      </a:extLst>
                    </a:gridCol>
                    <a:gridCol w="1996795">
                      <a:extLst>
                        <a:ext uri="{9D8B030D-6E8A-4147-A177-3AD203B41FA5}">
                          <a16:colId xmlns:a16="http://schemas.microsoft.com/office/drawing/2014/main" xmlns="" xmlns:a14="http://schemas.microsoft.com/office/drawing/2010/main" val="831786489"/>
                        </a:ext>
                      </a:extLst>
                    </a:gridCol>
                    <a:gridCol w="2540817">
                      <a:extLst>
                        <a:ext uri="{9D8B030D-6E8A-4147-A177-3AD203B41FA5}">
                          <a16:colId xmlns:a16="http://schemas.microsoft.com/office/drawing/2014/main" xmlns="" xmlns:a14="http://schemas.microsoft.com/office/drawing/2010/main" val="3117944769"/>
                        </a:ext>
                      </a:extLst>
                    </a:gridCol>
                    <a:gridCol w="2534821">
                      <a:extLst>
                        <a:ext uri="{9D8B030D-6E8A-4147-A177-3AD203B41FA5}">
                          <a16:colId xmlns:a16="http://schemas.microsoft.com/office/drawing/2014/main" xmlns="" xmlns:a14="http://schemas.microsoft.com/office/drawing/2010/main" val="1112516958"/>
                        </a:ext>
                      </a:extLst>
                    </a:gridCol>
                    <a:gridCol w="2315816">
                      <a:extLst>
                        <a:ext uri="{9D8B030D-6E8A-4147-A177-3AD203B41FA5}">
                          <a16:colId xmlns:a16="http://schemas.microsoft.com/office/drawing/2014/main" xmlns="" xmlns:a14="http://schemas.microsoft.com/office/drawing/2010/main" val="375452748"/>
                        </a:ext>
                      </a:extLst>
                    </a:gridCol>
                  </a:tblGrid>
                  <a:tr h="556591">
                    <a:tc>
                      <a:txBody>
                        <a:bodyPr/>
                        <a:lstStyle/>
                        <a:p>
                          <a:endParaRPr lang="en-US"/>
                        </a:p>
                      </a:txBody>
                      <a:tcPr>
                        <a:blipFill>
                          <a:blip r:embed="rId4"/>
                          <a:stretch>
                            <a:fillRect l="-488" t="-1099" r="-752683" b="-521978"/>
                          </a:stretch>
                        </a:blipFill>
                      </a:tcPr>
                    </a:tc>
                    <a:tc>
                      <a:txBody>
                        <a:bodyPr/>
                        <a:lstStyle/>
                        <a:p>
                          <a:endParaRPr lang="en-US"/>
                        </a:p>
                      </a:txBody>
                      <a:tcPr>
                        <a:blipFill>
                          <a:blip r:embed="rId4"/>
                          <a:stretch>
                            <a:fillRect l="-62997" t="-1099" r="-371865" b="-521978"/>
                          </a:stretch>
                        </a:blipFill>
                      </a:tcPr>
                    </a:tc>
                    <a:tc>
                      <a:txBody>
                        <a:bodyPr/>
                        <a:lstStyle/>
                        <a:p>
                          <a:endParaRPr lang="en-US"/>
                        </a:p>
                      </a:txBody>
                      <a:tcPr>
                        <a:blipFill>
                          <a:blip r:embed="rId4"/>
                          <a:stretch>
                            <a:fillRect l="-127512" t="-1099" r="-190909" b="-521978"/>
                          </a:stretch>
                        </a:blipFill>
                      </a:tcPr>
                    </a:tc>
                    <a:tc>
                      <a:txBody>
                        <a:bodyPr/>
                        <a:lstStyle/>
                        <a:p>
                          <a:endParaRPr lang="en-US"/>
                        </a:p>
                      </a:txBody>
                      <a:tcPr>
                        <a:blipFill>
                          <a:blip r:embed="rId4"/>
                          <a:stretch>
                            <a:fillRect l="-228606" t="-1099" r="-91827" b="-521978"/>
                          </a:stretch>
                        </a:blipFill>
                      </a:tcPr>
                    </a:tc>
                    <a:tc>
                      <a:txBody>
                        <a:bodyPr/>
                        <a:lstStyle/>
                        <a:p>
                          <a:endParaRPr lang="en-US"/>
                        </a:p>
                      </a:txBody>
                      <a:tcPr>
                        <a:blipFill>
                          <a:blip r:embed="rId4"/>
                          <a:stretch>
                            <a:fillRect l="-359737" t="-1099" r="-526" b="-521978"/>
                          </a:stretch>
                        </a:blipFill>
                      </a:tcPr>
                    </a:tc>
                    <a:extLst>
                      <a:ext uri="{0D108BD9-81ED-4DB2-BD59-A6C34878D82A}">
                        <a16:rowId xmlns:a16="http://schemas.microsoft.com/office/drawing/2014/main" xmlns="" xmlns:a14="http://schemas.microsoft.com/office/drawing/2010/main" val="1920658532"/>
                      </a:ext>
                    </a:extLst>
                  </a:tr>
                  <a:tr h="2876550">
                    <a:tc>
                      <a:txBody>
                        <a:bodyPr/>
                        <a:lstStyle/>
                        <a:p>
                          <a:endParaRPr lang="en-US"/>
                        </a:p>
                      </a:txBody>
                      <a:tcPr>
                        <a:blipFill>
                          <a:blip r:embed="rId4"/>
                          <a:stretch>
                            <a:fillRect l="-488" t="-19450" r="-752683" b="-423"/>
                          </a:stretch>
                        </a:blipFill>
                      </a:tcPr>
                    </a:tc>
                    <a:tc>
                      <a:txBody>
                        <a:bodyPr/>
                        <a:lstStyle/>
                        <a:p>
                          <a:endParaRPr lang="en-US"/>
                        </a:p>
                      </a:txBody>
                      <a:tcPr>
                        <a:blipFill>
                          <a:blip r:embed="rId4"/>
                          <a:stretch>
                            <a:fillRect l="-62997" t="-19450" r="-371865" b="-423"/>
                          </a:stretch>
                        </a:blipFill>
                      </a:tcPr>
                    </a:tc>
                    <a:tc>
                      <a:txBody>
                        <a:bodyPr/>
                        <a:lstStyle/>
                        <a:p>
                          <a:endParaRPr lang="en-US"/>
                        </a:p>
                      </a:txBody>
                      <a:tcPr>
                        <a:blipFill>
                          <a:blip r:embed="rId4"/>
                          <a:stretch>
                            <a:fillRect l="-127512" t="-19450" r="-190909" b="-423"/>
                          </a:stretch>
                        </a:blipFill>
                      </a:tcPr>
                    </a:tc>
                    <a:tc>
                      <a:txBody>
                        <a:bodyPr/>
                        <a:lstStyle/>
                        <a:p>
                          <a:endParaRPr lang="en-US"/>
                        </a:p>
                      </a:txBody>
                      <a:tcPr>
                        <a:blipFill>
                          <a:blip r:embed="rId4"/>
                          <a:stretch>
                            <a:fillRect l="-228606" t="-19450" r="-91827" b="-423"/>
                          </a:stretch>
                        </a:blipFill>
                      </a:tcPr>
                    </a:tc>
                    <a:tc>
                      <a:txBody>
                        <a:bodyPr/>
                        <a:lstStyle/>
                        <a:p>
                          <a:endParaRPr lang="en-US"/>
                        </a:p>
                      </a:txBody>
                      <a:tcPr>
                        <a:blipFill>
                          <a:blip r:embed="rId4"/>
                          <a:stretch>
                            <a:fillRect l="-359737" t="-19450" r="-526" b="-423"/>
                          </a:stretch>
                        </a:blipFill>
                      </a:tcPr>
                    </a:tc>
                    <a:extLst>
                      <a:ext uri="{0D108BD9-81ED-4DB2-BD59-A6C34878D82A}">
                        <a16:rowId xmlns:a16="http://schemas.microsoft.com/office/drawing/2014/main" xmlns="" xmlns:a14="http://schemas.microsoft.com/office/drawing/2010/main" val="1263055373"/>
                      </a:ext>
                    </a:extLst>
                  </a:tr>
                </a:tbl>
              </a:graphicData>
            </a:graphic>
          </p:graphicFrame>
        </mc:Fallback>
      </mc:AlternateContent>
    </p:spTree>
    <p:extLst>
      <p:ext uri="{BB962C8B-B14F-4D97-AF65-F5344CB8AC3E}">
        <p14:creationId xmlns:p14="http://schemas.microsoft.com/office/powerpoint/2010/main" val="321647628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By NDDF,</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800" i="1">
                          <a:latin typeface="Cambria Math" panose="02040503050406030204" pitchFamily="18" charset="0"/>
                          <a:cs typeface="Times New Roman" panose="02020603050405020304" pitchFamily="18" charset="0"/>
                        </a:rPr>
                        <m:t>𝑦</m:t>
                      </m:r>
                      <m:r>
                        <a:rPr lang="en-IN" sz="1800" i="1">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2</m:t>
                              </m:r>
                            </m:sub>
                          </m:sSub>
                        </m:e>
                      </m:d>
                      <m:r>
                        <a:rPr lang="en-IN" sz="1800" i="1">
                          <a:latin typeface="Cambria Math" panose="02040503050406030204" pitchFamily="18" charset="0"/>
                          <a:cs typeface="Times New Roman" panose="02020603050405020304" pitchFamily="18" charset="0"/>
                        </a:rPr>
                        <m:t>𝑓</m:t>
                      </m:r>
                      <m:d>
                        <m:dPr>
                          <m:ctrlPr>
                            <a:rPr lang="en-IN" sz="1800" i="1">
                              <a:latin typeface="Cambria Math" panose="02040503050406030204" pitchFamily="18" charset="0"/>
                              <a:cs typeface="Times New Roman" panose="02020603050405020304" pitchFamily="18" charset="0"/>
                            </a:rPr>
                          </m:ctrlPr>
                        </m:d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0</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1</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i="1">
                                  <a:latin typeface="Cambria Math" panose="02040503050406030204" pitchFamily="18" charset="0"/>
                                  <a:cs typeface="Times New Roman" panose="02020603050405020304" pitchFamily="18" charset="0"/>
                                </a:rPr>
                                <m:t>2</m:t>
                              </m:r>
                            </m:sub>
                          </m:sSub>
                          <m:r>
                            <a:rPr lang="en-IN" sz="1800" i="1">
                              <a:latin typeface="Cambria Math" panose="02040503050406030204" pitchFamily="18" charset="0"/>
                              <a:cs typeface="Times New Roman" panose="02020603050405020304" pitchFamily="18" charset="0"/>
                            </a:rPr>
                            <m:t>,</m:t>
                          </m:r>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𝑥</m:t>
                              </m:r>
                            </m:e>
                            <m:sub>
                              <m:r>
                                <a:rPr lang="en-IN" sz="1800" b="0" i="1" smtClean="0">
                                  <a:latin typeface="Cambria Math" panose="02040503050406030204" pitchFamily="18" charset="0"/>
                                  <a:cs typeface="Times New Roman" panose="02020603050405020304" pitchFamily="18" charset="0"/>
                                </a:rPr>
                                <m:t>3</m:t>
                              </m:r>
                            </m:sub>
                          </m:sSub>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900" i="1">
                          <a:latin typeface="Cambria Math" panose="02040503050406030204" pitchFamily="18" charset="0"/>
                          <a:cs typeface="Times New Roman" panose="02020603050405020304" pitchFamily="18" charset="0"/>
                        </a:rPr>
                        <m:t>𝑦</m:t>
                      </m:r>
                      <m:r>
                        <a:rPr lang="en-IN" sz="1900" i="1">
                          <a:latin typeface="Cambria Math" panose="02040503050406030204" pitchFamily="18" charset="0"/>
                          <a:cs typeface="Times New Roman" panose="02020603050405020304" pitchFamily="18" charset="0"/>
                        </a:rPr>
                        <m:t>=43833+</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1367.5</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16</m:t>
                          </m:r>
                        </m:e>
                      </m:d>
                      <m:r>
                        <a:rPr lang="en-IN" sz="1900" i="1">
                          <a:latin typeface="Cambria Math" panose="02040503050406030204" pitchFamily="18" charset="0"/>
                          <a:cs typeface="Times New Roman" panose="02020603050405020304" pitchFamily="18" charset="0"/>
                        </a:rPr>
                        <m:t>+</m:t>
                      </m:r>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43−40</m:t>
                          </m:r>
                        </m:e>
                      </m:d>
                      <m:d>
                        <m:dPr>
                          <m:ctrlPr>
                            <a:rPr lang="en-IN" sz="1900" i="1">
                              <a:latin typeface="Cambria Math" panose="02040503050406030204" pitchFamily="18" charset="0"/>
                              <a:cs typeface="Times New Roman" panose="02020603050405020304" pitchFamily="18" charset="0"/>
                            </a:rPr>
                          </m:ctrlPr>
                        </m:dPr>
                        <m:e>
                          <m:r>
                            <a:rPr lang="en-IN" sz="1900" i="1">
                              <a:latin typeface="Cambria Math" panose="02040503050406030204" pitchFamily="18" charset="0"/>
                              <a:cs typeface="Times New Roman" panose="02020603050405020304" pitchFamily="18" charset="0"/>
                            </a:rPr>
                            <m:t>43−42</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43</m:t>
                          </m:r>
                          <m:r>
                            <a:rPr lang="en-IN" sz="1900" i="1">
                              <a:latin typeface="Cambria Math" panose="02040503050406030204" pitchFamily="18" charset="0"/>
                              <a:cs typeface="Times New Roman" panose="02020603050405020304" pitchFamily="18" charset="0"/>
                            </a:rPr>
                            <m:t>−</m:t>
                          </m:r>
                          <m:r>
                            <a:rPr lang="en-IN" sz="1900" b="0" i="1" smtClean="0">
                              <a:latin typeface="Cambria Math" panose="02040503050406030204" pitchFamily="18" charset="0"/>
                              <a:cs typeface="Times New Roman" panose="02020603050405020304" pitchFamily="18" charset="0"/>
                            </a:rPr>
                            <m:t>44</m:t>
                          </m:r>
                        </m:e>
                      </m:d>
                      <m:d>
                        <m:dPr>
                          <m:ctrlPr>
                            <a:rPr lang="en-IN" sz="1900" i="1">
                              <a:latin typeface="Cambria Math" panose="02040503050406030204" pitchFamily="18" charset="0"/>
                              <a:cs typeface="Times New Roman" panose="02020603050405020304" pitchFamily="18" charset="0"/>
                            </a:rPr>
                          </m:ctrlPr>
                        </m:dPr>
                        <m:e>
                          <m:r>
                            <a:rPr lang="en-IN" sz="1900" b="0" i="1" smtClean="0">
                              <a:latin typeface="Cambria Math" panose="02040503050406030204" pitchFamily="18" charset="0"/>
                              <a:cs typeface="Times New Roman" panose="02020603050405020304" pitchFamily="18" charset="0"/>
                            </a:rPr>
                            <m:t>0.1</m:t>
                          </m:r>
                        </m:e>
                      </m:d>
                    </m:oMath>
                  </m:oMathPara>
                </a14:m>
                <a:endParaRPr lang="en-IN" sz="1900" dirty="0" smtClean="0">
                  <a:latin typeface="Times New Roman" panose="02020603050405020304" pitchFamily="18" charset="0"/>
                  <a:cs typeface="Times New Roman" panose="02020603050405020304" pitchFamily="18" charset="0"/>
                </a:endParaRPr>
              </a:p>
              <a:p>
                <a:pPr marL="0" indent="0">
                  <a:buNone/>
                </a:pPr>
                <a:endParaRPr lang="en-IN" sz="1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b="1" i="1">
                          <a:latin typeface="Cambria Math" panose="02040503050406030204" pitchFamily="18" charset="0"/>
                          <a:cs typeface="Times New Roman" panose="02020603050405020304" pitchFamily="18" charset="0"/>
                        </a:rPr>
                        <m:t>𝒚</m:t>
                      </m:r>
                      <m:r>
                        <a:rPr lang="en-IN" sz="1800" b="1" i="1">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m:oMathPara>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smtClean="0">
                  <a:latin typeface="Times New Roman" panose="02020603050405020304" pitchFamily="18" charset="0"/>
                  <a:cs typeface="Times New Roman" panose="02020603050405020304" pitchFamily="18" charset="0"/>
                </a:endParaRPr>
              </a:p>
              <a:p>
                <a:pPr marL="0" indent="0">
                  <a:buNone/>
                </a:pPr>
                <a:r>
                  <a:rPr lang="en-IN" sz="18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1800" b="1" i="1">
                        <a:latin typeface="Cambria Math" panose="02040503050406030204" pitchFamily="18" charset="0"/>
                        <a:cs typeface="Times New Roman" panose="02020603050405020304" pitchFamily="18" charset="0"/>
                      </a:rPr>
                      <m:t>𝒇</m:t>
                    </m:r>
                    <m:d>
                      <m:dPr>
                        <m:ctrlPr>
                          <a:rPr lang="en-IN" sz="1800" b="1" i="1">
                            <a:latin typeface="Cambria Math" panose="02040503050406030204" pitchFamily="18" charset="0"/>
                            <a:cs typeface="Times New Roman" panose="02020603050405020304" pitchFamily="18" charset="0"/>
                          </a:rPr>
                        </m:ctrlPr>
                      </m:dPr>
                      <m:e>
                        <m:r>
                          <a:rPr lang="en-IN" sz="1800" b="1" i="1">
                            <a:latin typeface="Cambria Math" panose="02040503050406030204" pitchFamily="18" charset="0"/>
                            <a:cs typeface="Times New Roman" panose="02020603050405020304" pitchFamily="18" charset="0"/>
                          </a:rPr>
                          <m:t>𝟒𝟑</m:t>
                        </m:r>
                      </m:e>
                    </m:d>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𝟒𝟕𝟗𝟖𝟑</m:t>
                    </m:r>
                    <m:r>
                      <a:rPr lang="en-IN" sz="1800" b="1" i="1" smtClean="0">
                        <a:latin typeface="Cambria Math" panose="02040503050406030204" pitchFamily="18" charset="0"/>
                        <a:cs typeface="Times New Roman" panose="02020603050405020304" pitchFamily="18" charset="0"/>
                      </a:rPr>
                      <m:t>.</m:t>
                    </m:r>
                    <m:r>
                      <a:rPr lang="en-IN" sz="1800" b="1" i="1" smtClean="0">
                        <a:latin typeface="Cambria Math" panose="02040503050406030204" pitchFamily="18" charset="0"/>
                        <a:cs typeface="Times New Roman" panose="02020603050405020304" pitchFamily="18" charset="0"/>
                      </a:rPr>
                      <m:t>𝟐</m:t>
                    </m:r>
                  </m:oMath>
                </a14:m>
                <a:endParaRPr lang="en-IN" sz="1800" b="1" dirty="0" smtClean="0">
                  <a:latin typeface="Times New Roman" panose="02020603050405020304" pitchFamily="18" charset="0"/>
                  <a:cs typeface="Times New Roman" panose="02020603050405020304" pitchFamily="18" charset="0"/>
                </a:endParaRPr>
              </a:p>
              <a:p>
                <a:pPr marL="0" indent="0">
                  <a:buNone/>
                </a:pPr>
                <a:endParaRPr lang="en-IN" sz="1800" b="1" dirty="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r>
                  <a:rPr lang="en-IN" sz="1800" b="1" dirty="0" smtClean="0">
                    <a:latin typeface="Times New Roman" panose="02020603050405020304" pitchFamily="18" charset="0"/>
                    <a:cs typeface="Times New Roman" panose="02020603050405020304" pitchFamily="18" charset="0"/>
                  </a:rPr>
                  <a:t> </a:t>
                </a:r>
                <a:endParaRPr lang="en-IN" sz="18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21445731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b="1" i="1" dirty="0" smtClean="0">
                    <a:latin typeface="Times New Roman" panose="02020603050405020304" pitchFamily="18" charset="0"/>
                    <a:cs typeface="Times New Roman" panose="02020603050405020304" pitchFamily="18" charset="0"/>
                  </a:rPr>
                  <a:t>Lagrange’s formula for interpolation</a:t>
                </a:r>
              </a:p>
              <a:p>
                <a:pPr marL="0" indent="0">
                  <a:buNone/>
                </a:pPr>
                <a:r>
                  <a:rPr lang="en-IN" dirty="0" smtClean="0">
                    <a:solidFill>
                      <a:srgbClr val="00B0F0"/>
                    </a:solidFill>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If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e>
                    </m:d>
                    <m:r>
                      <a:rPr lang="en-IN" sz="2400"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i="1" dirty="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e>
                    </m:d>
                  </m:oMath>
                </a14:m>
                <a:r>
                  <a:rPr lang="en-IN" sz="2400" i="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be a set of values of an unknown function </a:t>
                </a:r>
                <a14:m>
                  <m:oMath xmlns:m="http://schemas.openxmlformats.org/officeDocument/2006/math">
                    <m:r>
                      <a:rPr lang="en-IN" sz="2400" i="1">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d>
                  </m:oMath>
                </a14:m>
                <a:r>
                  <a:rPr lang="en-IN" sz="2400" dirty="0">
                    <a:latin typeface="Times New Roman" panose="02020603050405020304" pitchFamily="18" charset="0"/>
                    <a:cs typeface="Times New Roman" panose="02020603050405020304" pitchFamily="18" charset="0"/>
                  </a:rPr>
                  <a:t> corresponding to the values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1</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en-IN" sz="2400" dirty="0">
                    <a:latin typeface="Times New Roman" panose="02020603050405020304" pitchFamily="18" charset="0"/>
                    <a:cs typeface="Times New Roman" panose="02020603050405020304" pitchFamily="18" charset="0"/>
                  </a:rPr>
                  <a:t>,…,</a:t>
                </a:r>
                <a:r>
                  <a:rPr lang="en-IN" sz="2400" dirty="0">
                    <a:ea typeface="Cambria Math" panose="020405030504060302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latin typeface="Cambria Math" panose="02040503050406030204" pitchFamily="18" charset="0"/>
                            <a:ea typeface="Cambria Math" panose="02040503050406030204" pitchFamily="18" charset="0"/>
                            <a:cs typeface="Times New Roman" panose="02020603050405020304" pitchFamily="18" charset="0"/>
                          </a:rPr>
                          <m:t>𝑛</m:t>
                        </m:r>
                      </m:sub>
                    </m:sSub>
                  </m:oMath>
                </a14:m>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not necessarily at equal </a:t>
                </a:r>
                <a:r>
                  <a:rPr lang="en-IN" sz="2400" dirty="0">
                    <a:latin typeface="Times New Roman" panose="02020603050405020304" pitchFamily="18" charset="0"/>
                    <a:cs typeface="Times New Roman" panose="02020603050405020304" pitchFamily="18" charset="0"/>
                  </a:rPr>
                  <a:t>intervals, </a:t>
                </a:r>
                <a:r>
                  <a:rPr lang="en-IN" sz="2400" dirty="0" smtClean="0">
                    <a:latin typeface="Times New Roman" panose="02020603050405020304" pitchFamily="18" charset="0"/>
                    <a:cs typeface="Times New Roman" panose="02020603050405020304" pitchFamily="18" charset="0"/>
                  </a:rPr>
                  <a:t>then </a:t>
                </a:r>
              </a:p>
              <a:p>
                <a:pPr marL="0" indent="0">
                  <a:buNone/>
                </a:pPr>
                <a:endParaRPr lang="en-IN" sz="9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d>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2</m:t>
                                  </m:r>
                                </m:sub>
                              </m:sSub>
                            </m:e>
                          </m:d>
                          <m:r>
                            <a:rPr lang="en-IN" sz="2200" b="0" i="1" smtClean="0">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b="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1800" b="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i="1">
                                <a:solidFill>
                                  <a:srgbClr val="FF0000"/>
                                </a:solidFill>
                                <a:latin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200" dirty="0" smtClean="0">
                  <a:solidFill>
                    <a:srgbClr val="00B0F0"/>
                  </a:solidFill>
                  <a:latin typeface="Times New Roman" panose="02020603050405020304" pitchFamily="18" charset="0"/>
                  <a:cs typeface="Times New Roman" panose="02020603050405020304" pitchFamily="18" charset="0"/>
                </a:endParaRPr>
              </a:p>
              <a:p>
                <a:pPr marL="0" indent="0">
                  <a:buNone/>
                </a:pPr>
                <a:endParaRPr lang="en-IN" sz="1000" dirty="0">
                  <a:solidFill>
                    <a:srgbClr val="00B0F0"/>
                  </a:solidFill>
                  <a:latin typeface="Times New Roman" panose="02020603050405020304" pitchFamily="18" charset="0"/>
                  <a:cs typeface="Times New Roman" panose="02020603050405020304" pitchFamily="18" charset="0"/>
                </a:endParaRPr>
              </a:p>
              <a:p>
                <a:pPr marL="0" indent="0">
                  <a:buNone/>
                </a:pPr>
                <a:r>
                  <a:rPr lang="en-IN" sz="2600" b="1" i="1" dirty="0" smtClean="0">
                    <a:solidFill>
                      <a:schemeClr val="tx1"/>
                    </a:solidFill>
                    <a:latin typeface="Times New Roman" panose="02020603050405020304" pitchFamily="18" charset="0"/>
                    <a:cs typeface="Times New Roman" panose="02020603050405020304" pitchFamily="18" charset="0"/>
                  </a:rPr>
                  <a:t>Lagrange’s inverse interpolation formula for </a:t>
                </a:r>
                <a14:m>
                  <m:oMath xmlns:m="http://schemas.openxmlformats.org/officeDocument/2006/math">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𝒙</m:t>
                    </m:r>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𝒇</m:t>
                    </m:r>
                    <m:d>
                      <m:dPr>
                        <m:ctrlPr>
                          <a:rPr lang="en-IN" sz="2600" b="1"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6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𝒚</m:t>
                        </m:r>
                      </m:e>
                    </m:d>
                  </m:oMath>
                </a14:m>
                <a:r>
                  <a:rPr lang="en-IN" sz="2600" b="1" i="1" dirty="0" smtClean="0">
                    <a:solidFill>
                      <a:schemeClr val="tx1"/>
                    </a:solidFill>
                    <a:latin typeface="Times New Roman" panose="02020603050405020304" pitchFamily="18" charset="0"/>
                    <a:cs typeface="Times New Roman" panose="02020603050405020304" pitchFamily="18" charset="0"/>
                  </a:rPr>
                  <a:t> is </a:t>
                </a:r>
              </a:p>
              <a:p>
                <a:pPr marL="0" indent="0">
                  <a:buNone/>
                </a:pPr>
                <a:endParaRPr lang="en-IN" sz="24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𝑓</m:t>
                      </m:r>
                      <m:d>
                        <m:d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d>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1</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num>
                        <m:den>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0</m:t>
                                  </m:r>
                                </m:sub>
                              </m:sSub>
                            </m:e>
                          </m:d>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2</m:t>
                                  </m:r>
                                </m:sub>
                              </m:sSub>
                            </m:e>
                          </m:d>
                          <m:r>
                            <a:rPr lang="en-IN" sz="2200" i="1">
                              <a:solidFill>
                                <a:srgbClr val="FF0000"/>
                              </a:solidFill>
                              <a:latin typeface="Cambria Math" panose="02040503050406030204" pitchFamily="18" charset="0"/>
                              <a:cs typeface="Times New Roman" panose="02020603050405020304" pitchFamily="18" charset="0"/>
                            </a:rPr>
                            <m:t>…</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sub>
                              </m:sSub>
                            </m:e>
                          </m:d>
                        </m:den>
                      </m:f>
                      <m:sSub>
                        <m:sSubPr>
                          <m:ctrlP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IN" sz="22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marL="0" indent="0">
                  <a:buNone/>
                </a:pPr>
                <a:r>
                  <a:rPr lang="en-IN" sz="2000" dirty="0" smtClean="0">
                    <a:solidFill>
                      <a:srgbClr val="FF0000"/>
                    </a:solidFill>
                    <a:ea typeface="Cambria Math" panose="02040503050406030204" pitchFamily="18" charset="0"/>
                    <a:cs typeface="Times New Roman" panose="02020603050405020304" pitchFamily="18" charset="0"/>
                  </a:rPr>
                  <a:t>                                                                                                                                                           </a:t>
                </a:r>
              </a:p>
              <a:p>
                <a:pPr marL="0" indent="0" algn="r">
                  <a:buNone/>
                </a:pPr>
                <a:r>
                  <a:rPr lang="en-IN" sz="2000" dirty="0">
                    <a:solidFill>
                      <a:srgbClr val="FF0000"/>
                    </a:solidFill>
                    <a:ea typeface="Cambria Math" panose="02040503050406030204" pitchFamily="18" charset="0"/>
                    <a:cs typeface="Times New Roman" panose="02020603050405020304" pitchFamily="18" charset="0"/>
                  </a:rPr>
                  <a:t> </a:t>
                </a:r>
                <a:r>
                  <a:rPr lang="en-IN" sz="2000" dirty="0" smtClean="0">
                    <a:solidFill>
                      <a:srgbClr val="FF0000"/>
                    </a:solidFill>
                    <a:ea typeface="Cambria Math" panose="02040503050406030204" pitchFamily="18" charset="0"/>
                    <a:cs typeface="Times New Roman" panose="02020603050405020304" pitchFamily="18" charset="0"/>
                  </a:rPr>
                  <a:t>                                                                                                                          </a:t>
                </a:r>
                <a14:m>
                  <m:oMath xmlns:m="http://schemas.openxmlformats.org/officeDocument/2006/math">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1</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r>
                              <a:rPr lang="en-IN" sz="2400" b="0" i="1" smtClean="0">
                                <a:solidFill>
                                  <a:srgbClr val="FF0000"/>
                                </a:solidFill>
                                <a:latin typeface="Cambria Math" panose="02040503050406030204" pitchFamily="18" charset="0"/>
                                <a:cs typeface="Times New Roman" panose="02020603050405020304" pitchFamily="18" charset="0"/>
                              </a:rPr>
                              <m:t>𝑦</m:t>
                            </m:r>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num>
                      <m:den>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0</m:t>
                                </m:r>
                              </m:sub>
                            </m:sSub>
                          </m:e>
                        </m:d>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2</m:t>
                                </m:r>
                              </m:sub>
                            </m:sSub>
                          </m:e>
                        </m:d>
                        <m:r>
                          <a:rPr lang="en-IN" sz="2400" i="1">
                            <a:solidFill>
                              <a:srgbClr val="FF0000"/>
                            </a:solidFill>
                            <a:latin typeface="Cambria Math" panose="02040503050406030204" pitchFamily="18" charset="0"/>
                            <a:cs typeface="Times New Roman" panose="02020603050405020304" pitchFamily="18" charset="0"/>
                          </a:rPr>
                          <m:t>…</m:t>
                        </m:r>
                        <m:d>
                          <m:dPr>
                            <m:ctrlPr>
                              <a:rPr lang="en-IN" sz="2400" i="1">
                                <a:solidFill>
                                  <a:srgbClr val="FF0000"/>
                                </a:solidFill>
                                <a:latin typeface="Cambria Math" panose="02040503050406030204" pitchFamily="18" charset="0"/>
                                <a:cs typeface="Times New Roman" panose="02020603050405020304" pitchFamily="18" charset="0"/>
                              </a:rPr>
                            </m:ctrlPr>
                          </m:dPr>
                          <m:e>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r>
                              <a:rPr lang="en-IN" sz="2400" i="1">
                                <a:solidFill>
                                  <a:srgbClr val="FF0000"/>
                                </a:solidFill>
                                <a:latin typeface="Cambria Math" panose="02040503050406030204" pitchFamily="18" charset="0"/>
                                <a:cs typeface="Times New Roman" panose="02020603050405020304" pitchFamily="18" charset="0"/>
                              </a:rPr>
                              <m:t>−</m:t>
                            </m:r>
                            <m:sSub>
                              <m:sSubPr>
                                <m:ctrlPr>
                                  <a:rPr lang="en-IN" sz="2400" i="1">
                                    <a:solidFill>
                                      <a:srgbClr val="FF0000"/>
                                    </a:solidFill>
                                    <a:latin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cs typeface="Times New Roman" panose="02020603050405020304" pitchFamily="18" charset="0"/>
                                  </a:rPr>
                                  <m:t>𝑦</m:t>
                                </m:r>
                              </m:e>
                              <m:sub>
                                <m:r>
                                  <a:rPr lang="en-IN" sz="2400" i="1">
                                    <a:solidFill>
                                      <a:srgbClr val="FF0000"/>
                                    </a:solidFill>
                                    <a:latin typeface="Cambria Math" panose="02040503050406030204" pitchFamily="18" charset="0"/>
                                    <a:cs typeface="Times New Roman" panose="02020603050405020304" pitchFamily="18" charset="0"/>
                                  </a:rPr>
                                  <m:t>𝑛</m:t>
                                </m:r>
                                <m:r>
                                  <a:rPr lang="en-IN" sz="2400" i="1">
                                    <a:solidFill>
                                      <a:srgbClr val="FF0000"/>
                                    </a:solidFill>
                                    <a:latin typeface="Cambria Math" panose="02040503050406030204" pitchFamily="18" charset="0"/>
                                    <a:cs typeface="Times New Roman" panose="02020603050405020304" pitchFamily="18" charset="0"/>
                                  </a:rPr>
                                  <m:t>−1</m:t>
                                </m:r>
                              </m:sub>
                            </m:sSub>
                          </m:e>
                        </m:d>
                      </m:den>
                    </m:f>
                    <m:sSub>
                      <m:sSubPr>
                        <m:ctrlP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IN" sz="2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𝑥</m:t>
                        </m:r>
                      </m:e>
                      <m:sub>
                        <m:r>
                          <a:rPr lang="en-IN" sz="24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𝑛</m:t>
                        </m:r>
                      </m:sub>
                    </m:sSub>
                  </m:oMath>
                </a14:m>
                <a:endParaRPr lang="en-IN" sz="2400"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043" t="-2674"/>
                </a:stretch>
              </a:blipFill>
            </p:spPr>
            <p:txBody>
              <a:bodyPr/>
              <a:lstStyle/>
              <a:p>
                <a:r>
                  <a:rPr lang="en-IN">
                    <a:noFill/>
                  </a:rPr>
                  <a:t> </a:t>
                </a:r>
              </a:p>
            </p:txBody>
          </p:sp>
        </mc:Fallback>
      </mc:AlternateContent>
    </p:spTree>
    <p:extLst>
      <p:ext uri="{BB962C8B-B14F-4D97-AF65-F5344CB8AC3E}">
        <p14:creationId xmlns:p14="http://schemas.microsoft.com/office/powerpoint/2010/main" val="35554149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0" indent="0">
                  <a:buNone/>
                </a:pPr>
                <a:r>
                  <a:rPr lang="en-IN" sz="2400" dirty="0" smtClean="0">
                    <a:latin typeface="Times New Roman" panose="02020603050405020304" pitchFamily="18" charset="0"/>
                    <a:cs typeface="Times New Roman" panose="02020603050405020304" pitchFamily="18" charset="0"/>
                  </a:rPr>
                  <a:t>1. Apply Lagrange’s interpolation formula to find </a:t>
                </a:r>
                <a14:m>
                  <m:oMath xmlns:m="http://schemas.openxmlformats.org/officeDocument/2006/math">
                    <m:r>
                      <a:rPr lang="en-IN" sz="2400" b="0" i="1" smtClean="0">
                        <a:latin typeface="Cambria Math" panose="02040503050406030204" pitchFamily="18" charset="0"/>
                        <a:ea typeface="Cambria Math" panose="02040503050406030204" pitchFamily="18" charset="0"/>
                        <a:cs typeface="Times New Roman" panose="02020603050405020304" pitchFamily="18" charset="0"/>
                      </a:rPr>
                      <m:t>𝑦</m:t>
                    </m:r>
                    <m:d>
                      <m:dPr>
                        <m:ctrlPr>
                          <a:rPr lang="en-IN" sz="2400"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ea typeface="Cambria Math" panose="02040503050406030204" pitchFamily="18" charset="0"/>
                            <a:cs typeface="Times New Roman" panose="02020603050405020304" pitchFamily="18" charset="0"/>
                          </a:rPr>
                          <m:t>11</m:t>
                        </m:r>
                      </m:e>
                    </m:d>
                  </m:oMath>
                </a14:m>
                <a:r>
                  <a:rPr lang="en-IN" sz="2400" dirty="0" smtClean="0">
                    <a:latin typeface="Times New Roman" panose="02020603050405020304" pitchFamily="18" charset="0"/>
                    <a:cs typeface="Times New Roman" panose="02020603050405020304" pitchFamily="18" charset="0"/>
                  </a:rPr>
                  <a:t> from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94.8</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87.9</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=8</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1.3</m:t>
                    </m:r>
                  </m:oMath>
                </a14:m>
                <a:r>
                  <a:rPr lang="en-IN" sz="2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68.7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To find </a:t>
                </a:r>
                <a14:m>
                  <m:oMath xmlns:m="http://schemas.openxmlformats.org/officeDocument/2006/math">
                    <m:r>
                      <a:rPr lang="en-IN" sz="22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2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ea typeface="Cambria Math" panose="02040503050406030204" pitchFamily="18" charset="0"/>
                            <a:cs typeface="Times New Roman" panose="02020603050405020304" pitchFamily="18" charset="0"/>
                          </a:rPr>
                          <m:t>𝟏𝟏</m:t>
                        </m:r>
                      </m:e>
                    </m:d>
                  </m:oMath>
                </a14:m>
                <a:r>
                  <a:rPr lang="en-IN" sz="2200" dirty="0" smtClean="0">
                    <a:latin typeface="Times New Roman" panose="02020603050405020304" pitchFamily="18" charset="0"/>
                    <a:cs typeface="Times New Roman" panose="02020603050405020304" pitchFamily="18" charset="0"/>
                  </a:rPr>
                  <a:t> </a:t>
                </a:r>
                <a:r>
                  <a:rPr lang="en-IN" sz="2200" dirty="0" smtClean="0">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ea typeface="Cambria Math" panose="02040503050406030204" pitchFamily="18" charset="0"/>
                        <a:cs typeface="Times New Roman" panose="02020603050405020304" pitchFamily="18" charset="0"/>
                      </a:rPr>
                      <m:t>𝑥</m:t>
                    </m:r>
                    <m:r>
                      <a:rPr lang="en-IN" sz="2200" b="0" i="0" smtClean="0">
                        <a:latin typeface="Cambria Math" panose="02040503050406030204" pitchFamily="18" charset="0"/>
                        <a:ea typeface="Cambria Math" panose="02040503050406030204" pitchFamily="18" charset="0"/>
                        <a:cs typeface="Times New Roman" panose="02020603050405020304" pitchFamily="18" charset="0"/>
                      </a:rPr>
                      <m:t>=</m:t>
                    </m:r>
                    <m:r>
                      <a:rPr lang="en-IN" sz="2200" i="1">
                        <a:latin typeface="Cambria Math" panose="02040503050406030204" pitchFamily="18" charset="0"/>
                        <a:ea typeface="Cambria Math" panose="02040503050406030204" pitchFamily="18" charset="0"/>
                        <a:cs typeface="Times New Roman" panose="02020603050405020304" pitchFamily="18" charset="0"/>
                      </a:rPr>
                      <m:t>11</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𝑦</m:t>
                      </m:r>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ea typeface="Cambria Math" panose="02040503050406030204" pitchFamily="18" charset="0"/>
                                  <a:cs typeface="Times New Roman" panose="02020603050405020304" pitchFamily="18" charset="0"/>
                                </a:rPr>
                                <m:t>2</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94.8</m:t>
                          </m:r>
                        </m:e>
                      </m:d>
                      <m:r>
                        <a:rPr lang="en-IN" sz="1600" b="0" i="1" smtClean="0">
                          <a:latin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11−8</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−8</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5</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87.9</m:t>
                          </m:r>
                        </m:e>
                      </m:d>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11−14</m:t>
                              </m:r>
                            </m:e>
                          </m:d>
                        </m:num>
                        <m:den>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ea typeface="Cambria Math" panose="02040503050406030204" pitchFamily="18" charset="0"/>
                                  <a:cs typeface="Times New Roman" panose="02020603050405020304" pitchFamily="18" charset="0"/>
                                </a:rPr>
                                <m:t>8</m:t>
                              </m:r>
                              <m:r>
                                <a:rPr lang="en-IN" sz="1600" i="1">
                                  <a:latin typeface="Cambria Math" panose="02040503050406030204" pitchFamily="18" charset="0"/>
                                  <a:cs typeface="Times New Roman" panose="02020603050405020304" pitchFamily="18" charset="0"/>
                                </a:rPr>
                                <m:t>−14</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81.3</m:t>
                          </m:r>
                        </m:e>
                      </m:d>
                    </m:oMath>
                  </m:oMathPara>
                </a14:m>
                <a:endParaRPr lang="en-IN" sz="16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600" dirty="0" smtClean="0">
                    <a:ea typeface="Cambria Math" panose="02040503050406030204" pitchFamily="18" charset="0"/>
                    <a:cs typeface="Times New Roman" panose="02020603050405020304" pitchFamily="18" charset="0"/>
                  </a:rPr>
                  <a:t>                                        </a:t>
                </a:r>
                <a14:m>
                  <m:oMath xmlns:m="http://schemas.openxmlformats.org/officeDocument/2006/math">
                    <m:r>
                      <a:rPr lang="en-IN" sz="16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6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11−</m:t>
                            </m:r>
                            <m:r>
                              <a:rPr lang="en-IN" sz="1600" b="0" i="1" smtClean="0">
                                <a:latin typeface="Cambria Math" panose="02040503050406030204" pitchFamily="18" charset="0"/>
                                <a:cs typeface="Times New Roman" panose="02020603050405020304" pitchFamily="18" charset="0"/>
                              </a:rPr>
                              <m:t>8</m:t>
                            </m:r>
                          </m:e>
                        </m:d>
                      </m:num>
                      <m:den>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−2</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−5</m:t>
                            </m:r>
                          </m:e>
                        </m:d>
                        <m:d>
                          <m:dPr>
                            <m:ctrlPr>
                              <a:rPr lang="en-IN" sz="1600" i="1">
                                <a:latin typeface="Cambria Math" panose="02040503050406030204" pitchFamily="18" charset="0"/>
                                <a:cs typeface="Times New Roman" panose="02020603050405020304" pitchFamily="18" charset="0"/>
                              </a:rPr>
                            </m:ctrlPr>
                          </m:dPr>
                          <m:e>
                            <m:r>
                              <a:rPr lang="en-IN" sz="1600" i="1">
                                <a:latin typeface="Cambria Math" panose="02040503050406030204" pitchFamily="18" charset="0"/>
                                <a:cs typeface="Times New Roman" panose="02020603050405020304" pitchFamily="18" charset="0"/>
                              </a:rPr>
                              <m:t>1</m:t>
                            </m:r>
                            <m:r>
                              <a:rPr lang="en-IN" sz="1600" b="0" i="1" smtClean="0">
                                <a:latin typeface="Cambria Math" panose="02040503050406030204" pitchFamily="18" charset="0"/>
                                <a:cs typeface="Times New Roman" panose="02020603050405020304" pitchFamily="18" charset="0"/>
                              </a:rPr>
                              <m:t>4</m:t>
                            </m:r>
                            <m:r>
                              <a:rPr lang="en-IN" sz="1600" i="1">
                                <a:latin typeface="Cambria Math" panose="02040503050406030204" pitchFamily="18" charset="0"/>
                                <a:cs typeface="Times New Roman" panose="02020603050405020304" pitchFamily="18" charset="0"/>
                              </a:rPr>
                              <m:t>−8</m:t>
                            </m:r>
                          </m:e>
                        </m:d>
                      </m:den>
                    </m:f>
                    <m:d>
                      <m:dPr>
                        <m:ctrlPr>
                          <a:rPr lang="en-IN" sz="1600" i="1">
                            <a:latin typeface="Cambria Math" panose="02040503050406030204" pitchFamily="18" charset="0"/>
                            <a:cs typeface="Times New Roman" panose="02020603050405020304" pitchFamily="18" charset="0"/>
                          </a:rPr>
                        </m:ctrlPr>
                      </m:dPr>
                      <m:e>
                        <m:r>
                          <a:rPr lang="en-IN" sz="1600" b="0" i="1" smtClean="0">
                            <a:latin typeface="Cambria Math" panose="02040503050406030204" pitchFamily="18" charset="0"/>
                            <a:cs typeface="Times New Roman" panose="02020603050405020304" pitchFamily="18" charset="0"/>
                          </a:rPr>
                          <m:t>68.7</m:t>
                        </m:r>
                      </m:e>
                    </m:d>
                  </m:oMath>
                </a14:m>
                <a:endParaRPr lang="en-IN" sz="1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82656">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785354202"/>
                  </p:ext>
                </p:extLst>
              </p:nvPr>
            </p:nvGraphicFramePr>
            <p:xfrm>
              <a:off x="2032000" y="1967948"/>
              <a:ext cx="8128000" cy="765312"/>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82656">
                    <a:tc>
                      <a:txBody>
                        <a:bodyPr/>
                        <a:lstStyle/>
                        <a:p>
                          <a:endParaRPr lang="en-US"/>
                        </a:p>
                      </a:txBody>
                      <a:tcPr>
                        <a:blipFill>
                          <a:blip r:embed="rId3"/>
                          <a:stretch>
                            <a:fillRect l="-375" t="-7813" r="-401124" b="-11875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82656">
                    <a:tc>
                      <a:txBody>
                        <a:bodyPr/>
                        <a:lstStyle/>
                        <a:p>
                          <a:endParaRPr lang="en-US"/>
                        </a:p>
                      </a:txBody>
                      <a:tcPr>
                        <a:blipFill>
                          <a:blip r:embed="rId3"/>
                          <a:stretch>
                            <a:fillRect l="-375" t="-109524" r="-401124" b="-20635"/>
                          </a:stretch>
                        </a:blipFill>
                      </a:tcPr>
                    </a:tc>
                    <a:tc>
                      <a:txBody>
                        <a:bodyPr/>
                        <a:lstStyle/>
                        <a:p>
                          <a:pPr algn="ctr"/>
                          <a:r>
                            <a:rPr lang="en-IN" dirty="0" smtClean="0">
                              <a:latin typeface="Times New Roman" panose="02020603050405020304" pitchFamily="18" charset="0"/>
                              <a:cs typeface="Times New Roman" panose="02020603050405020304" pitchFamily="18" charset="0"/>
                            </a:rPr>
                            <a:t>94.8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87.9</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81.3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68.7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5662163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lnSpcReduction="10000"/>
              </a:bodyPr>
              <a:lstStyle/>
              <a:p>
                <a:pPr marL="0" indent="0">
                  <a:buNone/>
                </a:pPr>
                <a14:m>
                  <m:oMath xmlns:m="http://schemas.openxmlformats.org/officeDocument/2006/math">
                    <m:r>
                      <a:rPr lang="en-IN" sz="2400" i="1" smtClean="0">
                        <a:latin typeface="Cambria Math" panose="02040503050406030204" pitchFamily="18" charset="0"/>
                        <a:ea typeface="Cambria Math" panose="02040503050406030204" pitchFamily="18" charset="0"/>
                        <a:cs typeface="Times New Roman" panose="02020603050405020304" pitchFamily="18" charset="0"/>
                      </a:rPr>
                      <m:t>𝑦</m:t>
                    </m:r>
                    <m:r>
                      <a:rPr lang="en-IN" sz="2400" i="1" smtClean="0">
                        <a:latin typeface="Cambria Math" panose="02040503050406030204" pitchFamily="18" charset="0"/>
                        <a:ea typeface="Cambria Math" panose="02040503050406030204" pitchFamily="18" charset="0"/>
                        <a:cs typeface="Times New Roman" panose="02020603050405020304" pitchFamily="18" charset="0"/>
                      </a:rPr>
                      <m:t>=74.925 </m:t>
                    </m:r>
                  </m:oMath>
                </a14:m>
                <a:r>
                  <a:rPr lang="en-IN" sz="24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en-IN" sz="2400" b="1" i="1">
                        <a:latin typeface="Cambria Math" panose="02040503050406030204" pitchFamily="18" charset="0"/>
                        <a:ea typeface="Cambria Math" panose="02040503050406030204" pitchFamily="18" charset="0"/>
                        <a:cs typeface="Times New Roman" panose="02020603050405020304" pitchFamily="18" charset="0"/>
                      </a:rPr>
                      <m:t>𝒚</m:t>
                    </m:r>
                    <m:d>
                      <m:dPr>
                        <m:ctrlPr>
                          <a:rPr lang="en-IN" sz="2400" b="1" i="1">
                            <a:latin typeface="Cambria Math" panose="02040503050406030204" pitchFamily="18" charset="0"/>
                            <a:ea typeface="Cambria Math" panose="02040503050406030204" pitchFamily="18" charset="0"/>
                            <a:cs typeface="Times New Roman" panose="02020603050405020304" pitchFamily="18" charset="0"/>
                          </a:rPr>
                        </m:ctrlPr>
                      </m:dPr>
                      <m:e>
                        <m:r>
                          <a:rPr lang="en-IN" sz="2400" b="1" i="1">
                            <a:latin typeface="Cambria Math" panose="02040503050406030204" pitchFamily="18" charset="0"/>
                            <a:ea typeface="Cambria Math" panose="02040503050406030204" pitchFamily="18" charset="0"/>
                            <a:cs typeface="Times New Roman" panose="02020603050405020304" pitchFamily="18" charset="0"/>
                          </a:rPr>
                          <m:t>𝟏𝟏</m:t>
                        </m:r>
                      </m:e>
                    </m:d>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𝟕𝟒</m:t>
                    </m:r>
                    <m:r>
                      <a:rPr lang="en-IN" sz="2400" b="1" i="1">
                        <a:latin typeface="Cambria Math" panose="02040503050406030204" pitchFamily="18" charset="0"/>
                        <a:ea typeface="Cambria Math" panose="02040503050406030204" pitchFamily="18" charset="0"/>
                        <a:cs typeface="Times New Roman" panose="02020603050405020304" pitchFamily="18" charset="0"/>
                      </a:rPr>
                      <m:t>.</m:t>
                    </m:r>
                    <m:r>
                      <a:rPr lang="en-IN" sz="2400" b="1" i="1">
                        <a:latin typeface="Cambria Math" panose="02040503050406030204" pitchFamily="18" charset="0"/>
                        <a:ea typeface="Cambria Math" panose="02040503050406030204" pitchFamily="18" charset="0"/>
                        <a:cs typeface="Times New Roman" panose="02020603050405020304" pitchFamily="18" charset="0"/>
                      </a:rPr>
                      <m:t>𝟗𝟐𝟓</m:t>
                    </m:r>
                    <m:r>
                      <a:rPr lang="en-IN" sz="2400" b="1" i="1">
                        <a:latin typeface="Cambria Math" panose="02040503050406030204" pitchFamily="18" charset="0"/>
                        <a:ea typeface="Cambria Math" panose="02040503050406030204" pitchFamily="18" charset="0"/>
                        <a:cs typeface="Times New Roman" panose="02020603050405020304" pitchFamily="18" charset="0"/>
                      </a:rPr>
                      <m:t> </m:t>
                    </m:r>
                  </m:oMath>
                </a14:m>
                <a:r>
                  <a:rPr lang="en-IN" sz="2400" dirty="0" smtClean="0">
                    <a:latin typeface="Times New Roman" panose="02020603050405020304" pitchFamily="18" charset="0"/>
                    <a:cs typeface="Times New Roman" panose="02020603050405020304" pitchFamily="18" charset="0"/>
                  </a:rPr>
                  <a:t> </a:t>
                </a:r>
              </a:p>
              <a:p>
                <a:pPr marL="0" indent="0">
                  <a:buNone/>
                </a:pPr>
                <a:endParaRPr lang="en-IN" sz="900" dirty="0" smtClean="0">
                  <a:latin typeface="Times New Roman" panose="02020603050405020304" pitchFamily="18" charset="0"/>
                  <a:cs typeface="Times New Roman" panose="02020603050405020304" pitchFamily="18" charset="0"/>
                </a:endParaRPr>
              </a:p>
              <a:p>
                <a:pPr marL="0" indent="0">
                  <a:buNone/>
                </a:pPr>
                <a:r>
                  <a:rPr lang="en-IN" sz="2200" dirty="0" smtClean="0">
                    <a:latin typeface="Times New Roman" panose="02020603050405020304" pitchFamily="18" charset="0"/>
                    <a:cs typeface="Times New Roman" panose="02020603050405020304" pitchFamily="18" charset="0"/>
                  </a:rPr>
                  <a:t>2. Fit an interpolating polynomial for the following data</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smtClean="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=0</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b="0" i="1" smtClean="0">
                        <a:latin typeface="Cambria Math" panose="02040503050406030204" pitchFamily="18" charset="0"/>
                        <a:ea typeface="Cambria Math" panose="02040503050406030204" pitchFamily="18" charset="0"/>
                        <a:cs typeface="Times New Roman" panose="02020603050405020304" pitchFamily="18" charset="0"/>
                      </a:rPr>
                      <m:t>=5</m:t>
                    </m:r>
                  </m:oMath>
                </a14:m>
                <a:endParaRPr lang="en-IN" sz="2200" dirty="0" smtClean="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3</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i="1" smtClean="0">
                        <a:latin typeface="Cambria Math" panose="02040503050406030204" pitchFamily="18" charset="0"/>
                        <a:ea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2</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2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2200" b="0" i="1" smtClean="0">
                            <a:latin typeface="Cambria Math" panose="02040503050406030204" pitchFamily="18" charset="0"/>
                            <a:ea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ea typeface="Cambria Math" panose="02040503050406030204" pitchFamily="18" charset="0"/>
                            <a:cs typeface="Times New Roman" panose="02020603050405020304" pitchFamily="18" charset="0"/>
                          </a:rPr>
                          <m:t>3</m:t>
                        </m:r>
                      </m:sub>
                    </m:sSub>
                    <m:r>
                      <a:rPr lang="en-IN" sz="2200" i="1">
                        <a:latin typeface="Cambria Math" panose="02040503050406030204" pitchFamily="18" charset="0"/>
                        <a:ea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ea typeface="Cambria Math" panose="02040503050406030204" pitchFamily="18" charset="0"/>
                        <a:cs typeface="Times New Roman" panose="02020603050405020304" pitchFamily="18" charset="0"/>
                      </a:rPr>
                      <m:t>147</m:t>
                    </m:r>
                  </m:oMath>
                </a14:m>
                <a:r>
                  <a:rPr lang="en-IN" sz="2200" dirty="0" smtClean="0">
                    <a:latin typeface="Times New Roman" panose="02020603050405020304" pitchFamily="18" charset="0"/>
                    <a:cs typeface="Times New Roman" panose="02020603050405020304" pitchFamily="18" charset="0"/>
                  </a:rPr>
                  <a:t>  </a:t>
                </a:r>
              </a:p>
              <a:p>
                <a:pPr marL="0" indent="0">
                  <a:buNone/>
                </a:pPr>
                <a:r>
                  <a:rPr lang="en-IN" sz="2400" dirty="0" err="1" smtClean="0">
                    <a:latin typeface="Times New Roman" panose="02020603050405020304" pitchFamily="18" charset="0"/>
                    <a:cs typeface="Times New Roman" panose="02020603050405020304" pitchFamily="18" charset="0"/>
                  </a:rPr>
                  <a:t>Wkt</a:t>
                </a:r>
                <a:endParaRPr lang="en-IN" sz="2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1400" i="1">
                          <a:latin typeface="Cambria Math" panose="02040503050406030204" pitchFamily="18" charset="0"/>
                          <a:ea typeface="Cambria Math" panose="02040503050406030204" pitchFamily="18" charset="0"/>
                          <a:cs typeface="Times New Roman" panose="02020603050405020304" pitchFamily="18" charset="0"/>
                        </a:rPr>
                        <m:t>𝑦</m:t>
                      </m:r>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0</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2</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i="1">
                              <a:latin typeface="Cambria Math" panose="02040503050406030204" pitchFamily="18" charset="0"/>
                              <a:ea typeface="Cambria Math" panose="02040503050406030204" pitchFamily="18" charset="0"/>
                              <a:cs typeface="Times New Roman" panose="02020603050405020304" pitchFamily="18" charset="0"/>
                            </a:rPr>
                            <m:t>1</m:t>
                          </m:r>
                        </m:sub>
                      </m:s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2</m:t>
                          </m:r>
                        </m:sub>
                      </m:sSub>
                      <m:r>
                        <a:rPr lang="en-IN" sz="14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r>
                                <a:rPr lang="en-IN" sz="1400" i="1">
                                  <a:latin typeface="Cambria Math" panose="02040503050406030204" pitchFamily="18" charset="0"/>
                                  <a:cs typeface="Times New Roman" panose="02020603050405020304" pitchFamily="18" charset="0"/>
                                </a:rPr>
                                <m:t>𝑥</m:t>
                              </m:r>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num>
                        <m:den>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0</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1</m:t>
                                  </m:r>
                                </m:sub>
                              </m:sSub>
                            </m:e>
                          </m:d>
                          <m:d>
                            <m:dPr>
                              <m:ctrlPr>
                                <a:rPr lang="en-IN" sz="1400" i="1">
                                  <a:latin typeface="Cambria Math" panose="02040503050406030204" pitchFamily="18" charset="0"/>
                                  <a:cs typeface="Times New Roman" panose="02020603050405020304" pitchFamily="18" charset="0"/>
                                </a:rPr>
                              </m:ctrlPr>
                            </m:dPr>
                            <m:e>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i="1">
                                      <a:latin typeface="Cambria Math" panose="02040503050406030204" pitchFamily="18" charset="0"/>
                                      <a:cs typeface="Times New Roman" panose="02020603050405020304" pitchFamily="18" charset="0"/>
                                    </a:rPr>
                                    <m:t>3</m:t>
                                  </m:r>
                                </m:sub>
                              </m:sSub>
                              <m:r>
                                <a:rPr lang="en-IN" sz="1400" i="1">
                                  <a:latin typeface="Cambria Math" panose="02040503050406030204" pitchFamily="18" charset="0"/>
                                  <a:cs typeface="Times New Roman" panose="02020603050405020304" pitchFamily="18" charset="0"/>
                                </a:rPr>
                                <m:t>−</m:t>
                              </m:r>
                              <m:sSub>
                                <m:sSubPr>
                                  <m:ctrlPr>
                                    <a:rPr lang="en-IN" sz="1400" i="1">
                                      <a:latin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cs typeface="Times New Roman" panose="02020603050405020304" pitchFamily="18" charset="0"/>
                                    </a:rPr>
                                    <m:t>𝑥</m:t>
                                  </m:r>
                                </m:e>
                                <m:sub>
                                  <m:r>
                                    <a:rPr lang="en-IN" sz="1400" b="0" i="1" smtClean="0">
                                      <a:latin typeface="Cambria Math" panose="02040503050406030204" pitchFamily="18" charset="0"/>
                                      <a:cs typeface="Times New Roman" panose="02020603050405020304" pitchFamily="18" charset="0"/>
                                    </a:rPr>
                                    <m:t>2</m:t>
                                  </m:r>
                                </m:sub>
                              </m:sSub>
                            </m:e>
                          </m:d>
                        </m:den>
                      </m:f>
                      <m:sSub>
                        <m:sSubPr>
                          <m:ctrlPr>
                            <a:rPr lang="en-IN" sz="1400" i="1">
                              <a:latin typeface="Cambria Math" panose="02040503050406030204" pitchFamily="18" charset="0"/>
                              <a:ea typeface="Cambria Math" panose="02040503050406030204" pitchFamily="18" charset="0"/>
                              <a:cs typeface="Times New Roman" panose="02020603050405020304" pitchFamily="18" charset="0"/>
                            </a:rPr>
                          </m:ctrlPr>
                        </m:sSubPr>
                        <m:e>
                          <m:r>
                            <a:rPr lang="en-IN" sz="1400" i="1">
                              <a:latin typeface="Cambria Math" panose="02040503050406030204" pitchFamily="18" charset="0"/>
                              <a:ea typeface="Cambria Math" panose="02040503050406030204" pitchFamily="18" charset="0"/>
                              <a:cs typeface="Times New Roman" panose="02020603050405020304" pitchFamily="18" charset="0"/>
                            </a:rPr>
                            <m:t>𝑦</m:t>
                          </m:r>
                        </m:e>
                        <m:sub>
                          <m:r>
                            <a:rPr lang="en-I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oMath>
                  </m:oMathPara>
                </a14:m>
                <a:endParaRPr lang="en-IN" sz="1400" dirty="0" smtClean="0">
                  <a:latin typeface="Times New Roman" panose="02020603050405020304" pitchFamily="18" charset="0"/>
                  <a:cs typeface="Times New Roman" panose="02020603050405020304" pitchFamily="18" charset="0"/>
                </a:endParaRPr>
              </a:p>
              <a:p>
                <a:pPr marL="0" indent="0">
                  <a:buNone/>
                </a:pPr>
                <a:endParaRPr lang="en-IN" sz="14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e>
                      </m:d>
                      <m:r>
                        <a:rPr lang="en-IN" sz="1800" b="0" i="1"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−2</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3</m:t>
                          </m:r>
                        </m:e>
                      </m:d>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−5</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r>
                                <a:rPr lang="en-IN" sz="1800" i="1">
                                  <a:latin typeface="Cambria Math" panose="02040503050406030204" pitchFamily="18" charset="0"/>
                                  <a:ea typeface="Cambria Math" panose="02040503050406030204" pitchFamily="18" charset="0"/>
                                  <a:cs typeface="Times New Roman" panose="02020603050405020304" pitchFamily="18" charset="0"/>
                                </a:rPr>
                                <m:t>−5</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12</m:t>
                          </m:r>
                        </m:e>
                      </m:d>
                    </m:oMath>
                  </m:oMathPara>
                </a14:m>
                <a:endParaRPr lang="en-IN" sz="1800" i="1" dirty="0" smtClean="0">
                  <a:latin typeface="Cambria Math" panose="02040503050406030204" pitchFamily="18" charset="0"/>
                  <a:ea typeface="Cambria Math" panose="02040503050406030204" pitchFamily="18" charset="0"/>
                  <a:cs typeface="Times New Roman" panose="02020603050405020304" pitchFamily="18" charset="0"/>
                </a:endParaRPr>
              </a:p>
              <a:p>
                <a:pPr marL="0" indent="0" algn="r">
                  <a:buNone/>
                </a:pPr>
                <a:r>
                  <a:rPr lang="en-IN" sz="1800" dirty="0" smtClean="0">
                    <a:ea typeface="Cambria Math" panose="02040503050406030204" pitchFamily="18" charset="0"/>
                    <a:cs typeface="Times New Roman" panose="02020603050405020304" pitchFamily="18" charset="0"/>
                  </a:rPr>
                  <a:t>                              </a:t>
                </a:r>
                <a14:m>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−2</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−0</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−1</m:t>
                            </m:r>
                          </m:e>
                        </m:d>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5</m:t>
                            </m:r>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2</m:t>
                            </m:r>
                          </m:e>
                        </m:d>
                      </m:den>
                    </m:f>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e>
                    </m:d>
                  </m:oMath>
                </a14:m>
                <a:endParaRPr lang="en-IN" sz="18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2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10317115"/>
                        </a:ext>
                      </a:extLst>
                    </a:gridCol>
                    <a:gridCol w="1625600">
                      <a:extLst>
                        <a:ext uri="{9D8B030D-6E8A-4147-A177-3AD203B41FA5}">
                          <a16:colId xmlns:a16="http://schemas.microsoft.com/office/drawing/2014/main" val="2679995885"/>
                        </a:ext>
                      </a:extLst>
                    </a:gridCol>
                    <a:gridCol w="1625600">
                      <a:extLst>
                        <a:ext uri="{9D8B030D-6E8A-4147-A177-3AD203B41FA5}">
                          <a16:colId xmlns:a16="http://schemas.microsoft.com/office/drawing/2014/main" val="3400812496"/>
                        </a:ext>
                      </a:extLst>
                    </a:gridCol>
                    <a:gridCol w="1625600">
                      <a:extLst>
                        <a:ext uri="{9D8B030D-6E8A-4147-A177-3AD203B41FA5}">
                          <a16:colId xmlns:a16="http://schemas.microsoft.com/office/drawing/2014/main" val="1860351185"/>
                        </a:ext>
                      </a:extLst>
                    </a:gridCol>
                    <a:gridCol w="1625600">
                      <a:extLst>
                        <a:ext uri="{9D8B030D-6E8A-4147-A177-3AD203B41FA5}">
                          <a16:colId xmlns:a16="http://schemas.microsoft.com/office/drawing/2014/main" val="1263772794"/>
                        </a:ext>
                      </a:extLst>
                    </a:gridCol>
                  </a:tblGrid>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133504"/>
                      </a:ext>
                    </a:extLst>
                  </a:tr>
                  <a:tr h="332962">
                    <a:tc>
                      <a:txBody>
                        <a:bodyPr/>
                        <a:lstStyle/>
                        <a:p>
                          <a:pPr algn="ctr"/>
                          <a14:m>
                            <m:oMathPara xmlns:m="http://schemas.openxmlformats.org/officeDocument/2006/math">
                              <m:oMathParaPr>
                                <m:jc m:val="centerGroup"/>
                              </m:oMathParaPr>
                              <m:oMath xmlns:m="http://schemas.openxmlformats.org/officeDocument/2006/math">
                                <m:r>
                                  <a:rPr lang="en-IN" sz="1800" b="0" i="1" smtClean="0">
                                    <a:latin typeface="Cambria Math" panose="02040503050406030204" pitchFamily="18" charset="0"/>
                                    <a:cs typeface="Times New Roman" panose="02020603050405020304" pitchFamily="18" charset="0"/>
                                  </a:rPr>
                                  <m:t>𝑦</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736439"/>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1195421725"/>
                  </p:ext>
                </p:extLst>
              </p:nvPr>
            </p:nvGraphicFramePr>
            <p:xfrm>
              <a:off x="2032000" y="2574234"/>
              <a:ext cx="8128000" cy="7315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xmlns="" xmlns:a14="http://schemas.microsoft.com/office/drawing/2010/main" val="2010317115"/>
                        </a:ext>
                      </a:extLst>
                    </a:gridCol>
                    <a:gridCol w="1625600">
                      <a:extLst>
                        <a:ext uri="{9D8B030D-6E8A-4147-A177-3AD203B41FA5}">
                          <a16:colId xmlns:a16="http://schemas.microsoft.com/office/drawing/2014/main" xmlns="" xmlns:a14="http://schemas.microsoft.com/office/drawing/2010/main" val="2679995885"/>
                        </a:ext>
                      </a:extLst>
                    </a:gridCol>
                    <a:gridCol w="1625600">
                      <a:extLst>
                        <a:ext uri="{9D8B030D-6E8A-4147-A177-3AD203B41FA5}">
                          <a16:colId xmlns:a16="http://schemas.microsoft.com/office/drawing/2014/main" xmlns="" xmlns:a14="http://schemas.microsoft.com/office/drawing/2010/main" val="3400812496"/>
                        </a:ext>
                      </a:extLst>
                    </a:gridCol>
                    <a:gridCol w="1625600">
                      <a:extLst>
                        <a:ext uri="{9D8B030D-6E8A-4147-A177-3AD203B41FA5}">
                          <a16:colId xmlns:a16="http://schemas.microsoft.com/office/drawing/2014/main" xmlns="" xmlns:a14="http://schemas.microsoft.com/office/drawing/2010/main" val="1860351185"/>
                        </a:ext>
                      </a:extLst>
                    </a:gridCol>
                    <a:gridCol w="1625600">
                      <a:extLst>
                        <a:ext uri="{9D8B030D-6E8A-4147-A177-3AD203B41FA5}">
                          <a16:colId xmlns:a16="http://schemas.microsoft.com/office/drawing/2014/main" xmlns="" xmlns:a14="http://schemas.microsoft.com/office/drawing/2010/main" val="1263772794"/>
                        </a:ext>
                      </a:extLst>
                    </a:gridCol>
                  </a:tblGrid>
                  <a:tr h="365760">
                    <a:tc>
                      <a:txBody>
                        <a:bodyPr/>
                        <a:lstStyle/>
                        <a:p>
                          <a:endParaRPr lang="en-US"/>
                        </a:p>
                      </a:txBody>
                      <a:tcPr>
                        <a:blipFill>
                          <a:blip r:embed="rId3"/>
                          <a:stretch>
                            <a:fillRect l="-375" t="-8197" r="-401124" b="-12295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939133504"/>
                      </a:ext>
                    </a:extLst>
                  </a:tr>
                  <a:tr h="365760">
                    <a:tc>
                      <a:txBody>
                        <a:bodyPr/>
                        <a:lstStyle/>
                        <a:p>
                          <a:endParaRPr lang="en-US"/>
                        </a:p>
                      </a:txBody>
                      <a:tcPr>
                        <a:blipFill>
                          <a:blip r:embed="rId3"/>
                          <a:stretch>
                            <a:fillRect l="-375" t="-110000" r="-401124" b="-25000"/>
                          </a:stretch>
                        </a:blipFill>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147</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2682736439"/>
                      </a:ext>
                    </a:extLst>
                  </a:tr>
                </a:tbl>
              </a:graphicData>
            </a:graphic>
          </p:graphicFrame>
        </mc:Fallback>
      </mc:AlternateContent>
    </p:spTree>
    <p:extLst>
      <p:ext uri="{BB962C8B-B14F-4D97-AF65-F5344CB8AC3E}">
        <p14:creationId xmlns:p14="http://schemas.microsoft.com/office/powerpoint/2010/main" val="29706936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 </a:t>
                </a:r>
                <a14:m>
                  <m:oMath xmlns:m="http://schemas.openxmlformats.org/officeDocument/2006/math">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i="1" smtClean="0">
                            <a:latin typeface="Cambria Math" panose="02040503050406030204" pitchFamily="18" charset="0"/>
                            <a:cs typeface="Times New Roman" panose="02020603050405020304" pitchFamily="18" charset="0"/>
                          </a:rPr>
                          <m:t>𝑎</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e>
                    </m:d>
                    <m:d>
                      <m:dPr>
                        <m:ctrlPr>
                          <a:rPr lang="en-IN" sz="2400" i="1">
                            <a:latin typeface="Cambria Math" panose="02040503050406030204" pitchFamily="18" charset="0"/>
                            <a:cs typeface="Times New Roman" panose="02020603050405020304" pitchFamily="18" charset="0"/>
                          </a:rPr>
                        </m:ctrlPr>
                      </m:dPr>
                      <m:e>
                        <m:r>
                          <a:rPr lang="en-IN" sz="2400" i="1">
                            <a:latin typeface="Cambria Math" panose="02040503050406030204" pitchFamily="18" charset="0"/>
                            <a:cs typeface="Times New Roman" panose="02020603050405020304" pitchFamily="18" charset="0"/>
                          </a:rPr>
                          <m:t>𝑥</m:t>
                        </m:r>
                        <m:r>
                          <a:rPr lang="en-IN" sz="2400" i="1">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r>
                      <a:rPr lang="en-IN" sz="2400" b="0" i="1" smtClean="0">
                        <a:latin typeface="Cambria Math" panose="02040503050406030204" pitchFamily="18" charset="0"/>
                        <a:cs typeface="Times New Roman" panose="02020603050405020304" pitchFamily="18" charset="0"/>
                      </a:rPr>
                      <m:t>=</m:t>
                    </m:r>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3</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m:t>
                        </m:r>
                      </m:e>
                    </m:d>
                    <m:sSup>
                      <m:sSupPr>
                        <m:ctrlPr>
                          <a:rPr lang="en-IN" sz="2400" b="0" i="1" smtClean="0">
                            <a:latin typeface="Cambria Math" panose="02040503050406030204" pitchFamily="18" charset="0"/>
                            <a:cs typeface="Times New Roman" panose="02020603050405020304" pitchFamily="18" charset="0"/>
                          </a:rPr>
                        </m:ctrlPr>
                      </m:sSupPr>
                      <m:e>
                        <m:r>
                          <a:rPr lang="en-IN" sz="2400" b="0" i="1" smtClean="0">
                            <a:latin typeface="Cambria Math" panose="02040503050406030204" pitchFamily="18" charset="0"/>
                            <a:cs typeface="Times New Roman" panose="02020603050405020304" pitchFamily="18" charset="0"/>
                          </a:rPr>
                          <m:t>𝑥</m:t>
                        </m:r>
                      </m:e>
                      <m:sup>
                        <m:r>
                          <a:rPr lang="en-IN" sz="2400" b="0" i="1" smtClean="0">
                            <a:latin typeface="Cambria Math" panose="02040503050406030204" pitchFamily="18" charset="0"/>
                            <a:cs typeface="Times New Roman" panose="02020603050405020304" pitchFamily="18" charset="0"/>
                          </a:rPr>
                          <m:t>2</m:t>
                        </m:r>
                      </m:sup>
                    </m:sSup>
                    <m:r>
                      <a:rPr lang="en-IN" sz="2400" b="0" i="1" smtClean="0">
                        <a:latin typeface="Cambria Math" panose="02040503050406030204" pitchFamily="18" charset="0"/>
                        <a:cs typeface="Times New Roman" panose="02020603050405020304" pitchFamily="18" charset="0"/>
                      </a:rPr>
                      <m:t>+</m:t>
                    </m:r>
                    <m:d>
                      <m:dPr>
                        <m:ctrlPr>
                          <a:rPr lang="en-IN" sz="2400" b="0" i="1" smtClean="0">
                            <a:latin typeface="Cambria Math" panose="02040503050406030204" pitchFamily="18" charset="0"/>
                            <a:cs typeface="Times New Roman" panose="02020603050405020304" pitchFamily="18" charset="0"/>
                          </a:rPr>
                        </m:ctrlPr>
                      </m:dPr>
                      <m:e>
                        <m:r>
                          <a:rPr lang="en-IN" sz="2400" b="0" i="1" smtClean="0">
                            <a:latin typeface="Cambria Math" panose="02040503050406030204" pitchFamily="18" charset="0"/>
                            <a:cs typeface="Times New Roman" panose="02020603050405020304" pitchFamily="18" charset="0"/>
                          </a:rPr>
                          <m:t>𝑎𝑏</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𝑏𝑐</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𝑐𝑎</m:t>
                        </m:r>
                      </m:e>
                    </m:d>
                    <m:r>
                      <a:rPr lang="en-IN" sz="2400" b="0" i="1" smtClean="0">
                        <a:latin typeface="Cambria Math" panose="02040503050406030204" pitchFamily="18" charset="0"/>
                        <a:cs typeface="Times New Roman" panose="02020603050405020304" pitchFamily="18" charset="0"/>
                      </a:rPr>
                      <m:t>𝑥</m:t>
                    </m:r>
                    <m:r>
                      <a:rPr lang="en-IN" sz="2400" b="0" i="1" smtClean="0">
                        <a:latin typeface="Cambria Math" panose="02040503050406030204" pitchFamily="18" charset="0"/>
                        <a:cs typeface="Times New Roman" panose="02020603050405020304" pitchFamily="18" charset="0"/>
                      </a:rPr>
                      <m:t>−</m:t>
                    </m:r>
                    <m:r>
                      <a:rPr lang="en-IN" sz="2400" b="0" i="1" smtClean="0">
                        <a:latin typeface="Cambria Math" panose="02040503050406030204" pitchFamily="18" charset="0"/>
                        <a:cs typeface="Times New Roman" panose="02020603050405020304" pitchFamily="18" charset="0"/>
                      </a:rPr>
                      <m:t>𝑎𝑏𝑐</m:t>
                    </m:r>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−8</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+17</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−10</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−10</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e>
                      </m:d>
                      <m:r>
                        <a:rPr lang="en-IN" sz="1800" i="1" smtClean="0">
                          <a:latin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4</m:t>
                              </m:r>
                            </m:e>
                          </m:d>
                        </m:den>
                      </m:f>
                      <m:d>
                        <m:dPr>
                          <m:ctrlPr>
                            <a:rPr lang="en-IN" sz="1800" i="1" smtClean="0">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3</m:t>
                          </m:r>
                        </m:e>
                      </m:d>
                      <m:r>
                        <a:rPr lang="en-IN" sz="180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5</m:t>
                              </m:r>
                              <m:r>
                                <a:rPr lang="en-IN" sz="1800" i="1">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m:t>
                              </m:r>
                            </m:e>
                          </m:d>
                        </m:den>
                      </m:f>
                      <m:d>
                        <m:dPr>
                          <m:ctrlPr>
                            <a:rPr lang="en-IN" sz="180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e>
                      </m:d>
                      <m:r>
                        <a:rPr lang="en-IN" sz="1800" b="0" i="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𝑥</m:t>
                              </m:r>
                            </m:e>
                          </m:d>
                        </m:num>
                        <m:den>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e>
                          </m:d>
                        </m:den>
                      </m:f>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e>
                      </m:d>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num>
                        <m:den>
                          <m:r>
                            <a:rPr lang="en-IN" sz="1800" b="0" i="1" smtClean="0">
                              <a:latin typeface="Cambria Math" panose="02040503050406030204" pitchFamily="18" charset="0"/>
                              <a:cs typeface="Times New Roman" panose="02020603050405020304" pitchFamily="18" charset="0"/>
                            </a:rPr>
                            <m:t>5</m:t>
                          </m:r>
                        </m:den>
                      </m:f>
                      <m:r>
                        <a:rPr lang="en-IN" sz="1800" i="1">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4</m:t>
                          </m:r>
                        </m:den>
                      </m:f>
                      <m:r>
                        <a:rPr lang="en-IN" sz="18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1</m:t>
                          </m:r>
                        </m:den>
                      </m:f>
                      <m:r>
                        <a:rPr lang="en-IN" sz="1800">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d>
                            <m:dPr>
                              <m:ctrlPr>
                                <a:rPr lang="en-IN" sz="1800" i="1">
                                  <a:latin typeface="Cambria Math" panose="02040503050406030204" pitchFamily="18" charset="0"/>
                                  <a:cs typeface="Times New Roman" panose="02020603050405020304" pitchFamily="18" charset="0"/>
                                </a:rPr>
                              </m:ctrlPr>
                            </m:dPr>
                            <m:e>
                              <m:r>
                                <a:rPr lang="en-IN" sz="1800" b="0" i="1" smtClean="0">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ea typeface="Cambria Math" panose="02040503050406030204" pitchFamily="18" charset="0"/>
                              <a:cs typeface="Times New Roman" panose="02020603050405020304" pitchFamily="18" charset="0"/>
                            </a:rPr>
                            <m:t>12</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−8</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+17</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−10</m:t>
                              </m:r>
                            </m:e>
                          </m:d>
                          <m:r>
                            <a:rPr lang="en-IN" sz="1800" b="0" i="1" smtClean="0">
                              <a:latin typeface="Cambria Math" panose="02040503050406030204" pitchFamily="18" charset="0"/>
                              <a:cs typeface="Times New Roman" panose="02020603050405020304" pitchFamily="18" charset="0"/>
                            </a:rPr>
                            <m:t>+15</m:t>
                          </m:r>
                          <m:d>
                            <m:dPr>
                              <m:ctrlPr>
                                <a:rPr lang="en-IN" sz="1800" i="1">
                                  <a:latin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3</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−21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+30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−60</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+10</m:t>
                              </m:r>
                              <m:r>
                                <a:rPr lang="en-IN" sz="1800" i="1">
                                  <a:latin typeface="Cambria Math" panose="02040503050406030204" pitchFamily="18" charset="0"/>
                                  <a:cs typeface="Times New Roman" panose="02020603050405020304" pitchFamily="18" charset="0"/>
                                </a:rPr>
                                <m:t>𝑥</m:t>
                              </m:r>
                            </m:e>
                          </m:d>
                          <m:r>
                            <a:rPr lang="en-IN" sz="1800" b="0" i="1" smtClean="0">
                              <a:latin typeface="Cambria Math" panose="02040503050406030204" pitchFamily="18" charset="0"/>
                              <a:cs typeface="Times New Roman" panose="02020603050405020304" pitchFamily="18" charset="0"/>
                            </a:rPr>
                            <m:t>+</m:t>
                          </m:r>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e>
                          </m:d>
                        </m:num>
                        <m:den>
                          <m:r>
                            <a:rPr lang="en-IN" sz="1800" b="0" i="1" smtClean="0">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i="1">
                              <a:latin typeface="Cambria Math" panose="02040503050406030204" pitchFamily="18" charset="0"/>
                              <a:ea typeface="Cambria Math" panose="02040503050406030204" pitchFamily="18" charset="0"/>
                              <a:cs typeface="Times New Roman" panose="02020603050405020304" pitchFamily="18" charset="0"/>
                            </a:rPr>
                            <m:t>−12</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+96</m:t>
                          </m:r>
                          <m:sSup>
                            <m:sSupPr>
                              <m:ctrlPr>
                                <a:rPr lang="en-IN" sz="1800" b="0" i="1" smtClean="0">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𝑥</m:t>
                              </m:r>
                            </m:e>
                            <m:sup>
                              <m:r>
                                <a:rPr lang="en-IN" sz="1800" b="0" i="1" smtClean="0">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−204</m:t>
                          </m:r>
                          <m:r>
                            <a:rPr lang="en-IN" sz="1800" b="0" i="1" smtClean="0">
                              <a:latin typeface="Cambria Math" panose="02040503050406030204" pitchFamily="18" charset="0"/>
                              <a:cs typeface="Times New Roman" panose="02020603050405020304" pitchFamily="18" charset="0"/>
                            </a:rPr>
                            <m:t>𝑥</m:t>
                          </m:r>
                          <m:r>
                            <a:rPr lang="en-IN" sz="1800" b="0" i="1" smtClean="0">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b="0" i="1" smtClean="0">
                                  <a:latin typeface="Cambria Math" panose="02040503050406030204" pitchFamily="18" charset="0"/>
                                  <a:cs typeface="Times New Roman" panose="02020603050405020304" pitchFamily="18" charset="0"/>
                                </a:rPr>
                                <m:t>45</m:t>
                              </m:r>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315</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450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b="0" i="1" smtClean="0">
                              <a:latin typeface="Cambria Math" panose="02040503050406030204" pitchFamily="18" charset="0"/>
                              <a:cs typeface="Times New Roman" panose="02020603050405020304" pitchFamily="18" charset="0"/>
                            </a:rPr>
                            <m:t>+7</m:t>
                          </m:r>
                          <m:r>
                            <a:rPr lang="en-IN" sz="1800" i="1">
                              <a:latin typeface="Cambria Math" panose="02040503050406030204" pitchFamily="18" charset="0"/>
                              <a:cs typeface="Times New Roman" panose="02020603050405020304" pitchFamily="18" charset="0"/>
                            </a:rPr>
                            <m:t>2</m:t>
                          </m:r>
                          <m:r>
                            <a:rPr lang="en-IN" sz="1800" b="0" i="1" smtClean="0">
                              <a:latin typeface="Cambria Math" panose="02040503050406030204" pitchFamily="18" charset="0"/>
                              <a:cs typeface="Times New Roman" panose="02020603050405020304" pitchFamily="18" charset="0"/>
                            </a:rPr>
                            <m:t>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+147</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−441</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+294</m:t>
                          </m:r>
                          <m:r>
                            <a:rPr lang="en-IN" sz="1800" i="1">
                              <a:latin typeface="Cambria Math" panose="02040503050406030204" pitchFamily="18" charset="0"/>
                              <a:cs typeface="Times New Roman" panose="02020603050405020304" pitchFamily="18" charset="0"/>
                            </a:rPr>
                            <m:t>𝑥</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1800" i="1">
                          <a:latin typeface="Cambria Math" panose="02040503050406030204" pitchFamily="18" charset="0"/>
                          <a:ea typeface="Cambria Math" panose="02040503050406030204" pitchFamily="18" charset="0"/>
                          <a:cs typeface="Times New Roman" panose="02020603050405020304" pitchFamily="18" charset="0"/>
                        </a:rPr>
                        <m:t>𝑦</m:t>
                      </m:r>
                      <m:r>
                        <a:rPr lang="en-IN" sz="1800" i="1">
                          <a:latin typeface="Cambria Math" panose="02040503050406030204" pitchFamily="18" charset="0"/>
                          <a:ea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ea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3</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r>
                            <a:rPr lang="en-IN" sz="1800" b="0" i="1" smtClean="0">
                              <a:latin typeface="Cambria Math" panose="02040503050406030204" pitchFamily="18" charset="0"/>
                              <a:cs typeface="Times New Roman" panose="02020603050405020304" pitchFamily="18" charset="0"/>
                            </a:rPr>
                            <m:t>60</m:t>
                          </m:r>
                          <m:r>
                            <a:rPr lang="en-IN" sz="1800" i="1">
                              <a:latin typeface="Cambria Math" panose="02040503050406030204" pitchFamily="18" charset="0"/>
                              <a:cs typeface="Times New Roman" panose="02020603050405020304" pitchFamily="18" charset="0"/>
                            </a:rPr>
                            <m:t>𝑥</m:t>
                          </m:r>
                          <m:r>
                            <a:rPr lang="en-IN" sz="1800" i="1">
                              <a:latin typeface="Cambria Math" panose="02040503050406030204" pitchFamily="18" charset="0"/>
                              <a:cs typeface="Times New Roman" panose="02020603050405020304" pitchFamily="18" charset="0"/>
                            </a:rPr>
                            <m:t>+120</m:t>
                          </m:r>
                        </m:num>
                        <m:den>
                          <m:r>
                            <a:rPr lang="en-IN" sz="1800" i="1">
                              <a:latin typeface="Cambria Math" panose="02040503050406030204" pitchFamily="18" charset="0"/>
                              <a:cs typeface="Times New Roman" panose="02020603050405020304" pitchFamily="18" charset="0"/>
                            </a:rPr>
                            <m:t>60</m:t>
                          </m:r>
                        </m:den>
                      </m:f>
                    </m:oMath>
                  </m:oMathPara>
                </a14:m>
                <a:endParaRPr lang="en-IN" sz="1800" dirty="0" smtClean="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sz="2400" b="1" i="1" smtClean="0">
                        <a:latin typeface="Cambria Math" panose="02040503050406030204" pitchFamily="18" charset="0"/>
                        <a:ea typeface="Cambria Math" panose="02040503050406030204" pitchFamily="18" charset="0"/>
                        <a:cs typeface="Times New Roman" panose="02020603050405020304" pitchFamily="18" charset="0"/>
                      </a:rPr>
                      <m:t>𝒚</m:t>
                    </m:r>
                    <m:r>
                      <a:rPr lang="en-IN" sz="2400" b="1"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𝟑</m:t>
                        </m:r>
                      </m:sup>
                    </m:sSup>
                    <m:r>
                      <a:rPr lang="en-IN" sz="2400" b="1" i="1">
                        <a:latin typeface="Cambria Math" panose="02040503050406030204" pitchFamily="18" charset="0"/>
                        <a:cs typeface="Times New Roman" panose="02020603050405020304" pitchFamily="18" charset="0"/>
                      </a:rPr>
                      <m:t>+</m:t>
                    </m:r>
                    <m:sSup>
                      <m:sSupPr>
                        <m:ctrlPr>
                          <a:rPr lang="en-IN" sz="2400" b="1" i="1">
                            <a:latin typeface="Cambria Math" panose="02040503050406030204" pitchFamily="18" charset="0"/>
                            <a:cs typeface="Times New Roman" panose="02020603050405020304" pitchFamily="18" charset="0"/>
                          </a:rPr>
                        </m:ctrlPr>
                      </m:sSupPr>
                      <m:e>
                        <m:r>
                          <a:rPr lang="en-IN" sz="2400" b="1" i="1">
                            <a:latin typeface="Cambria Math" panose="02040503050406030204" pitchFamily="18" charset="0"/>
                            <a:cs typeface="Times New Roman" panose="02020603050405020304" pitchFamily="18" charset="0"/>
                          </a:rPr>
                          <m:t>𝒙</m:t>
                        </m:r>
                      </m:e>
                      <m:sup>
                        <m:r>
                          <a:rPr lang="en-IN" sz="2400" b="1" i="1">
                            <a:latin typeface="Cambria Math" panose="02040503050406030204" pitchFamily="18" charset="0"/>
                            <a:cs typeface="Times New Roman" panose="02020603050405020304" pitchFamily="18" charset="0"/>
                          </a:rPr>
                          <m:t>𝟐</m:t>
                        </m:r>
                      </m:sup>
                    </m:sSup>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𝒙</m:t>
                    </m:r>
                    <m:r>
                      <a:rPr lang="en-IN" sz="2400" b="1" i="1">
                        <a:latin typeface="Cambria Math" panose="02040503050406030204" pitchFamily="18" charset="0"/>
                        <a:cs typeface="Times New Roman" panose="02020603050405020304" pitchFamily="18" charset="0"/>
                      </a:rPr>
                      <m:t>+</m:t>
                    </m:r>
                    <m:r>
                      <a:rPr lang="en-IN" sz="2400" b="1" i="1">
                        <a:latin typeface="Cambria Math" panose="02040503050406030204" pitchFamily="18" charset="0"/>
                        <a:cs typeface="Times New Roman" panose="02020603050405020304" pitchFamily="18" charset="0"/>
                      </a:rPr>
                      <m:t>𝟐</m:t>
                    </m:r>
                  </m:oMath>
                </a14:m>
                <a:r>
                  <a:rPr lang="en-IN" sz="2400" b="1" dirty="0" smtClean="0">
                    <a:latin typeface="Times New Roman" panose="02020603050405020304" pitchFamily="18" charset="0"/>
                    <a:cs typeface="Times New Roman" panose="02020603050405020304" pitchFamily="18" charset="0"/>
                  </a:rPr>
                  <a:t> , </a:t>
                </a:r>
                <a:r>
                  <a:rPr lang="en-IN" sz="2400" dirty="0" smtClean="0">
                    <a:latin typeface="Times New Roman" panose="02020603050405020304" pitchFamily="18" charset="0"/>
                    <a:cs typeface="Times New Roman" panose="02020603050405020304" pitchFamily="18" charset="0"/>
                  </a:rPr>
                  <a:t>is the required polynomial.</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512" b="-1047"/>
                </a:stretch>
              </a:blipFill>
            </p:spPr>
            <p:txBody>
              <a:bodyPr/>
              <a:lstStyle/>
              <a:p>
                <a:r>
                  <a:rPr lang="en-IN">
                    <a:noFill/>
                  </a:rPr>
                  <a:t> </a:t>
                </a:r>
              </a:p>
            </p:txBody>
          </p:sp>
        </mc:Fallback>
      </mc:AlternateContent>
    </p:spTree>
    <p:extLst>
      <p:ext uri="{BB962C8B-B14F-4D97-AF65-F5344CB8AC3E}">
        <p14:creationId xmlns:p14="http://schemas.microsoft.com/office/powerpoint/2010/main" val="8672563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59220" y="1116664"/>
                <a:ext cx="10515600" cy="5241850"/>
              </a:xfrm>
            </p:spPr>
            <p:txBody>
              <a:bodyPr>
                <a:normAutofit lnSpcReduction="10000"/>
              </a:bodyPr>
              <a:lstStyle/>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Numerical Integration</a:t>
                </a:r>
              </a:p>
              <a:p>
                <a:pPr marL="0" indent="0">
                  <a:buNone/>
                </a:pPr>
                <a:r>
                  <a:rPr lang="en-IN" dirty="0">
                    <a:solidFill>
                      <a:srgbClr val="00B0F0"/>
                    </a:solidFill>
                    <a:latin typeface="Times New Roman" panose="02020603050405020304" pitchFamily="18" charset="0"/>
                    <a:cs typeface="Times New Roman" panose="02020603050405020304" pitchFamily="18" charset="0"/>
                  </a:rPr>
                  <a:t> </a:t>
                </a:r>
                <a:r>
                  <a:rPr lang="en-IN" dirty="0" smtClean="0">
                    <a:solidFill>
                      <a:srgbClr val="00B0F0"/>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The process of obtaining approximate value of the definite integration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𝐼</m:t>
                    </m:r>
                    <m:r>
                      <a:rPr lang="en-IN" sz="2200" b="0" i="1" smtClean="0">
                        <a:solidFill>
                          <a:schemeClr val="tx1"/>
                        </a:solidFill>
                        <a:latin typeface="Cambria Math" panose="02040503050406030204" pitchFamily="18" charset="0"/>
                        <a:cs typeface="Times New Roman" panose="02020603050405020304" pitchFamily="18" charset="0"/>
                      </a:rPr>
                      <m:t>=</m:t>
                    </m:r>
                    <m:nary>
                      <m:naryPr>
                        <m:limLoc m:val="undOvr"/>
                        <m:ctrlPr>
                          <a:rPr lang="en-IN" sz="2200" b="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b="0" i="1" smtClean="0">
                            <a:solidFill>
                              <a:schemeClr val="tx1"/>
                            </a:solidFill>
                            <a:latin typeface="Cambria Math" panose="02040503050406030204" pitchFamily="18" charset="0"/>
                            <a:cs typeface="Times New Roman" panose="02020603050405020304" pitchFamily="18" charset="0"/>
                          </a:rPr>
                          <m:t>𝑎</m:t>
                        </m:r>
                      </m:sub>
                      <m:sup>
                        <m:r>
                          <a:rPr lang="en-IN" sz="2200" b="0" i="1" smtClean="0">
                            <a:solidFill>
                              <a:schemeClr val="tx1"/>
                            </a:solidFill>
                            <a:latin typeface="Cambria Math" panose="02040503050406030204" pitchFamily="18" charset="0"/>
                            <a:cs typeface="Times New Roman" panose="02020603050405020304" pitchFamily="18" charset="0"/>
                          </a:rPr>
                          <m:t>𝑏</m:t>
                        </m:r>
                      </m:sup>
                      <m:e>
                        <m:r>
                          <a:rPr lang="en-IN" sz="2200" b="0" i="1" smtClean="0">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 </m:t>
                        </m:r>
                        <m:r>
                          <a:rPr lang="en-IN" sz="2200" b="0" i="1" smtClean="0">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without actually integrating function but only using the value of </a:t>
                </a:r>
                <a14:m>
                  <m:oMath xmlns:m="http://schemas.openxmlformats.org/officeDocument/2006/math">
                    <m:r>
                      <a:rPr lang="en-IN" sz="2200" b="0" i="0" smtClean="0">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𝑦</m:t>
                    </m:r>
                    <m:r>
                      <a:rPr lang="en-IN" sz="2200" b="0" i="1" smtClean="0">
                        <a:solidFill>
                          <a:schemeClr val="tx1"/>
                        </a:solidFill>
                        <a:latin typeface="Cambria Math" panose="02040503050406030204" pitchFamily="18" charset="0"/>
                        <a:cs typeface="Times New Roman" panose="02020603050405020304" pitchFamily="18" charset="0"/>
                      </a:rPr>
                      <m:t>′</m:t>
                    </m:r>
                  </m:oMath>
                </a14:m>
                <a:r>
                  <a:rPr lang="en-IN" sz="2200" dirty="0" smtClean="0">
                    <a:solidFill>
                      <a:schemeClr val="tx1"/>
                    </a:solidFill>
                    <a:latin typeface="Times New Roman" panose="02020603050405020304" pitchFamily="18" charset="0"/>
                    <a:cs typeface="Times New Roman" panose="02020603050405020304" pitchFamily="18" charset="0"/>
                  </a:rPr>
                  <a:t> at some point of </a:t>
                </a:r>
                <a14:m>
                  <m:oMath xmlns:m="http://schemas.openxmlformats.org/officeDocument/2006/math">
                    <m:r>
                      <a:rPr lang="en-IN" sz="2200" b="0" i="1" smtClean="0">
                        <a:solidFill>
                          <a:schemeClr val="tx1"/>
                        </a:solidFill>
                        <a:latin typeface="Cambria Math" panose="02040503050406030204" pitchFamily="18" charset="0"/>
                        <a:cs typeface="Times New Roman" panose="02020603050405020304" pitchFamily="18" charset="0"/>
                      </a:rPr>
                      <m:t>𝑥</m:t>
                    </m:r>
                  </m:oMath>
                </a14:m>
                <a:r>
                  <a:rPr lang="en-IN" sz="2200" dirty="0" smtClean="0">
                    <a:solidFill>
                      <a:schemeClr val="tx1"/>
                    </a:solidFill>
                    <a:latin typeface="Times New Roman" panose="02020603050405020304" pitchFamily="18" charset="0"/>
                    <a:cs typeface="Times New Roman" panose="02020603050405020304" pitchFamily="18" charset="0"/>
                  </a:rPr>
                  <a:t> is equally placed over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𝑎</m:t>
                        </m:r>
                        <m:r>
                          <a:rPr lang="en-IN" sz="2200" b="0" i="1" smtClean="0">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𝑏</m:t>
                        </m:r>
                      </m:e>
                    </m:d>
                  </m:oMath>
                </a14:m>
                <a:r>
                  <a:rPr lang="en-IN" sz="2200" dirty="0" smtClean="0">
                    <a:solidFill>
                      <a:schemeClr val="tx1"/>
                    </a:solidFill>
                    <a:latin typeface="Times New Roman" panose="02020603050405020304" pitchFamily="18" charset="0"/>
                    <a:cs typeface="Times New Roman" panose="02020603050405020304" pitchFamily="18" charset="0"/>
                  </a:rPr>
                  <a:t>.</a:t>
                </a:r>
              </a:p>
              <a:p>
                <a:pPr marL="0" indent="0">
                  <a:buNone/>
                </a:pPr>
                <a:r>
                  <a:rPr lang="en-IN"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b="1" i="1" smtClean="0">
                            <a:solidFill>
                              <a:srgbClr val="FF0000"/>
                            </a:solidFill>
                            <a:latin typeface="Cambria Math" panose="02040503050406030204" pitchFamily="18" charset="0"/>
                            <a:cs typeface="Times New Roman" panose="02020603050405020304" pitchFamily="18" charset="0"/>
                          </a:rPr>
                        </m:ctrlPr>
                      </m:sSupPr>
                      <m:e>
                        <m:f>
                          <m:fPr>
                            <m:ctrlPr>
                              <a:rPr lang="en-IN" b="1" i="1" smtClean="0">
                                <a:solidFill>
                                  <a:srgbClr val="FF0000"/>
                                </a:solidFill>
                                <a:latin typeface="Cambria Math" panose="02040503050406030204" pitchFamily="18" charset="0"/>
                                <a:cs typeface="Times New Roman" panose="02020603050405020304" pitchFamily="18" charset="0"/>
                              </a:rPr>
                            </m:ctrlPr>
                          </m:fPr>
                          <m:num>
                            <m:r>
                              <a:rPr lang="en-IN" b="1" i="1" smtClean="0">
                                <a:solidFill>
                                  <a:srgbClr val="FF0000"/>
                                </a:solidFill>
                                <a:latin typeface="Cambria Math" panose="02040503050406030204" pitchFamily="18" charset="0"/>
                                <a:cs typeface="Times New Roman" panose="02020603050405020304" pitchFamily="18" charset="0"/>
                              </a:rPr>
                              <m:t>𝟏</m:t>
                            </m:r>
                          </m:num>
                          <m:den>
                            <m:r>
                              <a:rPr lang="en-IN" b="1" i="1" smtClean="0">
                                <a:solidFill>
                                  <a:srgbClr val="FF0000"/>
                                </a:solidFill>
                                <a:latin typeface="Cambria Math" panose="02040503050406030204" pitchFamily="18" charset="0"/>
                                <a:cs typeface="Times New Roman" panose="02020603050405020304" pitchFamily="18" charset="0"/>
                              </a:rPr>
                              <m:t>𝟑</m:t>
                            </m:r>
                          </m:den>
                        </m:f>
                      </m:e>
                      <m:sup>
                        <m:r>
                          <a:rPr lang="en-IN" b="1" i="1" smtClean="0">
                            <a:solidFill>
                              <a:srgbClr val="FF0000"/>
                            </a:solidFill>
                            <a:latin typeface="Cambria Math" panose="02040503050406030204" pitchFamily="18" charset="0"/>
                            <a:cs typeface="Times New Roman" panose="02020603050405020304" pitchFamily="18" charset="0"/>
                          </a:rPr>
                          <m:t>𝒓𝒅</m:t>
                        </m:r>
                      </m:sup>
                    </m:sSup>
                  </m:oMath>
                </a14:m>
                <a:r>
                  <a:rPr lang="en-IN" b="1" i="1" dirty="0" smtClean="0">
                    <a:solidFill>
                      <a:srgbClr val="FF0000"/>
                    </a:solidFill>
                    <a:latin typeface="Times New Roman" panose="02020603050405020304" pitchFamily="18" charset="0"/>
                    <a:cs typeface="Times New Roman" panose="02020603050405020304" pitchFamily="18" charset="0"/>
                  </a:rPr>
                  <a:t> rule</a:t>
                </a:r>
              </a:p>
              <a:p>
                <a:pPr marL="0" indent="0">
                  <a:buNone/>
                </a:pPr>
                <a:r>
                  <a:rPr lang="en-IN" b="1" i="1" dirty="0" smtClean="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900" i="1" dirty="0" smtClean="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rgbClr val="FF0000"/>
                              </a:solidFill>
                              <a:latin typeface="Cambria Math" panose="02040503050406030204" pitchFamily="18" charset="0"/>
                              <a:cs typeface="Times New Roman" panose="02020603050405020304" pitchFamily="18" charset="0"/>
                            </a:rPr>
                          </m:ctrlPr>
                        </m:naryPr>
                        <m:sub>
                          <m:r>
                            <m:rPr>
                              <m:brk m:alnAt="24"/>
                            </m:rPr>
                            <a:rPr lang="en-IN" sz="2200" b="0" i="1" smtClean="0">
                              <a:solidFill>
                                <a:srgbClr val="FF0000"/>
                              </a:solidFill>
                              <a:latin typeface="Cambria Math" panose="02040503050406030204" pitchFamily="18" charset="0"/>
                              <a:cs typeface="Times New Roman" panose="02020603050405020304" pitchFamily="18" charset="0"/>
                            </a:rPr>
                            <m:t>𝑎</m:t>
                          </m:r>
                        </m:sub>
                        <m:sup>
                          <m:r>
                            <a:rPr lang="en-IN" sz="2200" b="0" i="1" smtClean="0">
                              <a:solidFill>
                                <a:srgbClr val="FF0000"/>
                              </a:solidFill>
                              <a:latin typeface="Cambria Math" panose="02040503050406030204" pitchFamily="18" charset="0"/>
                              <a:cs typeface="Times New Roman" panose="02020603050405020304" pitchFamily="18" charset="0"/>
                            </a:rPr>
                            <m:t>𝑏</m:t>
                          </m:r>
                        </m:sup>
                        <m:e>
                          <m:r>
                            <a:rPr lang="en-IN" sz="2200" b="0" i="1" smtClean="0">
                              <a:solidFill>
                                <a:srgbClr val="FF0000"/>
                              </a:solidFill>
                              <a:latin typeface="Cambria Math" panose="02040503050406030204" pitchFamily="18" charset="0"/>
                              <a:cs typeface="Times New Roman" panose="02020603050405020304" pitchFamily="18" charset="0"/>
                            </a:rPr>
                            <m:t>𝑦</m:t>
                          </m:r>
                          <m:r>
                            <a:rPr lang="en-IN" sz="2200" b="0" i="1" smtClean="0">
                              <a:solidFill>
                                <a:srgbClr val="FF0000"/>
                              </a:solidFill>
                              <a:latin typeface="Cambria Math" panose="02040503050406030204" pitchFamily="18" charset="0"/>
                              <a:cs typeface="Times New Roman" panose="02020603050405020304" pitchFamily="18" charset="0"/>
                            </a:rPr>
                            <m:t> </m:t>
                          </m:r>
                          <m:r>
                            <a:rPr lang="en-IN" sz="2200" b="0" i="1" smtClean="0">
                              <a:solidFill>
                                <a:srgbClr val="FF0000"/>
                              </a:solidFill>
                              <a:latin typeface="Cambria Math" panose="02040503050406030204" pitchFamily="18" charset="0"/>
                              <a:cs typeface="Times New Roman" panose="02020603050405020304" pitchFamily="18" charset="0"/>
                            </a:rPr>
                            <m:t>𝑑𝑥</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h</m:t>
                              </m:r>
                            </m:num>
                            <m:den>
                              <m:r>
                                <a:rPr lang="en-IN" sz="2200" b="0" i="1" smtClean="0">
                                  <a:solidFill>
                                    <a:srgbClr val="FF0000"/>
                                  </a:solidFill>
                                  <a:latin typeface="Cambria Math" panose="02040503050406030204" pitchFamily="18" charset="0"/>
                                  <a:cs typeface="Times New Roman" panose="02020603050405020304" pitchFamily="18" charset="0"/>
                                </a:rPr>
                                <m:t>3</m:t>
                              </m:r>
                            </m:den>
                          </m:f>
                          <m:d>
                            <m:dPr>
                              <m:begChr m:val="["/>
                              <m:endChr m:val="]"/>
                              <m:ctrlPr>
                                <a:rPr lang="en-IN" sz="2200" b="0" i="1" smtClean="0">
                                  <a:solidFill>
                                    <a:srgbClr val="FF0000"/>
                                  </a:solidFill>
                                  <a:latin typeface="Cambria Math" panose="02040503050406030204" pitchFamily="18" charset="0"/>
                                  <a:cs typeface="Times New Roman" panose="02020603050405020304" pitchFamily="18" charset="0"/>
                                </a:rPr>
                              </m:ctrlPr>
                            </m:dPr>
                            <m:e>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b="0" i="1" smtClean="0">
                                          <a:solidFill>
                                            <a:srgbClr val="FF0000"/>
                                          </a:solidFill>
                                          <a:latin typeface="Cambria Math" panose="02040503050406030204" pitchFamily="18" charset="0"/>
                                          <a:cs typeface="Times New Roman" panose="02020603050405020304" pitchFamily="18" charset="0"/>
                                        </a:rPr>
                                      </m:ctrlPr>
                                    </m:sSubPr>
                                    <m:e>
                                      <m:r>
                                        <a:rPr lang="en-IN" sz="2200" b="0" i="1" smtClean="0">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0</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sub>
                                  </m:sSub>
                                </m:e>
                              </m:d>
                              <m:r>
                                <a:rPr lang="en-IN" sz="2200" b="0" i="1" smtClean="0">
                                  <a:solidFill>
                                    <a:srgbClr val="FF0000"/>
                                  </a:solidFill>
                                  <a:latin typeface="Cambria Math" panose="02040503050406030204" pitchFamily="18" charset="0"/>
                                  <a:cs typeface="Times New Roman" panose="02020603050405020304" pitchFamily="18" charset="0"/>
                                </a:rPr>
                                <m:t>+4</m:t>
                              </m:r>
                              <m:d>
                                <m:dPr>
                                  <m:ctrlPr>
                                    <a:rPr lang="en-IN" sz="2200" b="0" i="1" smtClean="0">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1</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3</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5</m:t>
                                      </m:r>
                                    </m:sub>
                                  </m:sSub>
                                  <m:r>
                                    <a:rPr lang="en-IN" sz="2200" b="0" i="1" smtClean="0">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𝑛</m:t>
                                      </m:r>
                                      <m:r>
                                        <a:rPr lang="en-IN" sz="2200" b="0" i="1" smtClean="0">
                                          <a:solidFill>
                                            <a:srgbClr val="FF0000"/>
                                          </a:solidFill>
                                          <a:latin typeface="Cambria Math" panose="02040503050406030204" pitchFamily="18" charset="0"/>
                                          <a:cs typeface="Times New Roman" panose="02020603050405020304" pitchFamily="18" charset="0"/>
                                        </a:rPr>
                                        <m:t>−1</m:t>
                                      </m:r>
                                    </m:sub>
                                  </m:sSub>
                                </m:e>
                              </m:d>
                              <m:r>
                                <a:rPr lang="en-IN" sz="2200" b="0" i="1" smtClean="0">
                                  <a:solidFill>
                                    <a:srgbClr val="FF0000"/>
                                  </a:solidFill>
                                  <a:latin typeface="Cambria Math" panose="02040503050406030204" pitchFamily="18" charset="0"/>
                                  <a:cs typeface="Times New Roman" panose="02020603050405020304" pitchFamily="18" charset="0"/>
                                </a:rPr>
                                <m:t>+2</m:t>
                              </m:r>
                              <m:d>
                                <m:dPr>
                                  <m:ctrlPr>
                                    <a:rPr lang="en-IN" sz="2200" i="1">
                                      <a:solidFill>
                                        <a:srgbClr val="FF0000"/>
                                      </a:solidFill>
                                      <a:latin typeface="Cambria Math" panose="02040503050406030204" pitchFamily="18" charset="0"/>
                                      <a:cs typeface="Times New Roman" panose="02020603050405020304" pitchFamily="18" charset="0"/>
                                    </a:rPr>
                                  </m:ctrlPr>
                                </m:dPr>
                                <m:e>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2</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4</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b="0" i="1" smtClean="0">
                                          <a:solidFill>
                                            <a:srgbClr val="FF0000"/>
                                          </a:solidFill>
                                          <a:latin typeface="Cambria Math" panose="02040503050406030204" pitchFamily="18" charset="0"/>
                                          <a:cs typeface="Times New Roman" panose="02020603050405020304" pitchFamily="18" charset="0"/>
                                        </a:rPr>
                                        <m:t>6</m:t>
                                      </m:r>
                                    </m:sub>
                                  </m:sSub>
                                  <m:r>
                                    <a:rPr lang="en-IN" sz="2200" i="1">
                                      <a:solidFill>
                                        <a:srgbClr val="FF0000"/>
                                      </a:solidFill>
                                      <a:latin typeface="Cambria Math" panose="02040503050406030204" pitchFamily="18" charset="0"/>
                                      <a:cs typeface="Times New Roman" panose="02020603050405020304" pitchFamily="18" charset="0"/>
                                    </a:rPr>
                                    <m:t>+…+</m:t>
                                  </m:r>
                                  <m:sSub>
                                    <m:sSubPr>
                                      <m:ctrlPr>
                                        <a:rPr lang="en-IN" sz="2200" i="1">
                                          <a:solidFill>
                                            <a:srgbClr val="FF0000"/>
                                          </a:solidFill>
                                          <a:latin typeface="Cambria Math" panose="02040503050406030204" pitchFamily="18" charset="0"/>
                                          <a:cs typeface="Times New Roman" panose="02020603050405020304" pitchFamily="18" charset="0"/>
                                        </a:rPr>
                                      </m:ctrlPr>
                                    </m:sSubPr>
                                    <m:e>
                                      <m:r>
                                        <a:rPr lang="en-IN" sz="2200" i="1">
                                          <a:solidFill>
                                            <a:srgbClr val="FF0000"/>
                                          </a:solidFill>
                                          <a:latin typeface="Cambria Math" panose="02040503050406030204" pitchFamily="18" charset="0"/>
                                          <a:cs typeface="Times New Roman" panose="02020603050405020304" pitchFamily="18" charset="0"/>
                                        </a:rPr>
                                        <m:t>𝑦</m:t>
                                      </m:r>
                                    </m:e>
                                    <m:sub>
                                      <m:r>
                                        <a:rPr lang="en-IN" sz="2200" i="1">
                                          <a:solidFill>
                                            <a:srgbClr val="FF0000"/>
                                          </a:solidFill>
                                          <a:latin typeface="Cambria Math" panose="02040503050406030204" pitchFamily="18" charset="0"/>
                                          <a:cs typeface="Times New Roman" panose="02020603050405020304" pitchFamily="18" charset="0"/>
                                        </a:rPr>
                                        <m:t>𝑛</m:t>
                                      </m:r>
                                      <m:r>
                                        <a:rPr lang="en-IN" sz="2200" i="1">
                                          <a:solidFill>
                                            <a:srgbClr val="FF0000"/>
                                          </a:solidFill>
                                          <a:latin typeface="Cambria Math" panose="02040503050406030204" pitchFamily="18" charset="0"/>
                                          <a:cs typeface="Times New Roman" panose="02020603050405020304" pitchFamily="18" charset="0"/>
                                        </a:rPr>
                                        <m:t>−2</m:t>
                                      </m:r>
                                    </m:sub>
                                  </m:sSub>
                                </m:e>
                              </m:d>
                            </m:e>
                          </m:d>
                        </m:e>
                      </m:nary>
                    </m:oMath>
                  </m:oMathPara>
                </a14:m>
                <a:endParaRPr lang="en-IN" sz="2200" i="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IN" sz="2200" i="1" dirty="0" smtClean="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200" i="1">
                        <a:solidFill>
                          <a:srgbClr val="FF0000"/>
                        </a:solidFill>
                        <a:latin typeface="Cambria Math" panose="02040503050406030204" pitchFamily="18" charset="0"/>
                        <a:cs typeface="Times New Roman" panose="02020603050405020304" pitchFamily="18" charset="0"/>
                      </a:rPr>
                      <m:t>h</m:t>
                    </m:r>
                    <m:r>
                      <a:rPr lang="en-IN" sz="2200" b="0" i="1" smtClean="0">
                        <a:solidFill>
                          <a:srgbClr val="FF0000"/>
                        </a:solidFill>
                        <a:latin typeface="Cambria Math" panose="02040503050406030204" pitchFamily="18" charset="0"/>
                        <a:cs typeface="Times New Roman" panose="02020603050405020304" pitchFamily="18" charset="0"/>
                      </a:rPr>
                      <m:t>=</m:t>
                    </m:r>
                    <m:f>
                      <m:fPr>
                        <m:ctrlPr>
                          <a:rPr lang="en-IN" sz="2200" b="0" i="1" smtClean="0">
                            <a:solidFill>
                              <a:srgbClr val="FF0000"/>
                            </a:solidFill>
                            <a:latin typeface="Cambria Math" panose="02040503050406030204" pitchFamily="18" charset="0"/>
                            <a:cs typeface="Times New Roman" panose="02020603050405020304" pitchFamily="18" charset="0"/>
                          </a:rPr>
                        </m:ctrlPr>
                      </m:fPr>
                      <m:num>
                        <m:r>
                          <a:rPr lang="en-IN" sz="2200" b="0" i="1" smtClean="0">
                            <a:solidFill>
                              <a:srgbClr val="FF0000"/>
                            </a:solidFill>
                            <a:latin typeface="Cambria Math" panose="02040503050406030204" pitchFamily="18" charset="0"/>
                            <a:cs typeface="Times New Roman" panose="02020603050405020304" pitchFamily="18" charset="0"/>
                          </a:rPr>
                          <m:t>𝑏</m:t>
                        </m:r>
                        <m:r>
                          <a:rPr lang="en-IN" sz="2200" b="0" i="1" smtClean="0">
                            <a:solidFill>
                              <a:srgbClr val="FF0000"/>
                            </a:solidFill>
                            <a:latin typeface="Cambria Math" panose="02040503050406030204" pitchFamily="18" charset="0"/>
                            <a:cs typeface="Times New Roman" panose="02020603050405020304" pitchFamily="18" charset="0"/>
                          </a:rPr>
                          <m:t>−</m:t>
                        </m:r>
                        <m:r>
                          <a:rPr lang="en-IN" sz="2200" b="0" i="1" smtClean="0">
                            <a:solidFill>
                              <a:srgbClr val="FF0000"/>
                            </a:solidFill>
                            <a:latin typeface="Cambria Math" panose="02040503050406030204" pitchFamily="18" charset="0"/>
                            <a:cs typeface="Times New Roman" panose="02020603050405020304" pitchFamily="18" charset="0"/>
                          </a:rPr>
                          <m:t>𝑎</m:t>
                        </m:r>
                      </m:num>
                      <m:den>
                        <m:r>
                          <a:rPr lang="en-IN" sz="2200" b="0" i="1" smtClean="0">
                            <a:solidFill>
                              <a:srgbClr val="FF0000"/>
                            </a:solidFill>
                            <a:latin typeface="Cambria Math" panose="02040503050406030204" pitchFamily="18" charset="0"/>
                            <a:cs typeface="Times New Roman" panose="02020603050405020304" pitchFamily="18" charset="0"/>
                          </a:rPr>
                          <m:t>𝑛</m:t>
                        </m:r>
                      </m:den>
                    </m:f>
                  </m:oMath>
                </a14:m>
                <a:endParaRPr lang="en-IN" sz="2200" i="1" dirty="0" smtClean="0">
                  <a:solidFill>
                    <a:srgbClr val="00B0F0"/>
                  </a:solidFill>
                  <a:latin typeface="Times New Roman" panose="02020603050405020304" pitchFamily="18" charset="0"/>
                  <a:cs typeface="Times New Roman" panose="02020603050405020304" pitchFamily="18" charset="0"/>
                </a:endParaRPr>
              </a:p>
              <a:p>
                <a:pPr marL="0" indent="0">
                  <a:buNone/>
                </a:pPr>
                <a:r>
                  <a:rPr lang="en-IN" sz="2200" b="1" i="1" dirty="0" smtClean="0">
                    <a:solidFill>
                      <a:srgbClr val="00B0F0"/>
                    </a:solidFill>
                    <a:latin typeface="Times New Roman" panose="02020603050405020304" pitchFamily="18" charset="0"/>
                    <a:cs typeface="Times New Roman" panose="02020603050405020304" pitchFamily="18" charset="0"/>
                  </a:rPr>
                  <a:t>Note:</a:t>
                </a:r>
                <a:r>
                  <a:rPr lang="en-IN" sz="2200" i="1" dirty="0" smtClean="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400" i="1" smtClean="0">
                            <a:solidFill>
                              <a:srgbClr val="00B0F0"/>
                            </a:solidFill>
                            <a:latin typeface="Cambria Math" panose="02040503050406030204" pitchFamily="18" charset="0"/>
                            <a:cs typeface="Times New Roman" panose="02020603050405020304" pitchFamily="18" charset="0"/>
                          </a:rPr>
                        </m:ctrlPr>
                      </m:sSupPr>
                      <m:e>
                        <m:f>
                          <m:fPr>
                            <m:ctrlPr>
                              <a:rPr lang="en-IN" sz="2400" i="1">
                                <a:solidFill>
                                  <a:srgbClr val="00B0F0"/>
                                </a:solidFill>
                                <a:latin typeface="Cambria Math" panose="02040503050406030204" pitchFamily="18" charset="0"/>
                                <a:cs typeface="Times New Roman" panose="02020603050405020304" pitchFamily="18" charset="0"/>
                              </a:rPr>
                            </m:ctrlPr>
                          </m:fPr>
                          <m:num>
                            <m:r>
                              <a:rPr lang="en-IN" sz="2400" i="1">
                                <a:solidFill>
                                  <a:srgbClr val="00B0F0"/>
                                </a:solidFill>
                                <a:latin typeface="Cambria Math" panose="02040503050406030204" pitchFamily="18" charset="0"/>
                                <a:cs typeface="Times New Roman" panose="02020603050405020304" pitchFamily="18" charset="0"/>
                              </a:rPr>
                              <m:t>1</m:t>
                            </m:r>
                          </m:num>
                          <m:den>
                            <m:r>
                              <a:rPr lang="en-IN" sz="2400" i="1">
                                <a:solidFill>
                                  <a:srgbClr val="00B0F0"/>
                                </a:solidFill>
                                <a:latin typeface="Cambria Math" panose="02040503050406030204" pitchFamily="18" charset="0"/>
                                <a:cs typeface="Times New Roman" panose="02020603050405020304" pitchFamily="18" charset="0"/>
                              </a:rPr>
                              <m:t>3</m:t>
                            </m:r>
                          </m:den>
                        </m:f>
                      </m:e>
                      <m:sup>
                        <m:r>
                          <a:rPr lang="en-IN" sz="2400" i="1">
                            <a:solidFill>
                              <a:srgbClr val="00B0F0"/>
                            </a:solidFill>
                            <a:latin typeface="Cambria Math" panose="02040503050406030204" pitchFamily="18" charset="0"/>
                            <a:cs typeface="Times New Roman" panose="02020603050405020304" pitchFamily="18" charset="0"/>
                          </a:rPr>
                          <m:t>𝑟𝑑</m:t>
                        </m:r>
                      </m:sup>
                    </m:sSup>
                  </m:oMath>
                </a14:m>
                <a:r>
                  <a:rPr lang="en-IN" sz="2400" i="1" dirty="0">
                    <a:solidFill>
                      <a:srgbClr val="00B0F0"/>
                    </a:solidFill>
                    <a:latin typeface="Times New Roman" panose="02020603050405020304" pitchFamily="18" charset="0"/>
                    <a:cs typeface="Times New Roman" panose="02020603050405020304" pitchFamily="18" charset="0"/>
                  </a:rPr>
                  <a:t> </a:t>
                </a:r>
                <a:r>
                  <a:rPr lang="en-IN" sz="2400" i="1" dirty="0" smtClean="0">
                    <a:solidFill>
                      <a:srgbClr val="00B0F0"/>
                    </a:solidFill>
                    <a:latin typeface="Times New Roman" panose="02020603050405020304" pitchFamily="18" charset="0"/>
                    <a:cs typeface="Times New Roman" panose="02020603050405020304" pitchFamily="18" charset="0"/>
                  </a:rPr>
                  <a:t>rule </a:t>
                </a:r>
                <a14:m>
                  <m:oMath xmlns:m="http://schemas.openxmlformats.org/officeDocument/2006/math">
                    <m:r>
                      <a:rPr lang="en-IN" sz="2400" i="1">
                        <a:solidFill>
                          <a:srgbClr val="00B0F0"/>
                        </a:solidFill>
                        <a:latin typeface="Cambria Math" panose="02040503050406030204" pitchFamily="18" charset="0"/>
                        <a:cs typeface="Times New Roman" panose="02020603050405020304" pitchFamily="18" charset="0"/>
                      </a:rPr>
                      <m:t>𝑛</m:t>
                    </m:r>
                  </m:oMath>
                </a14:m>
                <a:r>
                  <a:rPr lang="en-IN" sz="2400" i="1" dirty="0" smtClean="0">
                    <a:solidFill>
                      <a:srgbClr val="00B0F0"/>
                    </a:solidFill>
                    <a:latin typeface="Times New Roman" panose="02020603050405020304" pitchFamily="18" charset="0"/>
                    <a:cs typeface="Times New Roman" panose="02020603050405020304" pitchFamily="18" charset="0"/>
                  </a:rPr>
                  <a:t> must be multiple of 2.</a:t>
                </a:r>
                <a:endParaRPr lang="en-IN" sz="2400" i="1" dirty="0">
                  <a:solidFill>
                    <a:srgbClr val="00B0F0"/>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59220" y="1116664"/>
                <a:ext cx="10515600" cy="5241850"/>
              </a:xfrm>
              <a:blipFill>
                <a:blip r:embed="rId2" cstate="print"/>
                <a:stretch>
                  <a:fillRect l="-1217" t="-2791"/>
                </a:stretch>
              </a:blipFill>
            </p:spPr>
            <p:txBody>
              <a:bodyPr/>
              <a:lstStyle/>
              <a:p>
                <a:r>
                  <a:rPr lang="en-IN">
                    <a:noFill/>
                  </a:rPr>
                  <a:t> </a:t>
                </a:r>
              </a:p>
            </p:txBody>
          </p:sp>
        </mc:Fallback>
      </mc:AlternateContent>
    </p:spTree>
    <p:extLst>
      <p:ext uri="{BB962C8B-B14F-4D97-AF65-F5344CB8AC3E}">
        <p14:creationId xmlns:p14="http://schemas.microsoft.com/office/powerpoint/2010/main" val="9866757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smtClean="0">
                    <a:solidFill>
                      <a:schemeClr val="tx1"/>
                    </a:solidFill>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e>
                    </m:nary>
                  </m:oMath>
                </a14:m>
                <a:r>
                  <a:rPr lang="en-IN" sz="2200" dirty="0" smtClean="0">
                    <a:solidFill>
                      <a:schemeClr val="tx1"/>
                    </a:solidFill>
                    <a:latin typeface="Times New Roman" panose="02020603050405020304" pitchFamily="18" charset="0"/>
                    <a:cs typeface="Times New Roman" panose="02020603050405020304" pitchFamily="18" charset="0"/>
                  </a:rPr>
                  <a:t> dividing the interval </a:t>
                </a:r>
                <a14:m>
                  <m:oMath xmlns:m="http://schemas.openxmlformats.org/officeDocument/2006/math">
                    <m:d>
                      <m:dPr>
                        <m:begChr m:val="["/>
                        <m:endChr m:val="]"/>
                        <m:ctrlPr>
                          <a:rPr lang="en-IN" sz="2200" i="1" smtClean="0">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0,6</m:t>
                        </m:r>
                      </m:e>
                    </m:d>
                  </m:oMath>
                </a14:m>
                <a:r>
                  <a:rPr lang="en-IN" sz="2200" dirty="0" smtClean="0">
                    <a:solidFill>
                      <a:schemeClr val="tx1"/>
                    </a:solidFill>
                    <a:latin typeface="Times New Roman" panose="02020603050405020304" pitchFamily="18" charset="0"/>
                    <a:cs typeface="Times New Roman" panose="02020603050405020304" pitchFamily="18" charset="0"/>
                  </a:rPr>
                  <a:t> in  6 equal parts (7 ordinate) by applying </a:t>
                </a:r>
              </a:p>
              <a:p>
                <a:pPr marL="0" indent="0">
                  <a:buNone/>
                </a:pPr>
                <a:r>
                  <a:rPr lang="en-IN" sz="2200" dirty="0">
                    <a:solidFill>
                      <a:schemeClr val="tx1"/>
                    </a:solidFill>
                    <a:latin typeface="Times New Roman" panose="02020603050405020304" pitchFamily="18" charset="0"/>
                    <a:cs typeface="Times New Roman" panose="02020603050405020304" pitchFamily="18" charset="0"/>
                  </a:rPr>
                  <a:t> </a:t>
                </a:r>
                <a:r>
                  <a:rPr lang="en-IN" sz="2200" dirty="0" smtClean="0">
                    <a:solidFill>
                      <a:schemeClr val="tx1"/>
                    </a:solidFill>
                    <a:latin typeface="Times New Roman" panose="02020603050405020304" pitchFamily="18" charset="0"/>
                    <a:cs typeface="Times New Roman" panose="02020603050405020304" pitchFamily="18" charset="0"/>
                  </a:rPr>
                  <a:t>     Simpson’s  </a:t>
                </a:r>
                <a14:m>
                  <m:oMath xmlns:m="http://schemas.openxmlformats.org/officeDocument/2006/math">
                    <m:sSup>
                      <m:sSupPr>
                        <m:ctrlPr>
                          <a:rPr lang="en-IN" sz="2000" i="1">
                            <a:solidFill>
                              <a:schemeClr val="tx1"/>
                            </a:solidFill>
                            <a:latin typeface="Cambria Math" panose="02040503050406030204" pitchFamily="18" charset="0"/>
                            <a:cs typeface="Times New Roman" panose="02020603050405020304" pitchFamily="18" charset="0"/>
                          </a:rPr>
                        </m:ctrlPr>
                      </m:sSupPr>
                      <m:e>
                        <m:f>
                          <m:fPr>
                            <m:ctrlPr>
                              <a:rPr lang="en-IN" sz="2000" i="1">
                                <a:solidFill>
                                  <a:schemeClr val="tx1"/>
                                </a:solidFill>
                                <a:latin typeface="Cambria Math" panose="02040503050406030204" pitchFamily="18" charset="0"/>
                                <a:cs typeface="Times New Roman" panose="02020603050405020304" pitchFamily="18" charset="0"/>
                              </a:rPr>
                            </m:ctrlPr>
                          </m:fPr>
                          <m:num>
                            <m:r>
                              <a:rPr lang="en-IN" sz="2000" i="1">
                                <a:solidFill>
                                  <a:schemeClr val="tx1"/>
                                </a:solidFill>
                                <a:latin typeface="Cambria Math" panose="02040503050406030204" pitchFamily="18" charset="0"/>
                                <a:cs typeface="Times New Roman" panose="02020603050405020304" pitchFamily="18" charset="0"/>
                              </a:rPr>
                              <m:t>1</m:t>
                            </m:r>
                          </m:num>
                          <m:den>
                            <m:r>
                              <a:rPr lang="en-IN" sz="2000" i="1">
                                <a:solidFill>
                                  <a:schemeClr val="tx1"/>
                                </a:solidFill>
                                <a:latin typeface="Cambria Math" panose="02040503050406030204" pitchFamily="18" charset="0"/>
                                <a:cs typeface="Times New Roman" panose="02020603050405020304" pitchFamily="18" charset="0"/>
                              </a:rPr>
                              <m:t>3</m:t>
                            </m:r>
                          </m:den>
                        </m:f>
                      </m:e>
                      <m:sup>
                        <m:r>
                          <a:rPr lang="en-IN" sz="2000" i="1">
                            <a:solidFill>
                              <a:schemeClr val="tx1"/>
                            </a:solidFill>
                            <a:latin typeface="Cambria Math" panose="02040503050406030204" pitchFamily="18" charset="0"/>
                            <a:cs typeface="Times New Roman" panose="02020603050405020304" pitchFamily="18" charset="0"/>
                          </a:rPr>
                          <m:t>𝑟𝑑</m:t>
                        </m:r>
                      </m:sup>
                    </m:sSup>
                  </m:oMath>
                </a14:m>
                <a:r>
                  <a:rPr lang="en-IN" sz="2200" dirty="0" smtClean="0">
                    <a:solidFill>
                      <a:schemeClr val="tx1"/>
                    </a:solidFill>
                    <a:latin typeface="Times New Roman" panose="02020603050405020304" pitchFamily="18" charset="0"/>
                    <a:cs typeface="Times New Roman" panose="02020603050405020304" pitchFamily="18" charset="0"/>
                  </a:rPr>
                  <a:t>rule.</a:t>
                </a: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dirty="0" smtClean="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a</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b</m:t>
                    </m:r>
                    <m:r>
                      <a:rPr lang="en-IN" sz="2200" b="0" i="0" smtClean="0">
                        <a:latin typeface="Cambria Math" panose="02040503050406030204" pitchFamily="18" charset="0"/>
                        <a:cs typeface="Times New Roman" panose="02020603050405020304" pitchFamily="18" charset="0"/>
                      </a:rPr>
                      <m:t>=6</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3</m:t>
                    </m:r>
                    <m:sSup>
                      <m:sSupPr>
                        <m:ctrlPr>
                          <a:rPr lang="en-IN" sz="2200" i="1">
                            <a:latin typeface="Cambria Math" panose="02040503050406030204" pitchFamily="18" charset="0"/>
                            <a:cs typeface="Times New Roman" panose="02020603050405020304" pitchFamily="18" charset="0"/>
                          </a:rPr>
                        </m:ctrlPr>
                      </m:sSupPr>
                      <m:e>
                        <m:r>
                          <a:rPr lang="en-IN" sz="2200" i="1">
                            <a:latin typeface="Cambria Math" panose="02040503050406030204" pitchFamily="18" charset="0"/>
                            <a:cs typeface="Times New Roman" panose="02020603050405020304" pitchFamily="18" charset="0"/>
                          </a:rPr>
                          <m:t>𝑥</m:t>
                        </m:r>
                      </m:e>
                      <m:sup>
                        <m:r>
                          <a:rPr lang="en-IN" sz="2200" i="1">
                            <a:latin typeface="Cambria Math" panose="02040503050406030204" pitchFamily="18" charset="0"/>
                            <a:cs typeface="Times New Roman" panose="02020603050405020304" pitchFamily="18" charset="0"/>
                          </a:rPr>
                          <m:t>2</m:t>
                        </m:r>
                      </m:sup>
                    </m:sSup>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solidFill>
                      <a:schemeClr val="tx1"/>
                    </a:solidFill>
                    <a:latin typeface="Times New Roman" panose="02020603050405020304" pitchFamily="18" charset="0"/>
                    <a:cs typeface="Times New Roman" panose="02020603050405020304" pitchFamily="18" charset="0"/>
                  </a:rPr>
                  <a:t>Now, </a:t>
                </a:r>
                <a14:m>
                  <m:oMath xmlns:m="http://schemas.openxmlformats.org/officeDocument/2006/math">
                    <m:r>
                      <a:rPr lang="en-IN" sz="2200" i="1" smtClean="0">
                        <a:solidFill>
                          <a:schemeClr val="tx1"/>
                        </a:solidFill>
                        <a:latin typeface="Cambria Math" panose="02040503050406030204" pitchFamily="18" charset="0"/>
                        <a:cs typeface="Times New Roman" panose="02020603050405020304" pitchFamily="18" charset="0"/>
                      </a:rPr>
                      <m:t>h</m:t>
                    </m:r>
                    <m:r>
                      <a:rPr lang="en-IN" sz="2200" i="1" smtClean="0">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𝑏</m:t>
                        </m:r>
                        <m:r>
                          <a:rPr lang="en-IN" sz="2200" i="1">
                            <a:solidFill>
                              <a:schemeClr val="tx1"/>
                            </a:solidFill>
                            <a:latin typeface="Cambria Math" panose="02040503050406030204" pitchFamily="18" charset="0"/>
                            <a:cs typeface="Times New Roman" panose="02020603050405020304" pitchFamily="18" charset="0"/>
                          </a:rPr>
                          <m:t>−</m:t>
                        </m:r>
                        <m:r>
                          <a:rPr lang="en-IN" sz="2200" i="1">
                            <a:solidFill>
                              <a:schemeClr val="tx1"/>
                            </a:solidFill>
                            <a:latin typeface="Cambria Math" panose="02040503050406030204" pitchFamily="18" charset="0"/>
                            <a:cs typeface="Times New Roman" panose="02020603050405020304" pitchFamily="18" charset="0"/>
                          </a:rPr>
                          <m:t>𝑎</m:t>
                        </m:r>
                      </m:num>
                      <m:den>
                        <m:r>
                          <a:rPr lang="en-IN" sz="2200" i="1">
                            <a:solidFill>
                              <a:schemeClr val="tx1"/>
                            </a:solidFill>
                            <a:latin typeface="Cambria Math" panose="02040503050406030204" pitchFamily="18" charset="0"/>
                            <a:cs typeface="Times New Roman" panose="02020603050405020304" pitchFamily="18" charset="0"/>
                          </a:rPr>
                          <m:t>𝑛</m:t>
                        </m:r>
                      </m:den>
                    </m:f>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6−0</m:t>
                        </m:r>
                      </m:num>
                      <m:den>
                        <m:r>
                          <a:rPr lang="en-IN" sz="2200" i="1">
                            <a:latin typeface="Cambria Math" panose="02040503050406030204" pitchFamily="18" charset="0"/>
                            <a:cs typeface="Times New Roman" panose="02020603050405020304" pitchFamily="18" charset="0"/>
                          </a:rPr>
                          <m:t>6</m:t>
                        </m:r>
                      </m:den>
                    </m:f>
                  </m:oMath>
                </a14:m>
                <a:r>
                  <a:rPr lang="en-IN" sz="2200" dirty="0" smtClean="0">
                    <a:solidFill>
                      <a:schemeClr val="tx1"/>
                    </a:solidFill>
                    <a:latin typeface="Times New Roman" panose="02020603050405020304" pitchFamily="18" charset="0"/>
                    <a:cs typeface="Times New Roman" panose="02020603050405020304" pitchFamily="18" charset="0"/>
                  </a:rPr>
                  <a:t> </a:t>
                </a:r>
              </a:p>
              <a:p>
                <a:pPr marL="0" indent="0">
                  <a:buNone/>
                </a:pPr>
                <a:r>
                  <a:rPr lang="en-IN" sz="2200" dirty="0" smtClean="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𝟏</m:t>
                    </m:r>
                  </m:oMath>
                </a14:m>
                <a:r>
                  <a:rPr lang="en-IN" sz="2200" dirty="0" smtClean="0">
                    <a:solidFill>
                      <a:schemeClr val="tx1"/>
                    </a:solidFill>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smtClean="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6</m:t>
                    </m:r>
                  </m:oMath>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1217" t="-2093" r="-69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val="2900620176"/>
                        </a:ext>
                      </a:extLst>
                    </a:gridCol>
                    <a:gridCol w="1165363">
                      <a:extLst>
                        <a:ext uri="{9D8B030D-6E8A-4147-A177-3AD203B41FA5}">
                          <a16:colId xmlns:a16="http://schemas.microsoft.com/office/drawing/2014/main" val="3248500943"/>
                        </a:ext>
                      </a:extLst>
                    </a:gridCol>
                    <a:gridCol w="1165363">
                      <a:extLst>
                        <a:ext uri="{9D8B030D-6E8A-4147-A177-3AD203B41FA5}">
                          <a16:colId xmlns:a16="http://schemas.microsoft.com/office/drawing/2014/main" val="1120177719"/>
                        </a:ext>
                      </a:extLst>
                    </a:gridCol>
                    <a:gridCol w="1165363">
                      <a:extLst>
                        <a:ext uri="{9D8B030D-6E8A-4147-A177-3AD203B41FA5}">
                          <a16:colId xmlns:a16="http://schemas.microsoft.com/office/drawing/2014/main" val="3958541344"/>
                        </a:ext>
                      </a:extLst>
                    </a:gridCol>
                    <a:gridCol w="1165363">
                      <a:extLst>
                        <a:ext uri="{9D8B030D-6E8A-4147-A177-3AD203B41FA5}">
                          <a16:colId xmlns:a16="http://schemas.microsoft.com/office/drawing/2014/main" val="140577159"/>
                        </a:ext>
                      </a:extLst>
                    </a:gridCol>
                    <a:gridCol w="1165363">
                      <a:extLst>
                        <a:ext uri="{9D8B030D-6E8A-4147-A177-3AD203B41FA5}">
                          <a16:colId xmlns:a16="http://schemas.microsoft.com/office/drawing/2014/main" val="1938094540"/>
                        </a:ext>
                      </a:extLst>
                    </a:gridCol>
                    <a:gridCol w="1165363">
                      <a:extLst>
                        <a:ext uri="{9D8B030D-6E8A-4147-A177-3AD203B41FA5}">
                          <a16:colId xmlns:a16="http://schemas.microsoft.com/office/drawing/2014/main" val="3857083698"/>
                        </a:ext>
                      </a:extLst>
                    </a:gridCol>
                    <a:gridCol w="1165363">
                      <a:extLst>
                        <a:ext uri="{9D8B030D-6E8A-4147-A177-3AD203B41FA5}">
                          <a16:colId xmlns:a16="http://schemas.microsoft.com/office/drawing/2014/main" val="520753666"/>
                        </a:ext>
                      </a:extLst>
                    </a:gridCol>
                  </a:tblGrid>
                  <a:tr h="546652">
                    <a:tc>
                      <a:txBody>
                        <a:bodyPr/>
                        <a:lstStyle/>
                        <a:p>
                          <a:pPr algn="ct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57011601"/>
                      </a:ext>
                    </a:extLst>
                  </a:tr>
                  <a:tr h="546652">
                    <a:tc>
                      <a:txBody>
                        <a:bodyPr/>
                        <a:lstStyle/>
                        <a:p>
                          <a:pPr algn="ct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r>
                                  <a:rPr lang="en-IN" sz="1800" i="1">
                                    <a:latin typeface="Cambria Math" panose="02040503050406030204" pitchFamily="18" charset="0"/>
                                    <a:cs typeface="Times New Roman" panose="02020603050405020304" pitchFamily="18" charset="0"/>
                                  </a:rPr>
                                  <m:t>3</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𝑥</m:t>
                                    </m:r>
                                  </m:e>
                                  <m:sup>
                                    <m:r>
                                      <a:rPr lang="en-IN" sz="1800" i="1">
                                        <a:latin typeface="Cambria Math" panose="02040503050406030204" pitchFamily="18" charset="0"/>
                                        <a:cs typeface="Times New Roman" panose="02020603050405020304" pitchFamily="18" charset="0"/>
                                      </a:rPr>
                                      <m:t>2</m:t>
                                    </m:r>
                                  </m:sup>
                                </m:sSup>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51721846"/>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76557485"/>
                  </p:ext>
                </p:extLst>
              </p:nvPr>
            </p:nvGraphicFramePr>
            <p:xfrm>
              <a:off x="1441176" y="4919870"/>
              <a:ext cx="9322904" cy="1093304"/>
            </p:xfrm>
            <a:graphic>
              <a:graphicData uri="http://schemas.openxmlformats.org/drawingml/2006/table">
                <a:tbl>
                  <a:tblPr firstRow="1" bandRow="1">
                    <a:tableStyleId>{5C22544A-7EE6-4342-B048-85BDC9FD1C3A}</a:tableStyleId>
                  </a:tblPr>
                  <a:tblGrid>
                    <a:gridCol w="1165363">
                      <a:extLst>
                        <a:ext uri="{9D8B030D-6E8A-4147-A177-3AD203B41FA5}">
                          <a16:colId xmlns:a16="http://schemas.microsoft.com/office/drawing/2014/main" xmlns="" xmlns:a14="http://schemas.microsoft.com/office/drawing/2010/main" val="2900620176"/>
                        </a:ext>
                      </a:extLst>
                    </a:gridCol>
                    <a:gridCol w="1165363">
                      <a:extLst>
                        <a:ext uri="{9D8B030D-6E8A-4147-A177-3AD203B41FA5}">
                          <a16:colId xmlns:a16="http://schemas.microsoft.com/office/drawing/2014/main" xmlns="" xmlns:a14="http://schemas.microsoft.com/office/drawing/2010/main" val="3248500943"/>
                        </a:ext>
                      </a:extLst>
                    </a:gridCol>
                    <a:gridCol w="1165363">
                      <a:extLst>
                        <a:ext uri="{9D8B030D-6E8A-4147-A177-3AD203B41FA5}">
                          <a16:colId xmlns:a16="http://schemas.microsoft.com/office/drawing/2014/main" xmlns="" xmlns:a14="http://schemas.microsoft.com/office/drawing/2010/main" val="1120177719"/>
                        </a:ext>
                      </a:extLst>
                    </a:gridCol>
                    <a:gridCol w="1165363">
                      <a:extLst>
                        <a:ext uri="{9D8B030D-6E8A-4147-A177-3AD203B41FA5}">
                          <a16:colId xmlns:a16="http://schemas.microsoft.com/office/drawing/2014/main" xmlns="" xmlns:a14="http://schemas.microsoft.com/office/drawing/2010/main" val="3958541344"/>
                        </a:ext>
                      </a:extLst>
                    </a:gridCol>
                    <a:gridCol w="1165363">
                      <a:extLst>
                        <a:ext uri="{9D8B030D-6E8A-4147-A177-3AD203B41FA5}">
                          <a16:colId xmlns:a16="http://schemas.microsoft.com/office/drawing/2014/main" xmlns="" xmlns:a14="http://schemas.microsoft.com/office/drawing/2010/main" val="140577159"/>
                        </a:ext>
                      </a:extLst>
                    </a:gridCol>
                    <a:gridCol w="1165363">
                      <a:extLst>
                        <a:ext uri="{9D8B030D-6E8A-4147-A177-3AD203B41FA5}">
                          <a16:colId xmlns:a16="http://schemas.microsoft.com/office/drawing/2014/main" xmlns="" xmlns:a14="http://schemas.microsoft.com/office/drawing/2010/main" val="1938094540"/>
                        </a:ext>
                      </a:extLst>
                    </a:gridCol>
                    <a:gridCol w="1165363">
                      <a:extLst>
                        <a:ext uri="{9D8B030D-6E8A-4147-A177-3AD203B41FA5}">
                          <a16:colId xmlns:a16="http://schemas.microsoft.com/office/drawing/2014/main" xmlns="" xmlns:a14="http://schemas.microsoft.com/office/drawing/2010/main" val="3857083698"/>
                        </a:ext>
                      </a:extLst>
                    </a:gridCol>
                    <a:gridCol w="1165363">
                      <a:extLst>
                        <a:ext uri="{9D8B030D-6E8A-4147-A177-3AD203B41FA5}">
                          <a16:colId xmlns:a16="http://schemas.microsoft.com/office/drawing/2014/main" xmlns="" xmlns:a14="http://schemas.microsoft.com/office/drawing/2010/main" val="520753666"/>
                        </a:ext>
                      </a:extLst>
                    </a:gridCol>
                  </a:tblGrid>
                  <a:tr h="546652">
                    <a:tc>
                      <a:txBody>
                        <a:bodyPr/>
                        <a:lstStyle/>
                        <a:p>
                          <a:endParaRPr lang="en-US"/>
                        </a:p>
                      </a:txBody>
                      <a:tcPr>
                        <a:blipFill>
                          <a:blip r:embed="rId3"/>
                          <a:stretch>
                            <a:fillRect l="-524" t="-5556" r="-703141" b="-10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657011601"/>
                      </a:ext>
                    </a:extLst>
                  </a:tr>
                  <a:tr h="546652">
                    <a:tc>
                      <a:txBody>
                        <a:bodyPr/>
                        <a:lstStyle/>
                        <a:p>
                          <a:endParaRPr lang="en-US"/>
                        </a:p>
                      </a:txBody>
                      <a:tcPr>
                        <a:blipFill>
                          <a:blip r:embed="rId3"/>
                          <a:stretch>
                            <a:fillRect l="-524" t="-105556" r="-703141" b="-2222"/>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48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3851721846"/>
                      </a:ext>
                    </a:extLst>
                  </a:tr>
                </a:tbl>
              </a:graphicData>
            </a:graphic>
          </p:graphicFrame>
        </mc:Fallback>
      </mc:AlternateContent>
    </p:spTree>
    <p:extLst>
      <p:ext uri="{BB962C8B-B14F-4D97-AF65-F5344CB8AC3E}">
        <p14:creationId xmlns:p14="http://schemas.microsoft.com/office/powerpoint/2010/main" val="2631846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200" dirty="0" smtClean="0">
                    <a:latin typeface="Times New Roman" panose="02020603050405020304" pitchFamily="18" charset="0"/>
                    <a:cs typeface="Times New Roman" panose="02020603050405020304" pitchFamily="18" charset="0"/>
                  </a:rPr>
                  <a:t>Wkt,</a:t>
                </a: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smtClean="0">
                              <a:solidFill>
                                <a:schemeClr val="tx1"/>
                              </a:solidFill>
                              <a:latin typeface="Cambria Math" panose="02040503050406030204" pitchFamily="18" charset="0"/>
                              <a:cs typeface="Times New Roman" panose="02020603050405020304" pitchFamily="18" charset="0"/>
                            </a:rPr>
                          </m:ctrlPr>
                        </m:naryPr>
                        <m:sub>
                          <m:r>
                            <m:rPr>
                              <m:brk m:alnAt="24"/>
                            </m:rPr>
                            <a:rPr lang="en-IN" sz="2200" i="1">
                              <a:solidFill>
                                <a:schemeClr val="tx1"/>
                              </a:solidFill>
                              <a:latin typeface="Cambria Math" panose="02040503050406030204" pitchFamily="18" charset="0"/>
                              <a:cs typeface="Times New Roman" panose="02020603050405020304" pitchFamily="18" charset="0"/>
                            </a:rPr>
                            <m:t>𝑎</m:t>
                          </m:r>
                        </m:sub>
                        <m:sup>
                          <m:r>
                            <a:rPr lang="en-IN" sz="2200" i="1">
                              <a:solidFill>
                                <a:schemeClr val="tx1"/>
                              </a:solidFill>
                              <a:latin typeface="Cambria Math" panose="02040503050406030204" pitchFamily="18" charset="0"/>
                              <a:cs typeface="Times New Roman" panose="02020603050405020304" pitchFamily="18" charset="0"/>
                            </a:rPr>
                            <m:t>𝑏</m:t>
                          </m:r>
                        </m:sup>
                        <m:e>
                          <m:r>
                            <a:rPr lang="en-IN" sz="2200" i="1">
                              <a:solidFill>
                                <a:schemeClr val="tx1"/>
                              </a:solidFill>
                              <a:latin typeface="Cambria Math" panose="02040503050406030204" pitchFamily="18" charset="0"/>
                              <a:cs typeface="Times New Roman" panose="02020603050405020304" pitchFamily="18" charset="0"/>
                            </a:rPr>
                            <m:t>𝑦</m:t>
                          </m:r>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i="1">
                                  <a:solidFill>
                                    <a:schemeClr val="tx1"/>
                                  </a:solidFill>
                                  <a:latin typeface="Cambria Math" panose="02040503050406030204" pitchFamily="18" charset="0"/>
                                  <a:cs typeface="Times New Roman" panose="02020603050405020304" pitchFamily="18" charset="0"/>
                                </a:rPr>
                                <m:t>h</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0</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b="0" i="1" smtClean="0">
                                          <a:solidFill>
                                            <a:schemeClr val="tx1"/>
                                          </a:solidFill>
                                          <a:latin typeface="Cambria Math" panose="02040503050406030204" pitchFamily="18" charset="0"/>
                                          <a:cs typeface="Times New Roman" panose="02020603050405020304" pitchFamily="18" charset="0"/>
                                        </a:rPr>
                                        <m:t>6</m:t>
                                      </m:r>
                                    </m:sub>
                                  </m:sSub>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1</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3</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5</m:t>
                                      </m:r>
                                    </m:sub>
                                  </m:sSub>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2</m:t>
                                      </m:r>
                                    </m:sub>
                                  </m:sSub>
                                  <m:r>
                                    <a:rPr lang="en-IN" sz="2200" i="1">
                                      <a:solidFill>
                                        <a:schemeClr val="tx1"/>
                                      </a:solidFill>
                                      <a:latin typeface="Cambria Math" panose="02040503050406030204" pitchFamily="18" charset="0"/>
                                      <a:cs typeface="Times New Roman" panose="02020603050405020304" pitchFamily="18" charset="0"/>
                                    </a:rPr>
                                    <m:t>+</m:t>
                                  </m:r>
                                  <m:sSub>
                                    <m:sSubPr>
                                      <m:ctrlPr>
                                        <a:rPr lang="en-IN" sz="2200" i="1">
                                          <a:solidFill>
                                            <a:schemeClr val="tx1"/>
                                          </a:solidFill>
                                          <a:latin typeface="Cambria Math" panose="02040503050406030204" pitchFamily="18" charset="0"/>
                                          <a:cs typeface="Times New Roman" panose="02020603050405020304" pitchFamily="18" charset="0"/>
                                        </a:rPr>
                                      </m:ctrlPr>
                                    </m:sSubPr>
                                    <m:e>
                                      <m:r>
                                        <a:rPr lang="en-IN" sz="2200" i="1">
                                          <a:solidFill>
                                            <a:schemeClr val="tx1"/>
                                          </a:solidFill>
                                          <a:latin typeface="Cambria Math" panose="02040503050406030204" pitchFamily="18" charset="0"/>
                                          <a:cs typeface="Times New Roman" panose="02020603050405020304" pitchFamily="18" charset="0"/>
                                        </a:rPr>
                                        <m:t>𝑦</m:t>
                                      </m:r>
                                    </m:e>
                                    <m:sub>
                                      <m:r>
                                        <a:rPr lang="en-IN" sz="2200" i="1">
                                          <a:solidFill>
                                            <a:schemeClr val="tx1"/>
                                          </a:solidFill>
                                          <a:latin typeface="Cambria Math" panose="02040503050406030204" pitchFamily="18" charset="0"/>
                                          <a:cs typeface="Times New Roman" panose="02020603050405020304" pitchFamily="18" charset="0"/>
                                        </a:rPr>
                                        <m:t>4</m:t>
                                      </m:r>
                                    </m:sub>
                                  </m:sSub>
                                </m:e>
                              </m:d>
                            </m:e>
                          </m:d>
                        </m:e>
                      </m:nary>
                    </m:oMath>
                  </m:oMathPara>
                </a14:m>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IN" sz="2200" dirty="0" smtClean="0">
                  <a:solidFill>
                    <a:schemeClr val="tx1"/>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solidFill>
                                <a:schemeClr val="tx1"/>
                              </a:solidFill>
                              <a:latin typeface="Cambria Math" panose="02040503050406030204" pitchFamily="18" charset="0"/>
                              <a:cs typeface="Times New Roman" panose="02020603050405020304" pitchFamily="18" charset="0"/>
                            </a:rPr>
                          </m:ctrlPr>
                        </m:naryPr>
                        <m:sub>
                          <m:r>
                            <a:rPr lang="en-IN" sz="2200" b="0" i="1" smtClean="0">
                              <a:solidFill>
                                <a:schemeClr val="tx1"/>
                              </a:solidFill>
                              <a:latin typeface="Cambria Math" panose="02040503050406030204" pitchFamily="18" charset="0"/>
                              <a:cs typeface="Times New Roman" panose="02020603050405020304" pitchFamily="18" charset="0"/>
                            </a:rPr>
                            <m:t>0</m:t>
                          </m:r>
                        </m:sub>
                        <m:sup>
                          <m:r>
                            <a:rPr lang="en-IN" sz="2200" b="0" i="1" smtClean="0">
                              <a:solidFill>
                                <a:schemeClr val="tx1"/>
                              </a:solidFill>
                              <a:latin typeface="Cambria Math" panose="02040503050406030204" pitchFamily="18" charset="0"/>
                              <a:cs typeface="Times New Roman" panose="02020603050405020304" pitchFamily="18" charset="0"/>
                            </a:rPr>
                            <m:t>6</m:t>
                          </m:r>
                        </m:sup>
                        <m:e>
                          <m:r>
                            <a:rPr lang="en-IN" sz="2200" b="0" i="1" smtClean="0">
                              <a:solidFill>
                                <a:schemeClr val="tx1"/>
                              </a:solidFill>
                              <a:latin typeface="Cambria Math" panose="02040503050406030204" pitchFamily="18" charset="0"/>
                              <a:cs typeface="Times New Roman" panose="02020603050405020304" pitchFamily="18" charset="0"/>
                            </a:rPr>
                            <m:t>3</m:t>
                          </m:r>
                          <m:sSup>
                            <m:sSupPr>
                              <m:ctrlPr>
                                <a:rPr lang="en-IN" sz="2200" b="0" i="1" smtClean="0">
                                  <a:solidFill>
                                    <a:schemeClr val="tx1"/>
                                  </a:solidFill>
                                  <a:latin typeface="Cambria Math" panose="02040503050406030204" pitchFamily="18" charset="0"/>
                                  <a:cs typeface="Times New Roman" panose="02020603050405020304" pitchFamily="18" charset="0"/>
                                </a:rPr>
                              </m:ctrlPr>
                            </m:sSupPr>
                            <m:e>
                              <m:r>
                                <a:rPr lang="en-IN" sz="2200" b="0" i="1" smtClean="0">
                                  <a:solidFill>
                                    <a:schemeClr val="tx1"/>
                                  </a:solidFill>
                                  <a:latin typeface="Cambria Math" panose="02040503050406030204" pitchFamily="18" charset="0"/>
                                  <a:cs typeface="Times New Roman" panose="02020603050405020304" pitchFamily="18" charset="0"/>
                                </a:rPr>
                                <m:t>𝑥</m:t>
                              </m:r>
                            </m:e>
                            <m:sup>
                              <m:r>
                                <a:rPr lang="en-IN" sz="2200" b="0" i="1" smtClean="0">
                                  <a:solidFill>
                                    <a:schemeClr val="tx1"/>
                                  </a:solidFill>
                                  <a:latin typeface="Cambria Math" panose="02040503050406030204" pitchFamily="18" charset="0"/>
                                  <a:cs typeface="Times New Roman" panose="02020603050405020304" pitchFamily="18" charset="0"/>
                                </a:rPr>
                                <m:t>2</m:t>
                              </m:r>
                            </m:sup>
                          </m:sSup>
                          <m:r>
                            <a:rPr lang="en-IN" sz="2200" i="1">
                              <a:solidFill>
                                <a:schemeClr val="tx1"/>
                              </a:solidFill>
                              <a:latin typeface="Cambria Math" panose="02040503050406030204" pitchFamily="18" charset="0"/>
                              <a:cs typeface="Times New Roman" panose="02020603050405020304" pitchFamily="18" charset="0"/>
                            </a:rPr>
                            <m:t> </m:t>
                          </m:r>
                          <m:r>
                            <a:rPr lang="en-IN" sz="2200" i="1">
                              <a:solidFill>
                                <a:schemeClr val="tx1"/>
                              </a:solidFill>
                              <a:latin typeface="Cambria Math" panose="02040503050406030204" pitchFamily="18" charset="0"/>
                              <a:cs typeface="Times New Roman" panose="02020603050405020304" pitchFamily="18" charset="0"/>
                            </a:rPr>
                            <m:t>𝑑𝑥</m:t>
                          </m:r>
                          <m:r>
                            <a:rPr lang="en-IN" sz="2200" i="1">
                              <a:solidFill>
                                <a:schemeClr val="tx1"/>
                              </a:solidFill>
                              <a:latin typeface="Cambria Math" panose="02040503050406030204" pitchFamily="18" charset="0"/>
                              <a:cs typeface="Times New Roman" panose="02020603050405020304" pitchFamily="18" charset="0"/>
                            </a:rPr>
                            <m:t>=</m:t>
                          </m:r>
                          <m:f>
                            <m:fPr>
                              <m:ctrlPr>
                                <a:rPr lang="en-IN" sz="2200" i="1">
                                  <a:solidFill>
                                    <a:schemeClr val="tx1"/>
                                  </a:solidFill>
                                  <a:latin typeface="Cambria Math" panose="02040503050406030204" pitchFamily="18" charset="0"/>
                                  <a:cs typeface="Times New Roman" panose="02020603050405020304" pitchFamily="18" charset="0"/>
                                </a:rPr>
                              </m:ctrlPr>
                            </m:fPr>
                            <m:num>
                              <m:r>
                                <a:rPr lang="en-IN" sz="2200" b="0" i="1" smtClean="0">
                                  <a:solidFill>
                                    <a:schemeClr val="tx1"/>
                                  </a:solidFill>
                                  <a:latin typeface="Cambria Math" panose="02040503050406030204" pitchFamily="18" charset="0"/>
                                  <a:cs typeface="Times New Roman" panose="02020603050405020304" pitchFamily="18" charset="0"/>
                                </a:rPr>
                                <m:t>1</m:t>
                              </m:r>
                            </m:num>
                            <m:den>
                              <m:r>
                                <a:rPr lang="en-IN" sz="2200" i="1">
                                  <a:solidFill>
                                    <a:schemeClr val="tx1"/>
                                  </a:solidFill>
                                  <a:latin typeface="Cambria Math" panose="02040503050406030204" pitchFamily="18" charset="0"/>
                                  <a:cs typeface="Times New Roman" panose="02020603050405020304" pitchFamily="18" charset="0"/>
                                </a:rPr>
                                <m:t>3</m:t>
                              </m:r>
                            </m:den>
                          </m:f>
                          <m:d>
                            <m:dPr>
                              <m:begChr m:val="["/>
                              <m:endChr m:val="]"/>
                              <m:ctrlPr>
                                <a:rPr lang="en-IN" sz="2200" i="1">
                                  <a:solidFill>
                                    <a:schemeClr val="tx1"/>
                                  </a:solidFill>
                                  <a:latin typeface="Cambria Math" panose="02040503050406030204" pitchFamily="18" charset="0"/>
                                  <a:cs typeface="Times New Roman" panose="02020603050405020304" pitchFamily="18" charset="0"/>
                                </a:rPr>
                              </m:ctrlPr>
                            </m:dPr>
                            <m:e>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0</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108</m:t>
                                  </m:r>
                                </m:e>
                              </m:d>
                              <m:r>
                                <a:rPr lang="en-IN" sz="2200" i="1">
                                  <a:solidFill>
                                    <a:schemeClr val="tx1"/>
                                  </a:solidFill>
                                  <a:latin typeface="Cambria Math" panose="02040503050406030204" pitchFamily="18" charset="0"/>
                                  <a:cs typeface="Times New Roman" panose="02020603050405020304" pitchFamily="18" charset="0"/>
                                </a:rPr>
                                <m:t>+4</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3</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27</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75</m:t>
                                  </m:r>
                                </m:e>
                              </m:d>
                              <m:r>
                                <a:rPr lang="en-IN" sz="2200" i="1">
                                  <a:solidFill>
                                    <a:schemeClr val="tx1"/>
                                  </a:solidFill>
                                  <a:latin typeface="Cambria Math" panose="02040503050406030204" pitchFamily="18" charset="0"/>
                                  <a:cs typeface="Times New Roman" panose="02020603050405020304" pitchFamily="18" charset="0"/>
                                </a:rPr>
                                <m:t>+2</m:t>
                              </m:r>
                              <m:d>
                                <m:dPr>
                                  <m:ctrlPr>
                                    <a:rPr lang="en-IN" sz="2200" i="1">
                                      <a:solidFill>
                                        <a:schemeClr val="tx1"/>
                                      </a:solidFill>
                                      <a:latin typeface="Cambria Math" panose="02040503050406030204" pitchFamily="18" charset="0"/>
                                      <a:cs typeface="Times New Roman" panose="02020603050405020304" pitchFamily="18" charset="0"/>
                                    </a:rPr>
                                  </m:ctrlPr>
                                </m:dPr>
                                <m:e>
                                  <m:r>
                                    <a:rPr lang="en-IN" sz="2200" b="0" i="1" smtClean="0">
                                      <a:solidFill>
                                        <a:schemeClr val="tx1"/>
                                      </a:solidFill>
                                      <a:latin typeface="Cambria Math" panose="02040503050406030204" pitchFamily="18" charset="0"/>
                                      <a:cs typeface="Times New Roman" panose="02020603050405020304" pitchFamily="18" charset="0"/>
                                    </a:rPr>
                                    <m:t>12</m:t>
                                  </m:r>
                                  <m:r>
                                    <a:rPr lang="en-IN" sz="2200" i="1">
                                      <a:solidFill>
                                        <a:schemeClr val="tx1"/>
                                      </a:solidFill>
                                      <a:latin typeface="Cambria Math" panose="02040503050406030204" pitchFamily="18" charset="0"/>
                                      <a:cs typeface="Times New Roman" panose="02020603050405020304" pitchFamily="18" charset="0"/>
                                    </a:rPr>
                                    <m:t>+</m:t>
                                  </m:r>
                                  <m:r>
                                    <a:rPr lang="en-IN" sz="2200" b="0" i="1" smtClean="0">
                                      <a:solidFill>
                                        <a:schemeClr val="tx1"/>
                                      </a:solidFill>
                                      <a:latin typeface="Cambria Math" panose="02040503050406030204" pitchFamily="18" charset="0"/>
                                      <a:cs typeface="Times New Roman" panose="02020603050405020304" pitchFamily="18" charset="0"/>
                                    </a:rPr>
                                    <m:t>48</m:t>
                                  </m:r>
                                </m:e>
                              </m:d>
                            </m:e>
                          </m:d>
                        </m:e>
                      </m:nary>
                    </m:oMath>
                  </m:oMathPara>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a:latin typeface="Cambria Math" panose="02040503050406030204" pitchFamily="18" charset="0"/>
                              <a:cs typeface="Times New Roman" panose="02020603050405020304" pitchFamily="18" charset="0"/>
                            </a:rPr>
                            <m:t>𝟔</m:t>
                          </m:r>
                        </m:sup>
                        <m:e>
                          <m:r>
                            <a:rPr lang="en-IN" sz="2200" b="1" i="1">
                              <a:latin typeface="Cambria Math" panose="02040503050406030204" pitchFamily="18" charset="0"/>
                              <a:cs typeface="Times New Roman" panose="02020603050405020304" pitchFamily="18" charset="0"/>
                            </a:rPr>
                            <m:t>𝟑</m:t>
                          </m:r>
                          <m:sSup>
                            <m:sSupPr>
                              <m:ctrlPr>
                                <a:rPr lang="en-IN" sz="2200" b="1" i="1">
                                  <a:latin typeface="Cambria Math" panose="02040503050406030204" pitchFamily="18" charset="0"/>
                                  <a:cs typeface="Times New Roman" panose="02020603050405020304" pitchFamily="18" charset="0"/>
                                </a:rPr>
                              </m:ctrlPr>
                            </m:sSupPr>
                            <m:e>
                              <m:r>
                                <a:rPr lang="en-IN" sz="2200" b="1" i="1">
                                  <a:latin typeface="Cambria Math" panose="02040503050406030204" pitchFamily="18" charset="0"/>
                                  <a:cs typeface="Times New Roman" panose="02020603050405020304" pitchFamily="18" charset="0"/>
                                </a:rPr>
                                <m:t>𝒙</m:t>
                              </m:r>
                            </m:e>
                            <m:sup>
                              <m:r>
                                <a:rPr lang="en-IN" sz="2200" b="1" i="1">
                                  <a:latin typeface="Cambria Math" panose="02040503050406030204" pitchFamily="18" charset="0"/>
                                  <a:cs typeface="Times New Roman" panose="02020603050405020304" pitchFamily="18" charset="0"/>
                                </a:rPr>
                                <m:t>𝟐</m:t>
                              </m:r>
                            </m:sup>
                          </m:sSup>
                          <m:r>
                            <a:rPr lang="en-IN" sz="2200" b="1" i="1">
                              <a:latin typeface="Cambria Math" panose="02040503050406030204" pitchFamily="18" charset="0"/>
                              <a:cs typeface="Times New Roman" panose="02020603050405020304" pitchFamily="18" charset="0"/>
                            </a:rPr>
                            <m:t> </m:t>
                          </m:r>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𝟐𝟏𝟔</m:t>
                          </m:r>
                          <m:r>
                            <a:rPr lang="en-IN" sz="2200" b="1" i="1" smtClean="0">
                              <a:latin typeface="Cambria Math" panose="02040503050406030204" pitchFamily="18" charset="0"/>
                              <a:cs typeface="Times New Roman" panose="02020603050405020304" pitchFamily="18" charset="0"/>
                            </a:rPr>
                            <m:t>.</m:t>
                          </m:r>
                        </m:e>
                      </m:nary>
                    </m:oMath>
                  </m:oMathPara>
                </a14:m>
                <a:endParaRPr lang="en-IN" sz="2200" b="1" dirty="0" smtClean="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754" t="-1395"/>
                </a:stretch>
              </a:blipFill>
            </p:spPr>
            <p:txBody>
              <a:bodyPr/>
              <a:lstStyle/>
              <a:p>
                <a:r>
                  <a:rPr lang="en-IN">
                    <a:noFill/>
                  </a:rPr>
                  <a:t> </a:t>
                </a:r>
              </a:p>
            </p:txBody>
          </p:sp>
        </mc:Fallback>
      </mc:AlternateContent>
    </p:spTree>
    <p:extLst>
      <p:ext uri="{BB962C8B-B14F-4D97-AF65-F5344CB8AC3E}">
        <p14:creationId xmlns:p14="http://schemas.microsoft.com/office/powerpoint/2010/main" val="350742507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endParaRPr lang="en-IN" sz="2200" dirty="0" smtClean="0">
                  <a:latin typeface="Times New Roman" panose="02020603050405020304" pitchFamily="18" charset="0"/>
                  <a:cs typeface="Times New Roman" panose="02020603050405020304" pitchFamily="18" charset="0"/>
                </a:endParaRPr>
              </a:p>
              <a:p>
                <a:pPr marL="0" indent="0">
                  <a:buNone/>
                </a:pPr>
                <a:r>
                  <a:rPr lang="en-IN" sz="2400" b="1" i="1" dirty="0" smtClean="0">
                    <a:solidFill>
                      <a:srgbClr val="FF0000"/>
                    </a:solidFill>
                    <a:latin typeface="Times New Roman" panose="02020603050405020304" pitchFamily="18" charset="0"/>
                    <a:cs typeface="Times New Roman" panose="02020603050405020304" pitchFamily="18" charset="0"/>
                  </a:rPr>
                  <a:t>Simpson’s  </a:t>
                </a:r>
                <a14:m>
                  <m:oMath xmlns:m="http://schemas.openxmlformats.org/officeDocument/2006/math">
                    <m:sSup>
                      <m:sSupPr>
                        <m:ctrlPr>
                          <a:rPr lang="en-IN" sz="2400" b="1" i="1">
                            <a:solidFill>
                              <a:srgbClr val="FF0000"/>
                            </a:solidFill>
                            <a:latin typeface="Cambria Math" panose="02040503050406030204" pitchFamily="18" charset="0"/>
                            <a:cs typeface="Times New Roman" panose="02020603050405020304" pitchFamily="18" charset="0"/>
                          </a:rPr>
                        </m:ctrlPr>
                      </m:sSupPr>
                      <m:e>
                        <m:f>
                          <m:fPr>
                            <m:ctrlPr>
                              <a:rPr lang="en-IN" sz="2400" b="1" i="1">
                                <a:solidFill>
                                  <a:srgbClr val="FF0000"/>
                                </a:solidFill>
                                <a:latin typeface="Cambria Math" panose="02040503050406030204" pitchFamily="18" charset="0"/>
                                <a:cs typeface="Times New Roman" panose="02020603050405020304" pitchFamily="18" charset="0"/>
                              </a:rPr>
                            </m:ctrlPr>
                          </m:fPr>
                          <m:num>
                            <m:r>
                              <a:rPr lang="en-IN" sz="2400" b="1" i="1" smtClean="0">
                                <a:solidFill>
                                  <a:srgbClr val="FF0000"/>
                                </a:solidFill>
                                <a:latin typeface="Cambria Math" panose="02040503050406030204" pitchFamily="18" charset="0"/>
                                <a:cs typeface="Times New Roman" panose="02020603050405020304" pitchFamily="18" charset="0"/>
                              </a:rPr>
                              <m:t>𝟑</m:t>
                            </m:r>
                          </m:num>
                          <m:den>
                            <m:r>
                              <a:rPr lang="en-IN" sz="2400" b="1" i="1" smtClean="0">
                                <a:solidFill>
                                  <a:srgbClr val="FF0000"/>
                                </a:solidFill>
                                <a:latin typeface="Cambria Math" panose="02040503050406030204" pitchFamily="18" charset="0"/>
                                <a:cs typeface="Times New Roman" panose="02020603050405020304" pitchFamily="18" charset="0"/>
                              </a:rPr>
                              <m:t>𝟖</m:t>
                            </m:r>
                          </m:den>
                        </m:f>
                      </m:e>
                      <m:sup>
                        <m:r>
                          <a:rPr lang="en-IN" sz="2400" b="1" i="1" smtClean="0">
                            <a:solidFill>
                              <a:srgbClr val="FF0000"/>
                            </a:solidFill>
                            <a:latin typeface="Cambria Math" panose="02040503050406030204" pitchFamily="18" charset="0"/>
                            <a:cs typeface="Times New Roman" panose="02020603050405020304" pitchFamily="18" charset="0"/>
                          </a:rPr>
                          <m:t>𝒕𝒉</m:t>
                        </m:r>
                      </m:sup>
                    </m:sSup>
                  </m:oMath>
                </a14:m>
                <a:r>
                  <a:rPr lang="en-IN" sz="2400" b="1" i="1" dirty="0">
                    <a:solidFill>
                      <a:srgbClr val="FF0000"/>
                    </a:solidFill>
                    <a:latin typeface="Times New Roman" panose="02020603050405020304" pitchFamily="18" charset="0"/>
                    <a:cs typeface="Times New Roman" panose="02020603050405020304" pitchFamily="18" charset="0"/>
                  </a:rPr>
                  <a:t> rule</a:t>
                </a:r>
              </a:p>
              <a:p>
                <a:pPr marL="0" indent="0">
                  <a:buNone/>
                </a:pPr>
                <a:r>
                  <a:rPr lang="en-IN" sz="2400" b="1" i="1" dirty="0">
                    <a:solidFill>
                      <a:srgbClr val="00B0F0"/>
                    </a:solidFill>
                    <a:latin typeface="Times New Roman" panose="02020603050405020304" pitchFamily="18" charset="0"/>
                    <a:cs typeface="Times New Roman" panose="02020603050405020304" pitchFamily="18" charset="0"/>
                  </a:rPr>
                  <a:t>Formula:</a:t>
                </a:r>
              </a:p>
              <a:p>
                <a:pPr marL="0" indent="0">
                  <a:buNone/>
                </a:pPr>
                <a:endParaRPr lang="en-IN" sz="800" i="1" dirty="0">
                  <a:solidFill>
                    <a:srgbClr val="00B0F0"/>
                  </a:solidFill>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000" i="1">
                              <a:solidFill>
                                <a:srgbClr val="FF0000"/>
                              </a:solidFill>
                              <a:latin typeface="Cambria Math" panose="02040503050406030204" pitchFamily="18" charset="0"/>
                              <a:cs typeface="Times New Roman" panose="02020603050405020304" pitchFamily="18" charset="0"/>
                            </a:rPr>
                          </m:ctrlPr>
                        </m:naryPr>
                        <m:sub>
                          <m:r>
                            <m:rPr>
                              <m:brk m:alnAt="24"/>
                            </m:rPr>
                            <a:rPr lang="en-IN" sz="2000" i="1">
                              <a:solidFill>
                                <a:srgbClr val="FF0000"/>
                              </a:solidFill>
                              <a:latin typeface="Cambria Math" panose="02040503050406030204" pitchFamily="18" charset="0"/>
                              <a:cs typeface="Times New Roman" panose="02020603050405020304" pitchFamily="18" charset="0"/>
                            </a:rPr>
                            <m:t>𝑎</m:t>
                          </m:r>
                        </m:sub>
                        <m:sup>
                          <m:r>
                            <a:rPr lang="en-IN" sz="2000" i="1">
                              <a:solidFill>
                                <a:srgbClr val="FF0000"/>
                              </a:solidFill>
                              <a:latin typeface="Cambria Math" panose="02040503050406030204" pitchFamily="18" charset="0"/>
                              <a:cs typeface="Times New Roman" panose="02020603050405020304" pitchFamily="18" charset="0"/>
                            </a:rPr>
                            <m:t>𝑏</m:t>
                          </m:r>
                        </m:sup>
                        <m:e>
                          <m:r>
                            <a:rPr lang="en-IN" sz="2000" i="1">
                              <a:solidFill>
                                <a:srgbClr val="FF0000"/>
                              </a:solidFill>
                              <a:latin typeface="Cambria Math" panose="02040503050406030204" pitchFamily="18" charset="0"/>
                              <a:cs typeface="Times New Roman" panose="02020603050405020304" pitchFamily="18" charset="0"/>
                            </a:rPr>
                            <m:t>𝑦</m:t>
                          </m:r>
                          <m:r>
                            <a:rPr lang="en-IN" sz="2000" i="1">
                              <a:solidFill>
                                <a:srgbClr val="FF0000"/>
                              </a:solidFill>
                              <a:latin typeface="Cambria Math" panose="02040503050406030204" pitchFamily="18" charset="0"/>
                              <a:cs typeface="Times New Roman" panose="02020603050405020304" pitchFamily="18" charset="0"/>
                            </a:rPr>
                            <m:t> </m:t>
                          </m:r>
                          <m:r>
                            <a:rPr lang="en-IN" sz="2000" i="1">
                              <a:solidFill>
                                <a:srgbClr val="FF0000"/>
                              </a:solidFill>
                              <a:latin typeface="Cambria Math" panose="02040503050406030204" pitchFamily="18" charset="0"/>
                              <a:cs typeface="Times New Roman" panose="02020603050405020304" pitchFamily="18" charset="0"/>
                            </a:rPr>
                            <m:t>𝑑𝑥</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b="0" i="1" smtClean="0">
                                  <a:solidFill>
                                    <a:srgbClr val="FF0000"/>
                                  </a:solidFill>
                                  <a:latin typeface="Cambria Math" panose="02040503050406030204" pitchFamily="18" charset="0"/>
                                  <a:cs typeface="Times New Roman" panose="02020603050405020304" pitchFamily="18" charset="0"/>
                                </a:rPr>
                                <m:t>3</m:t>
                              </m:r>
                              <m:r>
                                <a:rPr lang="en-IN" sz="2000" i="1">
                                  <a:solidFill>
                                    <a:srgbClr val="FF0000"/>
                                  </a:solidFill>
                                  <a:latin typeface="Cambria Math" panose="02040503050406030204" pitchFamily="18" charset="0"/>
                                  <a:cs typeface="Times New Roman" panose="02020603050405020304" pitchFamily="18" charset="0"/>
                                </a:rPr>
                                <m:t>h</m:t>
                              </m:r>
                            </m:num>
                            <m:den>
                              <m:r>
                                <a:rPr lang="en-IN" sz="2000" b="0" i="1" smtClean="0">
                                  <a:solidFill>
                                    <a:srgbClr val="FF0000"/>
                                  </a:solidFill>
                                  <a:latin typeface="Cambria Math" panose="02040503050406030204" pitchFamily="18" charset="0"/>
                                  <a:cs typeface="Times New Roman" panose="02020603050405020304" pitchFamily="18" charset="0"/>
                                </a:rPr>
                                <m:t>8</m:t>
                              </m:r>
                            </m:den>
                          </m:f>
                          <m:d>
                            <m:dPr>
                              <m:begChr m:val="["/>
                              <m:endChr m:val="]"/>
                              <m:ctrlPr>
                                <a:rPr lang="en-IN" sz="2000" i="1">
                                  <a:solidFill>
                                    <a:srgbClr val="FF0000"/>
                                  </a:solidFill>
                                  <a:latin typeface="Cambria Math" panose="02040503050406030204" pitchFamily="18" charset="0"/>
                                  <a:cs typeface="Times New Roman" panose="02020603050405020304" pitchFamily="18" charset="0"/>
                                </a:rPr>
                              </m:ctrlPr>
                            </m:dPr>
                            <m:e>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0</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sub>
                                  </m:sSub>
                                </m:e>
                              </m:d>
                              <m:r>
                                <a:rPr lang="en-IN" sz="2000" i="1">
                                  <a:solidFill>
                                    <a:srgbClr val="FF0000"/>
                                  </a:solidFill>
                                  <a:latin typeface="Cambria Math" panose="02040503050406030204" pitchFamily="18" charset="0"/>
                                  <a:cs typeface="Times New Roman" panose="02020603050405020304" pitchFamily="18" charset="0"/>
                                </a:rPr>
                                <m:t>+</m:t>
                              </m:r>
                              <m:r>
                                <a:rPr lang="en-IN" sz="2000" b="0" i="1" smtClean="0">
                                  <a:solidFill>
                                    <a:srgbClr val="FF0000"/>
                                  </a:solidFill>
                                  <a:latin typeface="Cambria Math" panose="02040503050406030204" pitchFamily="18" charset="0"/>
                                  <a:cs typeface="Times New Roman" panose="02020603050405020304" pitchFamily="18" charset="0"/>
                                </a:rPr>
                                <m:t>3</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1</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2</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4</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−1</m:t>
                                      </m:r>
                                    </m:sub>
                                  </m:sSub>
                                </m:e>
                              </m:d>
                              <m:r>
                                <a:rPr lang="en-IN" sz="2000" i="1">
                                  <a:solidFill>
                                    <a:srgbClr val="FF0000"/>
                                  </a:solidFill>
                                  <a:latin typeface="Cambria Math" panose="02040503050406030204" pitchFamily="18" charset="0"/>
                                  <a:cs typeface="Times New Roman" panose="02020603050405020304" pitchFamily="18" charset="0"/>
                                </a:rPr>
                                <m:t>+2</m:t>
                              </m:r>
                              <m:d>
                                <m:dPr>
                                  <m:ctrlPr>
                                    <a:rPr lang="en-IN" sz="2000" i="1">
                                      <a:solidFill>
                                        <a:srgbClr val="FF0000"/>
                                      </a:solidFill>
                                      <a:latin typeface="Cambria Math" panose="02040503050406030204" pitchFamily="18" charset="0"/>
                                      <a:cs typeface="Times New Roman" panose="02020603050405020304" pitchFamily="18" charset="0"/>
                                    </a:rPr>
                                  </m:ctrlPr>
                                </m:dPr>
                                <m:e>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3</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6</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b="0" i="1" smtClean="0">
                                          <a:solidFill>
                                            <a:srgbClr val="FF0000"/>
                                          </a:solidFill>
                                          <a:latin typeface="Cambria Math" panose="02040503050406030204" pitchFamily="18" charset="0"/>
                                          <a:cs typeface="Times New Roman" panose="02020603050405020304" pitchFamily="18" charset="0"/>
                                        </a:rPr>
                                        <m:t>9</m:t>
                                      </m:r>
                                    </m:sub>
                                  </m:sSub>
                                  <m:r>
                                    <a:rPr lang="en-IN" sz="2000" i="1">
                                      <a:solidFill>
                                        <a:srgbClr val="FF0000"/>
                                      </a:solidFill>
                                      <a:latin typeface="Cambria Math" panose="02040503050406030204" pitchFamily="18" charset="0"/>
                                      <a:cs typeface="Times New Roman" panose="02020603050405020304" pitchFamily="18" charset="0"/>
                                    </a:rPr>
                                    <m:t>+…+</m:t>
                                  </m:r>
                                  <m:sSub>
                                    <m:sSubPr>
                                      <m:ctrlPr>
                                        <a:rPr lang="en-IN" sz="2000" i="1">
                                          <a:solidFill>
                                            <a:srgbClr val="FF0000"/>
                                          </a:solidFill>
                                          <a:latin typeface="Cambria Math" panose="02040503050406030204" pitchFamily="18" charset="0"/>
                                          <a:cs typeface="Times New Roman" panose="02020603050405020304" pitchFamily="18" charset="0"/>
                                        </a:rPr>
                                      </m:ctrlPr>
                                    </m:sSubPr>
                                    <m:e>
                                      <m:r>
                                        <a:rPr lang="en-IN" sz="2000" i="1">
                                          <a:solidFill>
                                            <a:srgbClr val="FF0000"/>
                                          </a:solidFill>
                                          <a:latin typeface="Cambria Math" panose="02040503050406030204" pitchFamily="18" charset="0"/>
                                          <a:cs typeface="Times New Roman" panose="02020603050405020304" pitchFamily="18" charset="0"/>
                                        </a:rPr>
                                        <m:t>𝑦</m:t>
                                      </m:r>
                                    </m:e>
                                    <m:sub>
                                      <m:r>
                                        <a:rPr lang="en-IN" sz="2000" i="1">
                                          <a:solidFill>
                                            <a:srgbClr val="FF0000"/>
                                          </a:solidFill>
                                          <a:latin typeface="Cambria Math" panose="02040503050406030204" pitchFamily="18" charset="0"/>
                                          <a:cs typeface="Times New Roman" panose="02020603050405020304" pitchFamily="18" charset="0"/>
                                        </a:rPr>
                                        <m:t>𝑛</m:t>
                                      </m:r>
                                      <m:r>
                                        <a:rPr lang="en-IN" sz="2000" i="1">
                                          <a:solidFill>
                                            <a:srgbClr val="FF0000"/>
                                          </a:solidFill>
                                          <a:latin typeface="Cambria Math" panose="02040503050406030204" pitchFamily="18" charset="0"/>
                                          <a:cs typeface="Times New Roman" panose="02020603050405020304" pitchFamily="18" charset="0"/>
                                        </a:rPr>
                                        <m:t>−3</m:t>
                                      </m:r>
                                    </m:sub>
                                  </m:sSub>
                                </m:e>
                              </m:d>
                            </m:e>
                          </m:d>
                        </m:e>
                      </m:nary>
                    </m:oMath>
                  </m:oMathPara>
                </a14:m>
                <a:endParaRPr lang="en-IN" sz="2000" i="1" dirty="0">
                  <a:solidFill>
                    <a:srgbClr val="FF0000"/>
                  </a:solidFill>
                  <a:latin typeface="Times New Roman" panose="02020603050405020304" pitchFamily="18" charset="0"/>
                  <a:cs typeface="Times New Roman" panose="02020603050405020304" pitchFamily="18" charset="0"/>
                </a:endParaRPr>
              </a:p>
              <a:p>
                <a:pPr marL="0" indent="0">
                  <a:buNone/>
                </a:pPr>
                <a:r>
                  <a:rPr lang="en-IN" sz="2000" i="1" dirty="0">
                    <a:solidFill>
                      <a:srgbClr val="FF0000"/>
                    </a:solidFill>
                    <a:latin typeface="Times New Roman" panose="02020603050405020304" pitchFamily="18" charset="0"/>
                    <a:cs typeface="Times New Roman" panose="02020603050405020304" pitchFamily="18" charset="0"/>
                  </a:rPr>
                  <a:t>Where, </a:t>
                </a:r>
                <a14:m>
                  <m:oMath xmlns:m="http://schemas.openxmlformats.org/officeDocument/2006/math">
                    <m:r>
                      <a:rPr lang="en-IN" sz="2000" i="1">
                        <a:solidFill>
                          <a:srgbClr val="FF0000"/>
                        </a:solidFill>
                        <a:latin typeface="Cambria Math" panose="02040503050406030204" pitchFamily="18" charset="0"/>
                        <a:cs typeface="Times New Roman" panose="02020603050405020304" pitchFamily="18" charset="0"/>
                      </a:rPr>
                      <m:t>h</m:t>
                    </m:r>
                    <m:r>
                      <a:rPr lang="en-IN" sz="2000" i="1">
                        <a:solidFill>
                          <a:srgbClr val="FF0000"/>
                        </a:solidFill>
                        <a:latin typeface="Cambria Math" panose="02040503050406030204" pitchFamily="18" charset="0"/>
                        <a:cs typeface="Times New Roman" panose="02020603050405020304" pitchFamily="18" charset="0"/>
                      </a:rPr>
                      <m:t>=</m:t>
                    </m:r>
                    <m:f>
                      <m:fPr>
                        <m:ctrlPr>
                          <a:rPr lang="en-IN" sz="2000" i="1">
                            <a:solidFill>
                              <a:srgbClr val="FF0000"/>
                            </a:solidFill>
                            <a:latin typeface="Cambria Math" panose="02040503050406030204" pitchFamily="18" charset="0"/>
                            <a:cs typeface="Times New Roman" panose="02020603050405020304" pitchFamily="18" charset="0"/>
                          </a:rPr>
                        </m:ctrlPr>
                      </m:fPr>
                      <m:num>
                        <m:r>
                          <a:rPr lang="en-IN" sz="2000" i="1">
                            <a:solidFill>
                              <a:srgbClr val="FF0000"/>
                            </a:solidFill>
                            <a:latin typeface="Cambria Math" panose="02040503050406030204" pitchFamily="18" charset="0"/>
                            <a:cs typeface="Times New Roman" panose="02020603050405020304" pitchFamily="18" charset="0"/>
                          </a:rPr>
                          <m:t>𝑏</m:t>
                        </m:r>
                        <m:r>
                          <a:rPr lang="en-IN" sz="2000" i="1">
                            <a:solidFill>
                              <a:srgbClr val="FF0000"/>
                            </a:solidFill>
                            <a:latin typeface="Cambria Math" panose="02040503050406030204" pitchFamily="18" charset="0"/>
                            <a:cs typeface="Times New Roman" panose="02020603050405020304" pitchFamily="18" charset="0"/>
                          </a:rPr>
                          <m:t>−</m:t>
                        </m:r>
                        <m:r>
                          <a:rPr lang="en-IN" sz="2000" i="1">
                            <a:solidFill>
                              <a:srgbClr val="FF0000"/>
                            </a:solidFill>
                            <a:latin typeface="Cambria Math" panose="02040503050406030204" pitchFamily="18" charset="0"/>
                            <a:cs typeface="Times New Roman" panose="02020603050405020304" pitchFamily="18" charset="0"/>
                          </a:rPr>
                          <m:t>𝑎</m:t>
                        </m:r>
                      </m:num>
                      <m:den>
                        <m:r>
                          <a:rPr lang="en-IN" sz="2000" i="1">
                            <a:solidFill>
                              <a:srgbClr val="FF0000"/>
                            </a:solidFill>
                            <a:latin typeface="Cambria Math" panose="02040503050406030204" pitchFamily="18" charset="0"/>
                            <a:cs typeface="Times New Roman" panose="02020603050405020304" pitchFamily="18" charset="0"/>
                          </a:rPr>
                          <m:t>𝑛</m:t>
                        </m:r>
                      </m:den>
                    </m:f>
                  </m:oMath>
                </a14:m>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r>
                  <a:rPr lang="en-IN" sz="2000" b="1" i="1" dirty="0">
                    <a:solidFill>
                      <a:srgbClr val="00B0F0"/>
                    </a:solidFill>
                    <a:latin typeface="Times New Roman" panose="02020603050405020304" pitchFamily="18" charset="0"/>
                    <a:cs typeface="Times New Roman" panose="02020603050405020304" pitchFamily="18" charset="0"/>
                  </a:rPr>
                  <a:t>Note:</a:t>
                </a:r>
                <a:r>
                  <a:rPr lang="en-IN" sz="2000" i="1" dirty="0">
                    <a:solidFill>
                      <a:srgbClr val="00B0F0"/>
                    </a:solidFill>
                    <a:latin typeface="Times New Roman" panose="02020603050405020304" pitchFamily="18" charset="0"/>
                    <a:cs typeface="Times New Roman" panose="02020603050405020304" pitchFamily="18" charset="0"/>
                  </a:rPr>
                  <a:t> To apply </a:t>
                </a:r>
                <a14:m>
                  <m:oMath xmlns:m="http://schemas.openxmlformats.org/officeDocument/2006/math">
                    <m:sSup>
                      <m:sSupPr>
                        <m:ctrlPr>
                          <a:rPr lang="en-IN" sz="2000" i="1">
                            <a:solidFill>
                              <a:srgbClr val="00B0F0"/>
                            </a:solidFill>
                            <a:latin typeface="Cambria Math" panose="02040503050406030204" pitchFamily="18" charset="0"/>
                            <a:cs typeface="Times New Roman" panose="02020603050405020304" pitchFamily="18" charset="0"/>
                          </a:rPr>
                        </m:ctrlPr>
                      </m:sSupPr>
                      <m:e>
                        <m:f>
                          <m:fPr>
                            <m:ctrlPr>
                              <a:rPr lang="en-IN" sz="2000" i="1">
                                <a:solidFill>
                                  <a:srgbClr val="00B0F0"/>
                                </a:solidFill>
                                <a:latin typeface="Cambria Math" panose="02040503050406030204" pitchFamily="18" charset="0"/>
                                <a:cs typeface="Times New Roman" panose="02020603050405020304" pitchFamily="18" charset="0"/>
                              </a:rPr>
                            </m:ctrlPr>
                          </m:fPr>
                          <m:num>
                            <m:r>
                              <a:rPr lang="en-IN" sz="2000" b="0" i="1" smtClean="0">
                                <a:solidFill>
                                  <a:srgbClr val="00B0F0"/>
                                </a:solidFill>
                                <a:latin typeface="Cambria Math" panose="02040503050406030204" pitchFamily="18" charset="0"/>
                                <a:cs typeface="Times New Roman" panose="02020603050405020304" pitchFamily="18" charset="0"/>
                              </a:rPr>
                              <m:t>3</m:t>
                            </m:r>
                          </m:num>
                          <m:den>
                            <m:r>
                              <a:rPr lang="en-IN" sz="2000" b="0" i="1" smtClean="0">
                                <a:solidFill>
                                  <a:srgbClr val="00B0F0"/>
                                </a:solidFill>
                                <a:latin typeface="Cambria Math" panose="02040503050406030204" pitchFamily="18" charset="0"/>
                                <a:cs typeface="Times New Roman" panose="02020603050405020304" pitchFamily="18" charset="0"/>
                              </a:rPr>
                              <m:t>8</m:t>
                            </m:r>
                          </m:den>
                        </m:f>
                      </m:e>
                      <m:sup>
                        <m:r>
                          <a:rPr lang="en-IN" sz="2000" b="0" i="1" smtClean="0">
                            <a:solidFill>
                              <a:srgbClr val="00B0F0"/>
                            </a:solidFill>
                            <a:latin typeface="Cambria Math" panose="02040503050406030204" pitchFamily="18" charset="0"/>
                            <a:cs typeface="Times New Roman" panose="02020603050405020304" pitchFamily="18" charset="0"/>
                          </a:rPr>
                          <m:t>𝑡h</m:t>
                        </m:r>
                      </m:sup>
                    </m:sSup>
                  </m:oMath>
                </a14:m>
                <a:r>
                  <a:rPr lang="en-IN" sz="2000" i="1" dirty="0">
                    <a:solidFill>
                      <a:srgbClr val="00B0F0"/>
                    </a:solidFill>
                    <a:latin typeface="Times New Roman" panose="02020603050405020304" pitchFamily="18" charset="0"/>
                    <a:cs typeface="Times New Roman" panose="02020603050405020304" pitchFamily="18" charset="0"/>
                  </a:rPr>
                  <a:t> rule </a:t>
                </a:r>
                <a14:m>
                  <m:oMath xmlns:m="http://schemas.openxmlformats.org/officeDocument/2006/math">
                    <m:r>
                      <a:rPr lang="en-IN" sz="2000" i="1">
                        <a:solidFill>
                          <a:srgbClr val="00B0F0"/>
                        </a:solidFill>
                        <a:latin typeface="Cambria Math" panose="02040503050406030204" pitchFamily="18" charset="0"/>
                        <a:cs typeface="Times New Roman" panose="02020603050405020304" pitchFamily="18" charset="0"/>
                      </a:rPr>
                      <m:t>𝑛</m:t>
                    </m:r>
                  </m:oMath>
                </a14:m>
                <a:r>
                  <a:rPr lang="en-IN" sz="2000" i="1" dirty="0">
                    <a:solidFill>
                      <a:srgbClr val="00B0F0"/>
                    </a:solidFill>
                    <a:latin typeface="Times New Roman" panose="02020603050405020304" pitchFamily="18" charset="0"/>
                    <a:cs typeface="Times New Roman" panose="02020603050405020304" pitchFamily="18" charset="0"/>
                  </a:rPr>
                  <a:t> must be multiple of </a:t>
                </a:r>
                <a:r>
                  <a:rPr lang="en-IN" sz="2000" i="1" dirty="0" smtClean="0">
                    <a:solidFill>
                      <a:srgbClr val="00B0F0"/>
                    </a:solidFill>
                    <a:latin typeface="Times New Roman" panose="02020603050405020304" pitchFamily="18" charset="0"/>
                    <a:cs typeface="Times New Roman" panose="02020603050405020304" pitchFamily="18" charset="0"/>
                  </a:rPr>
                  <a:t>3.</a:t>
                </a:r>
                <a:endParaRPr lang="en-IN" sz="2000" i="1" dirty="0">
                  <a:solidFill>
                    <a:srgbClr val="00B0F0"/>
                  </a:solidFill>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7415398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a:bodyPr>
              <a:lstStyle/>
              <a:p>
                <a:pPr marL="0" indent="0">
                  <a:buNone/>
                </a:pPr>
                <a:r>
                  <a:rPr lang="en-IN" sz="2400" b="1" i="1" dirty="0" smtClean="0">
                    <a:latin typeface="Times New Roman" panose="02020603050405020304" pitchFamily="18" charset="0"/>
                    <a:cs typeface="Times New Roman" panose="02020603050405020304" pitchFamily="18" charset="0"/>
                  </a:rPr>
                  <a:t>Problems</a:t>
                </a:r>
              </a:p>
              <a:p>
                <a:pPr marL="457200" indent="-457200">
                  <a:buAutoNum type="arabicPeriod"/>
                </a:pPr>
                <a:r>
                  <a:rPr lang="en-IN" sz="2200" dirty="0">
                    <a:latin typeface="Times New Roman" panose="02020603050405020304" pitchFamily="18" charset="0"/>
                    <a:cs typeface="Times New Roman" panose="02020603050405020304" pitchFamily="18" charset="0"/>
                  </a:rPr>
                  <a:t>Evaluate </a:t>
                </a: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d>
                              <m:dPr>
                                <m:ctrlPr>
                                  <a:rPr lang="en-IN" sz="2200" i="1" smtClean="0">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e>
                    </m:nary>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by taking </a:t>
                </a:r>
                <a:r>
                  <a:rPr lang="en-IN" sz="2200" dirty="0">
                    <a:latin typeface="Times New Roman" panose="02020603050405020304" pitchFamily="18" charset="0"/>
                    <a:cs typeface="Times New Roman" panose="02020603050405020304" pitchFamily="18" charset="0"/>
                  </a:rPr>
                  <a:t>7 </a:t>
                </a:r>
                <a:r>
                  <a:rPr lang="en-IN" sz="2200" dirty="0" smtClean="0">
                    <a:latin typeface="Times New Roman" panose="02020603050405020304" pitchFamily="18" charset="0"/>
                    <a:cs typeface="Times New Roman" panose="02020603050405020304" pitchFamily="18" charset="0"/>
                  </a:rPr>
                  <a:t>ordinate using Simpson’s </a:t>
                </a:r>
                <a14:m>
                  <m:oMath xmlns:m="http://schemas.openxmlformats.org/officeDocument/2006/math">
                    <m:sSup>
                      <m:sSupPr>
                        <m:ctrlPr>
                          <a:rPr lang="en-IN" sz="2400" i="1" smtClean="0">
                            <a:solidFill>
                              <a:schemeClr val="tx1"/>
                            </a:solidFill>
                            <a:latin typeface="Cambria Math" panose="02040503050406030204" pitchFamily="18" charset="0"/>
                            <a:cs typeface="Times New Roman" panose="02020603050405020304" pitchFamily="18" charset="0"/>
                          </a:rPr>
                        </m:ctrlPr>
                      </m:sSupPr>
                      <m:e>
                        <m:f>
                          <m:fPr>
                            <m:ctrlPr>
                              <a:rPr lang="en-IN" sz="2400" i="1">
                                <a:solidFill>
                                  <a:schemeClr val="tx1"/>
                                </a:solidFill>
                                <a:latin typeface="Cambria Math" panose="02040503050406030204" pitchFamily="18" charset="0"/>
                                <a:cs typeface="Times New Roman" panose="02020603050405020304" pitchFamily="18" charset="0"/>
                              </a:rPr>
                            </m:ctrlPr>
                          </m:fPr>
                          <m:num>
                            <m:r>
                              <a:rPr lang="en-IN" sz="2400" i="1">
                                <a:solidFill>
                                  <a:schemeClr val="tx1"/>
                                </a:solidFill>
                                <a:latin typeface="Cambria Math" panose="02040503050406030204" pitchFamily="18" charset="0"/>
                                <a:cs typeface="Times New Roman" panose="02020603050405020304" pitchFamily="18" charset="0"/>
                              </a:rPr>
                              <m:t>3</m:t>
                            </m:r>
                          </m:num>
                          <m:den>
                            <m:r>
                              <a:rPr lang="en-IN" sz="2400" i="1">
                                <a:solidFill>
                                  <a:schemeClr val="tx1"/>
                                </a:solidFill>
                                <a:latin typeface="Cambria Math" panose="02040503050406030204" pitchFamily="18" charset="0"/>
                                <a:cs typeface="Times New Roman" panose="02020603050405020304" pitchFamily="18" charset="0"/>
                              </a:rPr>
                              <m:t>8</m:t>
                            </m:r>
                          </m:den>
                        </m:f>
                      </m:e>
                      <m:sup>
                        <m:r>
                          <a:rPr lang="en-IN" sz="2400" i="1">
                            <a:solidFill>
                              <a:schemeClr val="tx1"/>
                            </a:solidFill>
                            <a:latin typeface="Cambria Math" panose="02040503050406030204" pitchFamily="18" charset="0"/>
                            <a:cs typeface="Times New Roman" panose="02020603050405020304" pitchFamily="18" charset="0"/>
                          </a:rPr>
                          <m:t>𝑡h</m:t>
                        </m:r>
                      </m:sup>
                    </m:sSup>
                  </m:oMath>
                </a14:m>
                <a:r>
                  <a:rPr lang="en-IN" sz="2400" i="1" dirty="0">
                    <a:solidFill>
                      <a:schemeClr val="tx1"/>
                    </a:solidFill>
                    <a:latin typeface="Times New Roman" panose="02020603050405020304" pitchFamily="18" charset="0"/>
                    <a:cs typeface="Times New Roman" panose="02020603050405020304" pitchFamily="18" charset="0"/>
                  </a:rPr>
                  <a:t> </a:t>
                </a:r>
                <a:r>
                  <a:rPr lang="en-IN" sz="2400" dirty="0" smtClean="0">
                    <a:solidFill>
                      <a:schemeClr val="tx1"/>
                    </a:solidFill>
                    <a:latin typeface="Times New Roman" panose="02020603050405020304" pitchFamily="18" charset="0"/>
                    <a:cs typeface="Times New Roman" panose="02020603050405020304" pitchFamily="18" charset="0"/>
                  </a:rPr>
                  <a:t>rule. Hence deduce the value of log2.</a:t>
                </a:r>
                <a:r>
                  <a:rPr lang="en-IN" sz="2200" dirty="0" smtClean="0">
                    <a:solidFill>
                      <a:schemeClr val="tx1"/>
                    </a:solidFill>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200" b="1" dirty="0" smtClean="0">
                    <a:latin typeface="Times New Roman" panose="02020603050405020304" pitchFamily="18" charset="0"/>
                    <a:cs typeface="Times New Roman" panose="02020603050405020304" pitchFamily="18" charset="0"/>
                  </a:rPr>
                  <a:t>Sol</a:t>
                </a:r>
                <a:r>
                  <a:rPr lang="en-IN" sz="2200" b="1" dirty="0">
                    <a:latin typeface="Times New Roman" panose="02020603050405020304" pitchFamily="18" charset="0"/>
                    <a:cs typeface="Times New Roman" panose="02020603050405020304" pitchFamily="18" charset="0"/>
                  </a:rPr>
                  <a:t>:</a:t>
                </a:r>
                <a:r>
                  <a:rPr lang="en-IN" sz="2200" dirty="0">
                    <a:latin typeface="Times New Roman" panose="02020603050405020304" pitchFamily="18" charset="0"/>
                    <a:cs typeface="Times New Roman" panose="02020603050405020304" pitchFamily="18" charset="0"/>
                  </a:rPr>
                  <a:t> Given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a</m:t>
                    </m:r>
                    <m:r>
                      <a:rPr lang="en-IN" sz="2200">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0</m:t>
                    </m:r>
                  </m:oMath>
                </a14:m>
                <a:r>
                  <a:rPr lang="en-IN"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a:latin typeface="Cambria Math" panose="02040503050406030204" pitchFamily="18" charset="0"/>
                        <a:cs typeface="Times New Roman" panose="02020603050405020304" pitchFamily="18" charset="0"/>
                      </a:rPr>
                      <m:t>b</m:t>
                    </m:r>
                    <m:r>
                      <a:rPr lang="en-IN" sz="2200">
                        <a:latin typeface="Cambria Math" panose="02040503050406030204" pitchFamily="18" charset="0"/>
                        <a:cs typeface="Times New Roman" panose="02020603050405020304" pitchFamily="18" charset="0"/>
                      </a:rPr>
                      <m:t>=1</m:t>
                    </m:r>
                  </m:oMath>
                </a14:m>
                <a:r>
                  <a:rPr lang="en-IN" sz="2200" dirty="0">
                    <a:latin typeface="Times New Roman" panose="02020603050405020304" pitchFamily="18" charset="0"/>
                    <a:cs typeface="Times New Roman" panose="02020603050405020304" pitchFamily="18" charset="0"/>
                  </a:rPr>
                  <a:t> ,</a:t>
                </a:r>
                <a:r>
                  <a:rPr lang="en-IN" sz="2200" dirty="0" smtClean="0">
                    <a:latin typeface="Times New Roman" panose="02020603050405020304" pitchFamily="18" charset="0"/>
                    <a:cs typeface="Times New Roman" panose="02020603050405020304" pitchFamily="18" charset="0"/>
                  </a:rPr>
                  <a:t> </a:t>
                </a:r>
                <a14:m>
                  <m:oMath xmlns:m="http://schemas.openxmlformats.org/officeDocument/2006/math">
                    <m:r>
                      <m:rPr>
                        <m:sty m:val="p"/>
                      </m:rPr>
                      <a:rPr lang="en-IN" sz="2200" b="0" i="0" smtClean="0">
                        <a:latin typeface="Cambria Math" panose="02040503050406030204" pitchFamily="18" charset="0"/>
                        <a:cs typeface="Times New Roman" panose="02020603050405020304" pitchFamily="18" charset="0"/>
                      </a:rPr>
                      <m:t>y</m:t>
                    </m:r>
                    <m:r>
                      <a:rPr lang="en-IN" sz="2200" b="0" i="0" smtClean="0">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a:latin typeface="Times New Roman" panose="02020603050405020304" pitchFamily="18" charset="0"/>
                    <a:cs typeface="Times New Roman" panose="02020603050405020304" pitchFamily="18" charset="0"/>
                  </a:rPr>
                  <a:t>Now,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𝑏</m:t>
                        </m:r>
                        <m:r>
                          <a:rPr lang="en-IN" sz="2200" i="1">
                            <a:latin typeface="Cambria Math" panose="02040503050406030204" pitchFamily="18" charset="0"/>
                            <a:cs typeface="Times New Roman" panose="02020603050405020304" pitchFamily="18" charset="0"/>
                          </a:rPr>
                          <m:t>−</m:t>
                        </m:r>
                        <m:r>
                          <a:rPr lang="en-IN" sz="2200" i="1">
                            <a:latin typeface="Cambria Math" panose="02040503050406030204" pitchFamily="18" charset="0"/>
                            <a:cs typeface="Times New Roman" panose="02020603050405020304" pitchFamily="18" charset="0"/>
                          </a:rPr>
                          <m:t>𝑎</m:t>
                        </m:r>
                      </m:num>
                      <m:den>
                        <m:r>
                          <a:rPr lang="en-IN" sz="2200" i="1">
                            <a:latin typeface="Cambria Math" panose="02040503050406030204" pitchFamily="18" charset="0"/>
                            <a:cs typeface="Times New Roman" panose="02020603050405020304" pitchFamily="18" charset="0"/>
                          </a:rPr>
                          <m:t>𝑛</m:t>
                        </m:r>
                      </m:den>
                    </m:f>
                  </m:oMath>
                </a14:m>
                <a:r>
                  <a:rPr lang="en-IN" sz="2200" dirty="0" smtClean="0">
                    <a:latin typeface="Times New Roman" panose="02020603050405020304" pitchFamily="18" charset="0"/>
                    <a:cs typeface="Times New Roman" panose="02020603050405020304" pitchFamily="18" charset="0"/>
                  </a:rPr>
                  <a:t> , </a:t>
                </a:r>
                <a14:m>
                  <m:oMath xmlns:m="http://schemas.openxmlformats.org/officeDocument/2006/math">
                    <m:r>
                      <m:rPr>
                        <m:sty m:val="p"/>
                      </m:rPr>
                      <a:rPr lang="en-IN" sz="2200" i="1" dirty="0">
                        <a:latin typeface="Cambria Math" panose="02040503050406030204" pitchFamily="18" charset="0"/>
                        <a:cs typeface="Times New Roman" panose="02020603050405020304" pitchFamily="18" charset="0"/>
                      </a:rPr>
                      <m:t>n</m:t>
                    </m:r>
                    <m:r>
                      <a:rPr lang="en-IN" sz="2200" i="1">
                        <a:latin typeface="Cambria Math" panose="02040503050406030204" pitchFamily="18" charset="0"/>
                        <a:cs typeface="Times New Roman" panose="02020603050405020304" pitchFamily="18" charset="0"/>
                      </a:rPr>
                      <m:t>=6</m:t>
                    </m:r>
                  </m:oMath>
                </a14:m>
                <a:endParaRPr lang="en-IN" sz="2200" dirty="0">
                  <a:latin typeface="Times New Roman" panose="02020603050405020304" pitchFamily="18" charset="0"/>
                  <a:cs typeface="Times New Roman" panose="02020603050405020304" pitchFamily="18" charset="0"/>
                </a:endParaRPr>
              </a:p>
              <a:p>
                <a:pPr marL="0" indent="0">
                  <a:buNone/>
                </a:pPr>
                <a:r>
                  <a:rPr lang="en-IN" sz="2200" dirty="0" smtClean="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h</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−0</m:t>
                        </m:r>
                      </m:num>
                      <m:den>
                        <m:r>
                          <a:rPr lang="en-IN" sz="2200" i="1">
                            <a:latin typeface="Cambria Math" panose="02040503050406030204" pitchFamily="18" charset="0"/>
                            <a:cs typeface="Times New Roman" panose="02020603050405020304" pitchFamily="18" charset="0"/>
                          </a:rPr>
                          <m:t>6</m:t>
                        </m:r>
                      </m:den>
                    </m:f>
                  </m:oMath>
                </a14:m>
                <a:r>
                  <a:rPr lang="en-IN" sz="2200" dirty="0">
                    <a:latin typeface="Times New Roman" panose="02020603050405020304" pitchFamily="18" charset="0"/>
                    <a:cs typeface="Times New Roman" panose="02020603050405020304" pitchFamily="18" charset="0"/>
                  </a:rPr>
                  <a:t> </a:t>
                </a:r>
              </a:p>
              <a:p>
                <a:pPr marL="0" indent="0">
                  <a:buNone/>
                </a:pPr>
                <a:r>
                  <a:rPr lang="en-IN" sz="2200" dirty="0">
                    <a:cs typeface="Times New Roman" panose="02020603050405020304" pitchFamily="18" charset="0"/>
                  </a:rPr>
                  <a:t>          </a:t>
                </a:r>
                <a14:m>
                  <m:oMath xmlns:m="http://schemas.openxmlformats.org/officeDocument/2006/math">
                    <m:r>
                      <a:rPr lang="en-IN" sz="2200" b="1" i="1">
                        <a:latin typeface="Cambria Math" panose="02040503050406030204" pitchFamily="18" charset="0"/>
                        <a:cs typeface="Times New Roman" panose="02020603050405020304" pitchFamily="18" charset="0"/>
                      </a:rPr>
                      <m:t>𝒉</m:t>
                    </m:r>
                    <m:r>
                      <a:rPr lang="en-IN" sz="2200" b="1" i="1">
                        <a:latin typeface="Cambria Math" panose="02040503050406030204" pitchFamily="18" charset="0"/>
                        <a:cs typeface="Times New Roman" panose="02020603050405020304" pitchFamily="18" charset="0"/>
                      </a:rPr>
                      <m:t>=</m:t>
                    </m:r>
                    <m:f>
                      <m:fPr>
                        <m:ctrlPr>
                          <a:rPr lang="en-IN" sz="2200" b="1" i="1" smtClean="0">
                            <a:latin typeface="Cambria Math" panose="02040503050406030204" pitchFamily="18" charset="0"/>
                            <a:cs typeface="Times New Roman" panose="02020603050405020304" pitchFamily="18" charset="0"/>
                          </a:rPr>
                        </m:ctrlPr>
                      </m:fPr>
                      <m:num>
                        <m:r>
                          <a:rPr lang="en-IN" sz="2200" b="1" i="1" smtClean="0">
                            <a:latin typeface="Cambria Math" panose="02040503050406030204" pitchFamily="18" charset="0"/>
                            <a:cs typeface="Times New Roman" panose="02020603050405020304" pitchFamily="18" charset="0"/>
                          </a:rPr>
                          <m:t>𝟏</m:t>
                        </m:r>
                      </m:num>
                      <m:den>
                        <m:r>
                          <a:rPr lang="en-IN" sz="2200" b="1" i="1" smtClean="0">
                            <a:latin typeface="Cambria Math" panose="02040503050406030204" pitchFamily="18" charset="0"/>
                            <a:cs typeface="Times New Roman" panose="02020603050405020304" pitchFamily="18" charset="0"/>
                          </a:rPr>
                          <m:t>𝟔</m:t>
                        </m:r>
                      </m:den>
                    </m:f>
                  </m:oMath>
                </a14:m>
                <a:endParaRPr lang="en-IN" sz="2200" dirty="0" smtClean="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928" t="-16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val="840775589"/>
                        </a:ext>
                      </a:extLst>
                    </a:gridCol>
                    <a:gridCol w="1316935">
                      <a:extLst>
                        <a:ext uri="{9D8B030D-6E8A-4147-A177-3AD203B41FA5}">
                          <a16:colId xmlns:a16="http://schemas.microsoft.com/office/drawing/2014/main" val="4070118144"/>
                        </a:ext>
                      </a:extLst>
                    </a:gridCol>
                    <a:gridCol w="1316935">
                      <a:extLst>
                        <a:ext uri="{9D8B030D-6E8A-4147-A177-3AD203B41FA5}">
                          <a16:colId xmlns:a16="http://schemas.microsoft.com/office/drawing/2014/main" val="3527152431"/>
                        </a:ext>
                      </a:extLst>
                    </a:gridCol>
                    <a:gridCol w="1316935">
                      <a:extLst>
                        <a:ext uri="{9D8B030D-6E8A-4147-A177-3AD203B41FA5}">
                          <a16:colId xmlns:a16="http://schemas.microsoft.com/office/drawing/2014/main" val="3793790774"/>
                        </a:ext>
                      </a:extLst>
                    </a:gridCol>
                    <a:gridCol w="1316935">
                      <a:extLst>
                        <a:ext uri="{9D8B030D-6E8A-4147-A177-3AD203B41FA5}">
                          <a16:colId xmlns:a16="http://schemas.microsoft.com/office/drawing/2014/main" val="1199653913"/>
                        </a:ext>
                      </a:extLst>
                    </a:gridCol>
                    <a:gridCol w="1316935">
                      <a:extLst>
                        <a:ext uri="{9D8B030D-6E8A-4147-A177-3AD203B41FA5}">
                          <a16:colId xmlns:a16="http://schemas.microsoft.com/office/drawing/2014/main" val="4173228484"/>
                        </a:ext>
                      </a:extLst>
                    </a:gridCol>
                    <a:gridCol w="1316935">
                      <a:extLst>
                        <a:ext uri="{9D8B030D-6E8A-4147-A177-3AD203B41FA5}">
                          <a16:colId xmlns:a16="http://schemas.microsoft.com/office/drawing/2014/main" val="2854286631"/>
                        </a:ext>
                      </a:extLst>
                    </a:gridCol>
                    <a:gridCol w="1316935">
                      <a:extLst>
                        <a:ext uri="{9D8B030D-6E8A-4147-A177-3AD203B41FA5}">
                          <a16:colId xmlns:a16="http://schemas.microsoft.com/office/drawing/2014/main" val="2706891009"/>
                        </a:ext>
                      </a:extLst>
                    </a:gridCol>
                  </a:tblGrid>
                  <a:tr h="606287">
                    <a:tc>
                      <a:txBody>
                        <a:bodyPr/>
                        <a:lstStyle/>
                        <a:p>
                          <a:pP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cs typeface="Times New Roman" panose="02020603050405020304" pitchFamily="18" charset="0"/>
                                  </a:rPr>
                                  <m:t>𝑥</m:t>
                                </m:r>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a:latin typeface="Cambria Math" panose="02040503050406030204" pitchFamily="18" charset="0"/>
                                        <a:cs typeface="Times New Roman" panose="02020603050405020304" pitchFamily="18" charset="0"/>
                                      </a:rPr>
                                      <m:t>1</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2</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3</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4</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lang="en-IN" sz="1800" i="1" smtClean="0">
                                        <a:latin typeface="Cambria Math" panose="02040503050406030204" pitchFamily="18" charset="0"/>
                                        <a:cs typeface="Times New Roman" panose="02020603050405020304" pitchFamily="18" charset="0"/>
                                      </a:rPr>
                                    </m:ctrlPr>
                                  </m:fPr>
                                  <m:num>
                                    <m:r>
                                      <a:rPr lang="en-IN" sz="1800" b="0" i="1" smtClean="0">
                                        <a:latin typeface="Cambria Math" panose="02040503050406030204" pitchFamily="18" charset="0"/>
                                        <a:cs typeface="Times New Roman" panose="02020603050405020304" pitchFamily="18" charset="0"/>
                                      </a:rPr>
                                      <m:t>5</m:t>
                                    </m:r>
                                  </m:num>
                                  <m:den>
                                    <m:r>
                                      <a:rPr lang="en-IN" sz="1800" b="0" i="1">
                                        <a:latin typeface="Cambria Math" panose="02040503050406030204" pitchFamily="18" charset="0"/>
                                        <a:cs typeface="Times New Roman" panose="02020603050405020304" pitchFamily="18" charset="0"/>
                                      </a:rPr>
                                      <m:t>6  </m:t>
                                    </m:r>
                                  </m:den>
                                </m:f>
                              </m:oMath>
                            </m:oMathPara>
                          </a14:m>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4684707"/>
                      </a:ext>
                    </a:extLst>
                  </a:tr>
                  <a:tr h="606287">
                    <a:tc>
                      <a:txBody>
                        <a:bodyPr/>
                        <a:lstStyle/>
                        <a:p>
                          <a:pPr/>
                          <a14:m>
                            <m:oMathPara xmlns:m="http://schemas.openxmlformats.org/officeDocument/2006/math">
                              <m:oMathParaPr>
                                <m:jc m:val="centerGroup"/>
                              </m:oMathParaPr>
                              <m:oMath xmlns:m="http://schemas.openxmlformats.org/officeDocument/2006/math">
                                <m:r>
                                  <m:rPr>
                                    <m:sty m:val="p"/>
                                  </m:rPr>
                                  <a:rPr lang="en-IN" sz="1800" b="0" i="0" smtClean="0">
                                    <a:latin typeface="Cambria Math" panose="02040503050406030204" pitchFamily="18" charset="0"/>
                                    <a:cs typeface="Times New Roman" panose="02020603050405020304" pitchFamily="18" charset="0"/>
                                  </a:rPr>
                                  <m:t>y</m:t>
                                </m:r>
                                <m:r>
                                  <a:rPr lang="en-IN" sz="1800" b="0" i="0" smtClean="0">
                                    <a:latin typeface="Cambria Math" panose="02040503050406030204" pitchFamily="18" charset="0"/>
                                    <a:cs typeface="Times New Roman" panose="02020603050405020304" pitchFamily="18" charset="0"/>
                                  </a:rPr>
                                  <m:t>=</m:t>
                                </m:r>
                                <m:f>
                                  <m:fPr>
                                    <m:ctrlPr>
                                      <a:rPr lang="en-IN" sz="1800" i="1">
                                        <a:latin typeface="Cambria Math" panose="02040503050406030204" pitchFamily="18" charset="0"/>
                                        <a:cs typeface="Times New Roman" panose="02020603050405020304" pitchFamily="18" charset="0"/>
                                      </a:rPr>
                                    </m:ctrlPr>
                                  </m:fPr>
                                  <m:num>
                                    <m:r>
                                      <a:rPr lang="en-IN" sz="1800" i="1">
                                        <a:latin typeface="Cambria Math" panose="02040503050406030204" pitchFamily="18" charset="0"/>
                                        <a:cs typeface="Times New Roman" panose="02020603050405020304" pitchFamily="18" charset="0"/>
                                      </a:rPr>
                                      <m:t>1</m:t>
                                    </m:r>
                                  </m:num>
                                  <m:den>
                                    <m:d>
                                      <m:dPr>
                                        <m:ctrlPr>
                                          <a:rPr lang="en-IN" sz="1800" i="1">
                                            <a:latin typeface="Cambria Math" panose="02040503050406030204" pitchFamily="18" charset="0"/>
                                            <a:cs typeface="Times New Roman" panose="02020603050405020304" pitchFamily="18" charset="0"/>
                                          </a:rPr>
                                        </m:ctrlPr>
                                      </m:dPr>
                                      <m:e>
                                        <m:r>
                                          <a:rPr lang="en-IN" sz="1800" i="1">
                                            <a:latin typeface="Cambria Math" panose="02040503050406030204" pitchFamily="18" charset="0"/>
                                            <a:cs typeface="Times New Roman" panose="02020603050405020304" pitchFamily="18" charset="0"/>
                                          </a:rPr>
                                          <m:t>1+</m:t>
                                        </m:r>
                                        <m:r>
                                          <a:rPr lang="en-IN" sz="1800" i="1">
                                            <a:latin typeface="Cambria Math" panose="02040503050406030204" pitchFamily="18" charset="0"/>
                                            <a:cs typeface="Times New Roman" panose="02020603050405020304" pitchFamily="18" charset="0"/>
                                          </a:rPr>
                                          <m:t>𝑥</m:t>
                                        </m:r>
                                      </m:e>
                                    </m:d>
                                  </m:den>
                                </m:f>
                              </m:oMath>
                            </m:oMathPara>
                          </a14:m>
                          <a:endParaRPr lang="en-IN" dirty="0"/>
                        </a:p>
                      </a:txBody>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39862645"/>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xmlns="" xmlns:a14="http://schemas.microsoft.com/office/drawing/2010/main" val="4165360190"/>
                  </p:ext>
                </p:extLst>
              </p:nvPr>
            </p:nvGraphicFramePr>
            <p:xfrm>
              <a:off x="983976" y="4880112"/>
              <a:ext cx="10535480" cy="1257999"/>
            </p:xfrm>
            <a:graphic>
              <a:graphicData uri="http://schemas.openxmlformats.org/drawingml/2006/table">
                <a:tbl>
                  <a:tblPr firstRow="1" bandRow="1">
                    <a:tableStyleId>{5C22544A-7EE6-4342-B048-85BDC9FD1C3A}</a:tableStyleId>
                  </a:tblPr>
                  <a:tblGrid>
                    <a:gridCol w="1316935">
                      <a:extLst>
                        <a:ext uri="{9D8B030D-6E8A-4147-A177-3AD203B41FA5}">
                          <a16:colId xmlns:a16="http://schemas.microsoft.com/office/drawing/2014/main" xmlns="" xmlns:a14="http://schemas.microsoft.com/office/drawing/2010/main" val="840775589"/>
                        </a:ext>
                      </a:extLst>
                    </a:gridCol>
                    <a:gridCol w="1316935">
                      <a:extLst>
                        <a:ext uri="{9D8B030D-6E8A-4147-A177-3AD203B41FA5}">
                          <a16:colId xmlns:a16="http://schemas.microsoft.com/office/drawing/2014/main" xmlns="" xmlns:a14="http://schemas.microsoft.com/office/drawing/2010/main" val="4070118144"/>
                        </a:ext>
                      </a:extLst>
                    </a:gridCol>
                    <a:gridCol w="1316935">
                      <a:extLst>
                        <a:ext uri="{9D8B030D-6E8A-4147-A177-3AD203B41FA5}">
                          <a16:colId xmlns:a16="http://schemas.microsoft.com/office/drawing/2014/main" xmlns="" xmlns:a14="http://schemas.microsoft.com/office/drawing/2010/main" val="3527152431"/>
                        </a:ext>
                      </a:extLst>
                    </a:gridCol>
                    <a:gridCol w="1316935">
                      <a:extLst>
                        <a:ext uri="{9D8B030D-6E8A-4147-A177-3AD203B41FA5}">
                          <a16:colId xmlns:a16="http://schemas.microsoft.com/office/drawing/2014/main" xmlns="" xmlns:a14="http://schemas.microsoft.com/office/drawing/2010/main" val="3793790774"/>
                        </a:ext>
                      </a:extLst>
                    </a:gridCol>
                    <a:gridCol w="1316935">
                      <a:extLst>
                        <a:ext uri="{9D8B030D-6E8A-4147-A177-3AD203B41FA5}">
                          <a16:colId xmlns:a16="http://schemas.microsoft.com/office/drawing/2014/main" xmlns="" xmlns:a14="http://schemas.microsoft.com/office/drawing/2010/main" val="1199653913"/>
                        </a:ext>
                      </a:extLst>
                    </a:gridCol>
                    <a:gridCol w="1316935">
                      <a:extLst>
                        <a:ext uri="{9D8B030D-6E8A-4147-A177-3AD203B41FA5}">
                          <a16:colId xmlns:a16="http://schemas.microsoft.com/office/drawing/2014/main" xmlns="" xmlns:a14="http://schemas.microsoft.com/office/drawing/2010/main" val="4173228484"/>
                        </a:ext>
                      </a:extLst>
                    </a:gridCol>
                    <a:gridCol w="1316935">
                      <a:extLst>
                        <a:ext uri="{9D8B030D-6E8A-4147-A177-3AD203B41FA5}">
                          <a16:colId xmlns:a16="http://schemas.microsoft.com/office/drawing/2014/main" xmlns="" xmlns:a14="http://schemas.microsoft.com/office/drawing/2010/main" val="2854286631"/>
                        </a:ext>
                      </a:extLst>
                    </a:gridCol>
                    <a:gridCol w="1316935">
                      <a:extLst>
                        <a:ext uri="{9D8B030D-6E8A-4147-A177-3AD203B41FA5}">
                          <a16:colId xmlns:a16="http://schemas.microsoft.com/office/drawing/2014/main" xmlns="" xmlns:a14="http://schemas.microsoft.com/office/drawing/2010/main" val="2706891009"/>
                        </a:ext>
                      </a:extLst>
                    </a:gridCol>
                  </a:tblGrid>
                  <a:tr h="612331">
                    <a:tc>
                      <a:txBody>
                        <a:bodyPr/>
                        <a:lstStyle/>
                        <a:p>
                          <a:endParaRPr lang="en-US"/>
                        </a:p>
                      </a:txBody>
                      <a:tcPr>
                        <a:blipFill>
                          <a:blip r:embed="rId3"/>
                          <a:stretch>
                            <a:fillRect l="-463" t="-4950" r="-702315"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a:txBody>
                      <a:tcPr/>
                    </a:tc>
                    <a:tc>
                      <a:txBody>
                        <a:bodyPr/>
                        <a:lstStyle/>
                        <a:p>
                          <a:endParaRPr lang="en-US"/>
                        </a:p>
                      </a:txBody>
                      <a:tcPr>
                        <a:blipFill>
                          <a:blip r:embed="rId3"/>
                          <a:stretch>
                            <a:fillRect l="-200463" t="-4950" r="-502315" b="-106931"/>
                          </a:stretch>
                        </a:blipFill>
                      </a:tcPr>
                    </a:tc>
                    <a:tc>
                      <a:txBody>
                        <a:bodyPr/>
                        <a:lstStyle/>
                        <a:p>
                          <a:endParaRPr lang="en-US"/>
                        </a:p>
                      </a:txBody>
                      <a:tcPr>
                        <a:blipFill>
                          <a:blip r:embed="rId3"/>
                          <a:stretch>
                            <a:fillRect l="-299078" t="-4950" r="-400000" b="-106931"/>
                          </a:stretch>
                        </a:blipFill>
                      </a:tcPr>
                    </a:tc>
                    <a:tc>
                      <a:txBody>
                        <a:bodyPr/>
                        <a:lstStyle/>
                        <a:p>
                          <a:endParaRPr lang="en-US"/>
                        </a:p>
                      </a:txBody>
                      <a:tcPr>
                        <a:blipFill>
                          <a:blip r:embed="rId3"/>
                          <a:stretch>
                            <a:fillRect l="-400926" t="-4950" r="-301852" b="-106931"/>
                          </a:stretch>
                        </a:blipFill>
                      </a:tcPr>
                    </a:tc>
                    <a:tc>
                      <a:txBody>
                        <a:bodyPr/>
                        <a:lstStyle/>
                        <a:p>
                          <a:endParaRPr lang="en-US"/>
                        </a:p>
                      </a:txBody>
                      <a:tcPr>
                        <a:blipFill>
                          <a:blip r:embed="rId3"/>
                          <a:stretch>
                            <a:fillRect l="-500926" t="-4950" r="-201852" b="-106931"/>
                          </a:stretch>
                        </a:blipFill>
                      </a:tcPr>
                    </a:tc>
                    <a:tc>
                      <a:txBody>
                        <a:bodyPr/>
                        <a:lstStyle/>
                        <a:p>
                          <a:endParaRPr lang="en-US"/>
                        </a:p>
                      </a:txBody>
                      <a:tcPr>
                        <a:blipFill>
                          <a:blip r:embed="rId3"/>
                          <a:stretch>
                            <a:fillRect l="-600926" t="-4950" r="-101852" b="-106931"/>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4684707"/>
                      </a:ext>
                    </a:extLst>
                  </a:tr>
                  <a:tr h="645668">
                    <a:tc>
                      <a:txBody>
                        <a:bodyPr/>
                        <a:lstStyle/>
                        <a:p>
                          <a:endParaRPr lang="en-US"/>
                        </a:p>
                      </a:txBody>
                      <a:tcPr>
                        <a:blipFill>
                          <a:blip r:embed="rId3"/>
                          <a:stretch>
                            <a:fillRect l="-463" t="-100000" r="-702315" b="-1887"/>
                          </a:stretch>
                        </a:blipFill>
                      </a:tcPr>
                    </a:tc>
                    <a:tc>
                      <a:txBody>
                        <a:bodyPr/>
                        <a:lstStyle/>
                        <a:p>
                          <a:pPr algn="ctr"/>
                          <a:r>
                            <a:rPr lang="en-IN" dirty="0" smtClean="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0.8571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0.75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0.6667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0.5455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IN" dirty="0" smtClean="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xmlns:a14="http://schemas.microsoft.com/office/drawing/2010/main" val="1039862645"/>
                      </a:ext>
                    </a:extLst>
                  </a:tr>
                </a:tbl>
              </a:graphicData>
            </a:graphic>
          </p:graphicFrame>
        </mc:Fallback>
      </mc:AlternateContent>
    </p:spTree>
    <p:extLst>
      <p:ext uri="{BB962C8B-B14F-4D97-AF65-F5344CB8AC3E}">
        <p14:creationId xmlns:p14="http://schemas.microsoft.com/office/powerpoint/2010/main" val="41560279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137685"/>
                <a:ext cx="10515600" cy="5241850"/>
              </a:xfrm>
            </p:spPr>
            <p:txBody>
              <a:bodyPr>
                <a:normAutofit fontScale="92500" lnSpcReduction="10000"/>
              </a:bodyPr>
              <a:lstStyle/>
              <a:p>
                <a:pPr marL="0" indent="0">
                  <a:buNone/>
                </a:pPr>
                <a:r>
                  <a:rPr lang="en-IN" sz="2200" dirty="0" smtClean="0">
                    <a:latin typeface="Times New Roman" panose="02020603050405020304" pitchFamily="18" charset="0"/>
                    <a:cs typeface="Times New Roman" panose="02020603050405020304" pitchFamily="18" charset="0"/>
                  </a:rPr>
                  <a:t>Wkt,</a:t>
                </a:r>
                <a:endParaRPr lang="en-IN" sz="22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m:rPr>
                              <m:brk m:alnAt="24"/>
                            </m:rPr>
                            <a:rPr lang="en-IN" sz="2200" i="1">
                              <a:latin typeface="Cambria Math" panose="02040503050406030204" pitchFamily="18" charset="0"/>
                              <a:cs typeface="Times New Roman" panose="02020603050405020304" pitchFamily="18" charset="0"/>
                            </a:rPr>
                            <m:t>𝑎</m:t>
                          </m:r>
                        </m:sub>
                        <m:sup>
                          <m:r>
                            <a:rPr lang="en-IN" sz="2200" i="1">
                              <a:latin typeface="Cambria Math" panose="02040503050406030204" pitchFamily="18" charset="0"/>
                              <a:cs typeface="Times New Roman" panose="02020603050405020304" pitchFamily="18" charset="0"/>
                            </a:rPr>
                            <m:t>𝑏</m:t>
                          </m:r>
                        </m:sup>
                        <m:e>
                          <m:r>
                            <a:rPr lang="en-IN" sz="2200" i="1">
                              <a:latin typeface="Cambria Math" panose="02040503050406030204" pitchFamily="18" charset="0"/>
                              <a:cs typeface="Times New Roman" panose="02020603050405020304" pitchFamily="18" charset="0"/>
                            </a:rPr>
                            <m:t>𝑦</m:t>
                          </m:r>
                          <m:r>
                            <a:rPr lang="en-IN" sz="2200" i="1">
                              <a:latin typeface="Cambria Math" panose="02040503050406030204" pitchFamily="18" charset="0"/>
                              <a:cs typeface="Times New Roman" panose="02020603050405020304" pitchFamily="18" charset="0"/>
                            </a:rPr>
                            <m:t> </m:t>
                          </m:r>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r>
                                <a:rPr lang="en-IN" sz="2200" i="1">
                                  <a:latin typeface="Cambria Math" panose="02040503050406030204" pitchFamily="18" charset="0"/>
                                  <a:cs typeface="Times New Roman" panose="02020603050405020304" pitchFamily="18" charset="0"/>
                                </a:rPr>
                                <m:t>h</m:t>
                              </m:r>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0</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6</m:t>
                                      </m:r>
                                    </m:sub>
                                  </m:sSub>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1</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2</m:t>
                                      </m:r>
                                    </m:sub>
                                  </m:sSub>
                                  <m:r>
                                    <a:rPr lang="en-IN" sz="2200" i="1">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4</m:t>
                                      </m:r>
                                    </m:sub>
                                  </m:sSub>
                                  <m:r>
                                    <a:rPr lang="en-IN" sz="2200" b="0" i="1" smtClean="0">
                                      <a:latin typeface="Cambria Math" panose="02040503050406030204" pitchFamily="18" charset="0"/>
                                      <a:cs typeface="Times New Roman" panose="02020603050405020304" pitchFamily="18" charset="0"/>
                                    </a:rPr>
                                    <m:t>+</m:t>
                                  </m:r>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i="1">
                                          <a:latin typeface="Cambria Math" panose="02040503050406030204" pitchFamily="18" charset="0"/>
                                          <a:cs typeface="Times New Roman" panose="02020603050405020304" pitchFamily="18" charset="0"/>
                                        </a:rPr>
                                        <m:t>5</m:t>
                                      </m:r>
                                    </m:sub>
                                  </m:sSub>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sSub>
                                    <m:sSubPr>
                                      <m:ctrlPr>
                                        <a:rPr lang="en-IN" sz="2200" i="1">
                                          <a:latin typeface="Cambria Math" panose="02040503050406030204" pitchFamily="18" charset="0"/>
                                          <a:cs typeface="Times New Roman" panose="02020603050405020304" pitchFamily="18" charset="0"/>
                                        </a:rPr>
                                      </m:ctrlPr>
                                    </m:sSubPr>
                                    <m:e>
                                      <m:r>
                                        <a:rPr lang="en-IN" sz="2200" i="1">
                                          <a:latin typeface="Cambria Math" panose="02040503050406030204" pitchFamily="18" charset="0"/>
                                          <a:cs typeface="Times New Roman" panose="02020603050405020304" pitchFamily="18" charset="0"/>
                                        </a:rPr>
                                        <m:t>𝑦</m:t>
                                      </m:r>
                                    </m:e>
                                    <m:sub>
                                      <m:r>
                                        <a:rPr lang="en-IN" sz="2200" b="0" i="1" smtClean="0">
                                          <a:latin typeface="Cambria Math" panose="02040503050406030204" pitchFamily="18" charset="0"/>
                                          <a:cs typeface="Times New Roman" panose="02020603050405020304" pitchFamily="18" charset="0"/>
                                        </a:rPr>
                                        <m:t>3</m:t>
                                      </m:r>
                                    </m:sub>
                                  </m:sSub>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b="0" i="1" smtClean="0">
                              <a:latin typeface="Cambria Math" panose="02040503050406030204" pitchFamily="18" charset="0"/>
                              <a:cs typeface="Times New Roman" panose="02020603050405020304" pitchFamily="18" charset="0"/>
                            </a:rPr>
                            <m:t>1</m:t>
                          </m:r>
                        </m:sup>
                        <m:e>
                          <m:f>
                            <m:fPr>
                              <m:ctrlPr>
                                <a:rPr lang="en-IN" sz="2200" i="1">
                                  <a:latin typeface="Cambria Math" panose="02040503050406030204" pitchFamily="18" charset="0"/>
                                  <a:cs typeface="Times New Roman" panose="02020603050405020304" pitchFamily="18" charset="0"/>
                                </a:rPr>
                              </m:ctrlPr>
                            </m:fPr>
                            <m:num>
                              <m:r>
                                <a:rPr lang="en-IN" sz="2200" i="1">
                                  <a:latin typeface="Cambria Math" panose="02040503050406030204" pitchFamily="18" charset="0"/>
                                  <a:cs typeface="Times New Roman" panose="02020603050405020304" pitchFamily="18" charset="0"/>
                                </a:rPr>
                                <m:t>1</m:t>
                              </m:r>
                            </m:num>
                            <m:den>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i="1">
                                      <a:latin typeface="Cambria Math" panose="02040503050406030204" pitchFamily="18" charset="0"/>
                                      <a:cs typeface="Times New Roman" panose="02020603050405020304" pitchFamily="18" charset="0"/>
                                    </a:rPr>
                                    <m:t>𝑥</m:t>
                                  </m:r>
                                </m:e>
                              </m:d>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f>
                            <m:fPr>
                              <m:ctrlPr>
                                <a:rPr lang="en-IN" sz="2200"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3∗</m:t>
                              </m:r>
                              <m:f>
                                <m:fPr>
                                  <m:ctrlPr>
                                    <a:rPr lang="en-IN" sz="2200" b="1" i="1">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1" i="1">
                                      <a:latin typeface="Cambria Math" panose="02040503050406030204" pitchFamily="18" charset="0"/>
                                      <a:cs typeface="Times New Roman" panose="02020603050405020304" pitchFamily="18" charset="0"/>
                                    </a:rPr>
                                    <m:t>𝟔</m:t>
                                  </m:r>
                                  <m:r>
                                    <a:rPr lang="en-IN" sz="2200" b="1" i="1">
                                      <a:latin typeface="Cambria Math" panose="02040503050406030204" pitchFamily="18" charset="0"/>
                                      <a:cs typeface="Times New Roman" panose="02020603050405020304" pitchFamily="18" charset="0"/>
                                    </a:rPr>
                                    <m:t>  </m:t>
                                  </m:r>
                                </m:den>
                              </m:f>
                            </m:num>
                            <m:den>
                              <m:r>
                                <a:rPr lang="en-IN" sz="2200" b="0" i="1" smtClean="0">
                                  <a:latin typeface="Cambria Math" panose="02040503050406030204" pitchFamily="18" charset="0"/>
                                  <a:cs typeface="Times New Roman" panose="02020603050405020304" pitchFamily="18" charset="0"/>
                                </a:rPr>
                                <m:t>8</m:t>
                              </m:r>
                            </m:den>
                          </m:f>
                          <m:d>
                            <m:dPr>
                              <m:begChr m:val="["/>
                              <m:endChr m:val="]"/>
                              <m:ctrlPr>
                                <a:rPr lang="en-IN" sz="2200" i="1">
                                  <a:latin typeface="Cambria Math" panose="02040503050406030204" pitchFamily="18" charset="0"/>
                                  <a:cs typeface="Times New Roman" panose="02020603050405020304" pitchFamily="18" charset="0"/>
                                </a:rPr>
                              </m:ctrlPr>
                            </m:dPr>
                            <m:e>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1+0.5</m:t>
                                  </m:r>
                                </m:e>
                              </m:d>
                              <m:r>
                                <a:rPr lang="en-IN" sz="2200" i="1">
                                  <a:latin typeface="Cambria Math" panose="02040503050406030204" pitchFamily="18" charset="0"/>
                                  <a:cs typeface="Times New Roman" panose="02020603050405020304" pitchFamily="18" charset="0"/>
                                </a:rPr>
                                <m:t>+</m:t>
                              </m:r>
                              <m:r>
                                <a:rPr lang="en-IN" sz="2200" b="0" i="1" smtClean="0">
                                  <a:latin typeface="Cambria Math" panose="02040503050406030204" pitchFamily="18" charset="0"/>
                                  <a:cs typeface="Times New Roman" panose="02020603050405020304" pitchFamily="18" charset="0"/>
                                </a:rPr>
                                <m:t>3</m:t>
                              </m:r>
                              <m:d>
                                <m:dPr>
                                  <m:ctrlPr>
                                    <a:rPr lang="en-IN" sz="2200" i="1">
                                      <a:latin typeface="Cambria Math" panose="02040503050406030204" pitchFamily="18" charset="0"/>
                                      <a:cs typeface="Times New Roman" panose="02020603050405020304" pitchFamily="18" charset="0"/>
                                    </a:rPr>
                                  </m:ctrlPr>
                                </m:dPr>
                                <m:e>
                                  <m:r>
                                    <a:rPr lang="en-IN" sz="2200" b="0" i="1" smtClean="0">
                                      <a:latin typeface="Cambria Math" panose="02040503050406030204" pitchFamily="18" charset="0"/>
                                      <a:cs typeface="Times New Roman" panose="02020603050405020304" pitchFamily="18" charset="0"/>
                                    </a:rPr>
                                    <m:t>0.8571+0.75+0.6+0.5455</m:t>
                                  </m:r>
                                </m:e>
                              </m:d>
                              <m:r>
                                <a:rPr lang="en-IN" sz="2200" i="1">
                                  <a:latin typeface="Cambria Math" panose="02040503050406030204" pitchFamily="18" charset="0"/>
                                  <a:cs typeface="Times New Roman" panose="02020603050405020304" pitchFamily="18" charset="0"/>
                                </a:rPr>
                                <m:t>+2</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0.</m:t>
                                  </m:r>
                                  <m:r>
                                    <a:rPr lang="en-IN" sz="2200" b="0" i="1" smtClean="0">
                                      <a:latin typeface="Cambria Math" panose="02040503050406030204" pitchFamily="18" charset="0"/>
                                      <a:cs typeface="Times New Roman" panose="02020603050405020304" pitchFamily="18" charset="0"/>
                                    </a:rPr>
                                    <m:t>6667</m:t>
                                  </m:r>
                                </m:e>
                              </m:d>
                            </m:e>
                          </m:d>
                        </m:e>
                      </m:nary>
                    </m:oMath>
                  </m:oMathPara>
                </a14:m>
                <a:endParaRPr lang="en-IN" sz="22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endParaRPr lang="en-IN" sz="8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nary>
                        <m:naryPr>
                          <m:limLoc m:val="undOvr"/>
                          <m:ctrlPr>
                            <a:rPr lang="en-IN" sz="2200" b="1" i="1">
                              <a:latin typeface="Cambria Math" panose="02040503050406030204" pitchFamily="18" charset="0"/>
                              <a:cs typeface="Times New Roman" panose="02020603050405020304" pitchFamily="18" charset="0"/>
                            </a:rPr>
                          </m:ctrlPr>
                        </m:naryPr>
                        <m:sub>
                          <m:r>
                            <a:rPr lang="en-IN" sz="2200" b="1" i="1">
                              <a:latin typeface="Cambria Math" panose="02040503050406030204" pitchFamily="18" charset="0"/>
                              <a:cs typeface="Times New Roman" panose="02020603050405020304" pitchFamily="18" charset="0"/>
                            </a:rPr>
                            <m:t>𝟎</m:t>
                          </m:r>
                        </m:sub>
                        <m:sup>
                          <m:r>
                            <a:rPr lang="en-IN" sz="2200" b="1" i="1" smtClean="0">
                              <a:latin typeface="Cambria Math" panose="02040503050406030204" pitchFamily="18" charset="0"/>
                              <a:cs typeface="Times New Roman" panose="02020603050405020304" pitchFamily="18" charset="0"/>
                            </a:rPr>
                            <m:t>𝟏</m:t>
                          </m:r>
                        </m:sup>
                        <m:e>
                          <m:f>
                            <m:fPr>
                              <m:ctrlPr>
                                <a:rPr lang="en-IN" sz="2200" b="1" i="1">
                                  <a:latin typeface="Cambria Math" panose="02040503050406030204" pitchFamily="18" charset="0"/>
                                  <a:cs typeface="Times New Roman" panose="02020603050405020304" pitchFamily="18" charset="0"/>
                                </a:rPr>
                              </m:ctrlPr>
                            </m:fPr>
                            <m:num>
                              <m:r>
                                <a:rPr lang="en-IN" sz="2200" b="1" i="1">
                                  <a:latin typeface="Cambria Math" panose="02040503050406030204" pitchFamily="18" charset="0"/>
                                  <a:cs typeface="Times New Roman" panose="02020603050405020304" pitchFamily="18" charset="0"/>
                                </a:rPr>
                                <m:t>𝟏</m:t>
                              </m:r>
                            </m:num>
                            <m:den>
                              <m:d>
                                <m:dPr>
                                  <m:ctrlPr>
                                    <a:rPr lang="en-IN" sz="2200" b="1" i="1">
                                      <a:latin typeface="Cambria Math" panose="02040503050406030204" pitchFamily="18" charset="0"/>
                                      <a:cs typeface="Times New Roman" panose="02020603050405020304" pitchFamily="18" charset="0"/>
                                    </a:rPr>
                                  </m:ctrlPr>
                                </m:dPr>
                                <m:e>
                                  <m:r>
                                    <a:rPr lang="en-IN" sz="2200" b="1" i="1">
                                      <a:latin typeface="Cambria Math" panose="02040503050406030204" pitchFamily="18" charset="0"/>
                                      <a:cs typeface="Times New Roman" panose="02020603050405020304" pitchFamily="18" charset="0"/>
                                    </a:rPr>
                                    <m:t>𝟏</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𝒙</m:t>
                                  </m:r>
                                </m:e>
                              </m:d>
                            </m:den>
                          </m:f>
                          <m:r>
                            <a:rPr lang="en-IN" sz="2200" b="1" i="1">
                              <a:latin typeface="Cambria Math" panose="02040503050406030204" pitchFamily="18" charset="0"/>
                              <a:cs typeface="Times New Roman" panose="02020603050405020304" pitchFamily="18" charset="0"/>
                            </a:rPr>
                            <m:t>𝒅𝒙</m:t>
                          </m:r>
                          <m:r>
                            <a:rPr lang="en-IN" sz="2200" b="1" i="1">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𝟎</m:t>
                          </m:r>
                          <m:r>
                            <a:rPr lang="en-IN" sz="2200" b="1" i="1" smtClean="0">
                              <a:latin typeface="Cambria Math" panose="02040503050406030204" pitchFamily="18" charset="0"/>
                              <a:cs typeface="Times New Roman" panose="02020603050405020304" pitchFamily="18" charset="0"/>
                            </a:rPr>
                            <m:t>.</m:t>
                          </m:r>
                          <m:r>
                            <a:rPr lang="en-IN" sz="2200" b="1" i="1" smtClean="0">
                              <a:latin typeface="Cambria Math" panose="02040503050406030204" pitchFamily="18" charset="0"/>
                              <a:cs typeface="Times New Roman" panose="02020603050405020304" pitchFamily="18" charset="0"/>
                            </a:rPr>
                            <m:t>𝟔𝟗𝟑𝟐</m:t>
                          </m:r>
                        </m:e>
                      </m:nary>
                    </m:oMath>
                  </m:oMathPara>
                </a14:m>
                <a:endParaRPr lang="en-IN" sz="2200" b="1" dirty="0" smtClean="0">
                  <a:latin typeface="Times New Roman" panose="02020603050405020304" pitchFamily="18" charset="0"/>
                  <a:cs typeface="Times New Roman" panose="02020603050405020304" pitchFamily="18" charset="0"/>
                </a:endParaRPr>
              </a:p>
              <a:p>
                <a:pPr marL="0" indent="0">
                  <a:buNone/>
                </a:pPr>
                <a:r>
                  <a:rPr lang="en-IN" sz="2200" b="1" dirty="0">
                    <a:latin typeface="Times New Roman" panose="02020603050405020304" pitchFamily="18" charset="0"/>
                    <a:cs typeface="Times New Roman" panose="02020603050405020304" pitchFamily="18" charset="0"/>
                  </a:rPr>
                  <a:t>By integration, </a:t>
                </a:r>
              </a:p>
              <a:p>
                <a:pPr marL="0" indent="0">
                  <a:buNone/>
                </a:pPr>
                <a14:m>
                  <m:oMath xmlns:m="http://schemas.openxmlformats.org/officeDocument/2006/math">
                    <m:nary>
                      <m:naryPr>
                        <m:limLoc m:val="undOvr"/>
                        <m:ctrlPr>
                          <a:rPr lang="en-IN" sz="2200" i="1">
                            <a:latin typeface="Cambria Math" panose="02040503050406030204" pitchFamily="18" charset="0"/>
                            <a:cs typeface="Times New Roman" panose="02020603050405020304" pitchFamily="18" charset="0"/>
                          </a:rPr>
                        </m:ctrlPr>
                      </m:naryPr>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e>
                        <m:f>
                          <m:fPr>
                            <m:ctrlPr>
                              <a:rPr lang="en-IN" sz="2200" i="1" smtClean="0">
                                <a:latin typeface="Cambria Math" panose="02040503050406030204" pitchFamily="18" charset="0"/>
                                <a:cs typeface="Times New Roman" panose="02020603050405020304" pitchFamily="18" charset="0"/>
                              </a:rPr>
                            </m:ctrlPr>
                          </m:fPr>
                          <m:num>
                            <m:r>
                              <a:rPr lang="en-IN" sz="2200" b="0" i="1" smtClean="0">
                                <a:latin typeface="Cambria Math" panose="02040503050406030204" pitchFamily="18" charset="0"/>
                                <a:cs typeface="Times New Roman" panose="02020603050405020304" pitchFamily="18" charset="0"/>
                              </a:rPr>
                              <m:t>1</m:t>
                            </m:r>
                          </m:num>
                          <m:den>
                            <m:r>
                              <a:rPr lang="en-IN" sz="2200" b="0" i="1" smtClean="0">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den>
                        </m:f>
                        <m:r>
                          <a:rPr lang="en-IN" sz="2200" i="1">
                            <a:latin typeface="Cambria Math" panose="02040503050406030204" pitchFamily="18" charset="0"/>
                            <a:cs typeface="Times New Roman" panose="02020603050405020304" pitchFamily="18" charset="0"/>
                          </a:rPr>
                          <m:t>𝑑𝑥</m:t>
                        </m:r>
                        <m:r>
                          <a:rPr lang="en-IN" sz="2200" i="1">
                            <a:latin typeface="Cambria Math" panose="02040503050406030204" pitchFamily="18" charset="0"/>
                            <a:cs typeface="Times New Roman" panose="02020603050405020304" pitchFamily="18" charset="0"/>
                          </a:rPr>
                          <m:t>=</m:t>
                        </m:r>
                        <m:sSubSup>
                          <m:sSubSupPr>
                            <m:ctrlPr>
                              <a:rPr lang="en-IN" sz="2200" i="1">
                                <a:latin typeface="Cambria Math" panose="02040503050406030204" pitchFamily="18" charset="0"/>
                                <a:cs typeface="Times New Roman" panose="02020603050405020304" pitchFamily="18" charset="0"/>
                              </a:rPr>
                            </m:ctrlPr>
                          </m:sSubSupPr>
                          <m:e>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d>
                                  <m:dPr>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1+</m:t>
                                    </m:r>
                                    <m:r>
                                      <a:rPr lang="en-IN" sz="2200" b="0" i="1" smtClean="0">
                                        <a:latin typeface="Cambria Math" panose="02040503050406030204" pitchFamily="18" charset="0"/>
                                        <a:cs typeface="Times New Roman" panose="02020603050405020304" pitchFamily="18" charset="0"/>
                                      </a:rPr>
                                      <m:t>𝑥</m:t>
                                    </m:r>
                                  </m:e>
                                </m:d>
                              </m:e>
                            </m:d>
                          </m:e>
                          <m:sub>
                            <m:r>
                              <a:rPr lang="en-IN" sz="2200" i="1">
                                <a:latin typeface="Cambria Math" panose="02040503050406030204" pitchFamily="18" charset="0"/>
                                <a:cs typeface="Times New Roman" panose="02020603050405020304" pitchFamily="18" charset="0"/>
                              </a:rPr>
                              <m:t>0</m:t>
                            </m:r>
                          </m:sub>
                          <m:sup>
                            <m:r>
                              <a:rPr lang="en-IN" sz="2200" i="1">
                                <a:latin typeface="Cambria Math" panose="02040503050406030204" pitchFamily="18" charset="0"/>
                                <a:cs typeface="Times New Roman" panose="02020603050405020304" pitchFamily="18" charset="0"/>
                              </a:rPr>
                              <m:t>1</m:t>
                            </m:r>
                          </m:sup>
                        </m:sSubSup>
                      </m:e>
                    </m:nary>
                  </m:oMath>
                </a14:m>
                <a:r>
                  <a:rPr lang="en-IN" sz="2200" b="1" dirty="0" smtClean="0">
                    <a:latin typeface="Times New Roman" panose="02020603050405020304" pitchFamily="18" charset="0"/>
                    <a:cs typeface="Times New Roman" panose="02020603050405020304" pitchFamily="18" charset="0"/>
                  </a:rPr>
                  <a:t> </a:t>
                </a:r>
              </a:p>
              <a:p>
                <a:pPr marL="0" indent="0">
                  <a:buNone/>
                </a:pPr>
                <a:r>
                  <a:rPr lang="en-IN" sz="2200" b="1"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200" i="1">
                        <a:latin typeface="Cambria Math" panose="02040503050406030204" pitchFamily="18" charset="0"/>
                        <a:cs typeface="Times New Roman" panose="02020603050405020304" pitchFamily="18" charset="0"/>
                      </a:rPr>
                      <m:t>0.6932=</m:t>
                    </m:r>
                    <m:d>
                      <m:dPr>
                        <m:begChr m:val="["/>
                        <m:endChr m:val="]"/>
                        <m:ctrlPr>
                          <a:rPr lang="en-IN" sz="2200" i="1">
                            <a:latin typeface="Cambria Math" panose="02040503050406030204" pitchFamily="18" charset="0"/>
                            <a:cs typeface="Times New Roman" panose="02020603050405020304" pitchFamily="18" charset="0"/>
                          </a:rPr>
                        </m:ctrlPr>
                      </m:dPr>
                      <m:e>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2−</m:t>
                        </m:r>
                        <m:r>
                          <a:rPr lang="en-IN" sz="2200" i="1">
                            <a:latin typeface="Cambria Math" panose="02040503050406030204" pitchFamily="18" charset="0"/>
                            <a:cs typeface="Times New Roman" panose="02020603050405020304" pitchFamily="18" charset="0"/>
                          </a:rPr>
                          <m:t>𝑙𝑜𝑔</m:t>
                        </m:r>
                        <m:r>
                          <a:rPr lang="en-IN" sz="2200" i="1">
                            <a:latin typeface="Cambria Math" panose="02040503050406030204" pitchFamily="18" charset="0"/>
                            <a:cs typeface="Times New Roman" panose="02020603050405020304" pitchFamily="18" charset="0"/>
                          </a:rPr>
                          <m:t>1</m:t>
                        </m:r>
                      </m:e>
                    </m:d>
                  </m:oMath>
                </a14:m>
                <a:endParaRPr lang="en-IN" sz="2200" i="1" dirty="0">
                  <a:latin typeface="Cambria Math" panose="02040503050406030204" pitchFamily="18" charset="0"/>
                  <a:cs typeface="Times New Roman" panose="02020603050405020304" pitchFamily="18" charset="0"/>
                </a:endParaRPr>
              </a:p>
              <a:p>
                <a:pPr marL="0" indent="0">
                  <a:buNone/>
                </a:pPr>
                <a:endParaRPr lang="en-IN" sz="800" b="1"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a:rPr lang="en-IN" sz="2200" b="1" i="1">
                          <a:latin typeface="Cambria Math" panose="02040503050406030204" pitchFamily="18" charset="0"/>
                          <a:cs typeface="Times New Roman" panose="02020603050405020304" pitchFamily="18" charset="0"/>
                        </a:rPr>
                        <m:t>𝒍𝒐𝒈</m:t>
                      </m:r>
                      <m:r>
                        <a:rPr lang="en-IN" sz="2200" b="1" i="1">
                          <a:latin typeface="Cambria Math" panose="02040503050406030204" pitchFamily="18" charset="0"/>
                          <a:cs typeface="Times New Roman" panose="02020603050405020304" pitchFamily="18" charset="0"/>
                        </a:rPr>
                        <m:t>𝟐</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𝟎</m:t>
                      </m:r>
                      <m:r>
                        <a:rPr lang="en-IN" sz="2200" b="1" i="1">
                          <a:latin typeface="Cambria Math" panose="02040503050406030204" pitchFamily="18" charset="0"/>
                          <a:cs typeface="Times New Roman" panose="02020603050405020304" pitchFamily="18" charset="0"/>
                        </a:rPr>
                        <m:t>.</m:t>
                      </m:r>
                      <m:r>
                        <a:rPr lang="en-IN" sz="2200" b="1" i="1">
                          <a:latin typeface="Cambria Math" panose="02040503050406030204" pitchFamily="18" charset="0"/>
                          <a:cs typeface="Times New Roman" panose="02020603050405020304" pitchFamily="18" charset="0"/>
                        </a:rPr>
                        <m:t>𝟔𝟗𝟑𝟐</m:t>
                      </m:r>
                    </m:oMath>
                  </m:oMathPara>
                </a14:m>
                <a:endParaRPr lang="en-IN" sz="2200" b="1" dirty="0">
                  <a:latin typeface="Times New Roman" panose="02020603050405020304" pitchFamily="18" charset="0"/>
                  <a:cs typeface="Times New Roman" panose="02020603050405020304" pitchFamily="18" charset="0"/>
                </a:endParaRPr>
              </a:p>
              <a:p>
                <a:pPr marL="0" indent="0">
                  <a:buNone/>
                </a:pPr>
                <a:endParaRPr lang="en-IN" sz="22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137685"/>
                <a:ext cx="10515600" cy="5241850"/>
              </a:xfrm>
              <a:blipFill>
                <a:blip r:embed="rId2" cstate="print"/>
                <a:stretch>
                  <a:fillRect l="-638" t="-1860" b="-581"/>
                </a:stretch>
              </a:blipFill>
            </p:spPr>
            <p:txBody>
              <a:bodyPr/>
              <a:lstStyle/>
              <a:p>
                <a:r>
                  <a:rPr lang="en-IN">
                    <a:noFill/>
                  </a:rPr>
                  <a:t> </a:t>
                </a:r>
              </a:p>
            </p:txBody>
          </p:sp>
        </mc:Fallback>
      </mc:AlternateContent>
    </p:spTree>
    <p:extLst>
      <p:ext uri="{BB962C8B-B14F-4D97-AF65-F5344CB8AC3E}">
        <p14:creationId xmlns:p14="http://schemas.microsoft.com/office/powerpoint/2010/main" val="26987614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Times New Roman" panose="02020603050405020304" pitchFamily="18" charset="0"/>
                <a:cs typeface="Times New Roman" panose="02020603050405020304" pitchFamily="18" charset="0"/>
              </a:rPr>
              <a:t>Module-5: Numerical Methods-2</a:t>
            </a:r>
            <a:endParaRPr lang="en-IN"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r>
              <a:rPr lang="en-IN" dirty="0">
                <a:latin typeface="Times New Roman" panose="02020603050405020304" pitchFamily="18" charset="0"/>
                <a:cs typeface="Times New Roman" panose="02020603050405020304" pitchFamily="18" charset="0"/>
              </a:rPr>
              <a:t>Taylor’s series method</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Modified Euler’s method.</a:t>
            </a:r>
          </a:p>
          <a:p>
            <a:r>
              <a:rPr lang="en-IN" dirty="0" err="1">
                <a:latin typeface="Times New Roman" panose="02020603050405020304" pitchFamily="18" charset="0"/>
                <a:cs typeface="Times New Roman" panose="02020603050405020304" pitchFamily="18" charset="0"/>
              </a:rPr>
              <a:t>Runge-Kutta</a:t>
            </a:r>
            <a:r>
              <a:rPr lang="en-IN" dirty="0">
                <a:latin typeface="Times New Roman" panose="02020603050405020304" pitchFamily="18" charset="0"/>
                <a:cs typeface="Times New Roman" panose="02020603050405020304" pitchFamily="18" charset="0"/>
              </a:rPr>
              <a:t> method of </a:t>
            </a:r>
            <a:r>
              <a:rPr lang="en-IN" dirty="0" smtClean="0">
                <a:latin typeface="Times New Roman" panose="02020603050405020304" pitchFamily="18" charset="0"/>
                <a:cs typeface="Times New Roman" panose="02020603050405020304" pitchFamily="18" charset="0"/>
              </a:rPr>
              <a:t>fourth-order</a:t>
            </a:r>
            <a:r>
              <a:rPr lang="en-US" dirty="0" smtClean="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Milne’s predictor-corrector </a:t>
            </a:r>
            <a:r>
              <a:rPr lang="en-IN" dirty="0" smtClean="0">
                <a:latin typeface="Times New Roman" panose="02020603050405020304" pitchFamily="18" charset="0"/>
                <a:cs typeface="Times New Roman" panose="02020603050405020304" pitchFamily="18" charset="0"/>
              </a:rPr>
              <a:t>formula.</a:t>
            </a:r>
          </a:p>
          <a:p>
            <a:pPr marL="0" indent="0">
              <a:buNone/>
            </a:pPr>
            <a:r>
              <a:rPr lang="en-US" b="1" dirty="0" smtClean="0">
                <a:latin typeface="Times New Roman" panose="02020603050405020304" pitchFamily="18" charset="0"/>
                <a:cs typeface="Times New Roman" panose="02020603050405020304" pitchFamily="18" charset="0"/>
              </a:rPr>
              <a:t>Self-study</a:t>
            </a:r>
            <a:r>
              <a:rPr lang="en-IN" dirty="0">
                <a:latin typeface="Times New Roman" panose="02020603050405020304" pitchFamily="18" charset="0"/>
                <a:cs typeface="Times New Roman" panose="02020603050405020304" pitchFamily="18" charset="0"/>
              </a:rPr>
              <a:t>Adam-</a:t>
            </a:r>
            <a:r>
              <a:rPr lang="en-IN" dirty="0" err="1">
                <a:latin typeface="Times New Roman" panose="02020603050405020304" pitchFamily="18" charset="0"/>
                <a:cs typeface="Times New Roman" panose="02020603050405020304" pitchFamily="18" charset="0"/>
              </a:rPr>
              <a:t>Bashforth</a:t>
            </a:r>
            <a:r>
              <a:rPr lang="en-IN" dirty="0">
                <a:latin typeface="Times New Roman" panose="02020603050405020304" pitchFamily="18" charset="0"/>
                <a:cs typeface="Times New Roman" panose="02020603050405020304" pitchFamily="18" charset="0"/>
              </a:rPr>
              <a:t> method. </a:t>
            </a:r>
          </a:p>
        </p:txBody>
      </p:sp>
    </p:spTree>
    <p:extLst>
      <p:ext uri="{BB962C8B-B14F-4D97-AF65-F5344CB8AC3E}">
        <p14:creationId xmlns:p14="http://schemas.microsoft.com/office/powerpoint/2010/main" val="17551175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20000"/>
          </a:bodyPr>
          <a:lstStyle/>
          <a:p>
            <a:pPr marL="0" indent="0">
              <a:buNone/>
            </a:pPr>
            <a:r>
              <a:rPr lang="en-US" b="1" dirty="0">
                <a:latin typeface="Times New Roman" panose="02020603050405020304" pitchFamily="18" charset="0"/>
                <a:cs typeface="Times New Roman" panose="02020603050405020304" pitchFamily="18" charset="0"/>
              </a:rPr>
              <a:t>Numerical solution of ordinary differential equations of first order and first </a:t>
            </a:r>
            <a:r>
              <a:rPr lang="en-US" b="1" dirty="0" smtClean="0">
                <a:latin typeface="Times New Roman" panose="02020603050405020304" pitchFamily="18" charset="0"/>
                <a:cs typeface="Times New Roman" panose="02020603050405020304" pitchFamily="18" charset="0"/>
              </a:rPr>
              <a:t>degree</a:t>
            </a:r>
          </a:p>
          <a:p>
            <a:pPr marL="0" indent="0" algn="just">
              <a:buNone/>
            </a:pPr>
            <a:r>
              <a:rPr lang="en-IN" sz="2400" dirty="0" smtClean="0"/>
              <a:t>       </a:t>
            </a:r>
            <a:r>
              <a:rPr lang="en-US" dirty="0" smtClean="0">
                <a:latin typeface="Times New Roman" panose="02020603050405020304" pitchFamily="18" charset="0"/>
                <a:cs typeface="Times New Roman" panose="02020603050405020304" pitchFamily="18" charset="0"/>
              </a:rPr>
              <a:t>A </a:t>
            </a:r>
            <a:r>
              <a:rPr lang="en-US" b="1" i="1" dirty="0" smtClean="0">
                <a:latin typeface="Times New Roman" panose="02020603050405020304" pitchFamily="18" charset="0"/>
                <a:cs typeface="Times New Roman" panose="02020603050405020304" pitchFamily="18" charset="0"/>
              </a:rPr>
              <a:t>numerical method </a:t>
            </a:r>
            <a:r>
              <a:rPr lang="en-US" dirty="0" smtClean="0">
                <a:latin typeface="Times New Roman" panose="02020603050405020304" pitchFamily="18" charset="0"/>
                <a:cs typeface="Times New Roman" panose="02020603050405020304" pitchFamily="18" charset="0"/>
              </a:rPr>
              <a:t>can be used to get an accurate approximate solution to a differential equation. There are many programs and packages available for solving these differential equations. With today's computer, an accurate solution can be obtained rapidly. In this chapter we focus on basic numerical methods for solving initial value problems.</a:t>
            </a:r>
            <a:endParaRPr lang="en-IN"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       Analytical </a:t>
            </a:r>
            <a:r>
              <a:rPr lang="en-US" dirty="0">
                <a:latin typeface="Times New Roman" panose="02020603050405020304" pitchFamily="18" charset="0"/>
                <a:cs typeface="Times New Roman" panose="02020603050405020304" pitchFamily="18" charset="0"/>
              </a:rPr>
              <a:t>methods, when available, generally enable to find the value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for all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Numerical  methods,   on   the  other  hand,   lead   to   the   values  of  </a:t>
            </a:r>
            <a:r>
              <a:rPr lang="en-US" i="1" dirty="0">
                <a:latin typeface="Times New Roman" panose="02020603050405020304" pitchFamily="18" charset="0"/>
                <a:cs typeface="Times New Roman" panose="02020603050405020304" pitchFamily="18" charset="0"/>
              </a:rPr>
              <a:t>y </a:t>
            </a:r>
            <a:r>
              <a:rPr lang="en-US" dirty="0">
                <a:latin typeface="Times New Roman" panose="02020603050405020304" pitchFamily="18" charset="0"/>
                <a:cs typeface="Times New Roman" panose="02020603050405020304" pitchFamily="18" charset="0"/>
              </a:rPr>
              <a:t>corresponding only to some finite set of values of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That is the solution is obtained as a table of values, rather than as continuous function. Moreover, analytical solution, if it  can be found, is exact, whereas a numerical solution inevitably involves an error which should be small but may, if it is not controlled, swamp the true solution. Therefore we must be concerned with two aspects of numerical solutions of ODEs: both the method itself and its accuracy.</a:t>
            </a:r>
            <a:endParaRPr lang="en-IN" dirty="0">
              <a:latin typeface="Times New Roman" panose="02020603050405020304" pitchFamily="18" charset="0"/>
              <a:cs typeface="Times New Roman" panose="02020603050405020304" pitchFamily="18" charset="0"/>
            </a:endParaRPr>
          </a:p>
          <a:p>
            <a:pPr marL="0" indent="0">
              <a:buNone/>
            </a:pPr>
            <a:endParaRPr lang="en-IN" sz="2400" dirty="0"/>
          </a:p>
        </p:txBody>
      </p:sp>
    </p:spTree>
    <p:extLst>
      <p:ext uri="{BB962C8B-B14F-4D97-AF65-F5344CB8AC3E}">
        <p14:creationId xmlns:p14="http://schemas.microsoft.com/office/powerpoint/2010/main" val="40351820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lnSpcReduction="10000"/>
              </a:bodyPr>
              <a:lstStyle/>
              <a:p>
                <a:pPr marL="0" indent="0">
                  <a:buNone/>
                </a:pPr>
                <a:r>
                  <a:rPr lang="en-IN" sz="2600" dirty="0">
                    <a:latin typeface="Times New Roman" panose="02020603050405020304" pitchFamily="18" charset="0"/>
                    <a:cs typeface="Times New Roman" panose="02020603050405020304" pitchFamily="18" charset="0"/>
                  </a:rPr>
                  <a:t>The most general form of an ODE of first order and first degree is given by</a:t>
                </a:r>
              </a:p>
              <a:p>
                <a:pPr marL="0" indent="0">
                  <a:buNone/>
                </a:pPr>
                <a14:m>
                  <m:oMathPara xmlns:m="http://schemas.openxmlformats.org/officeDocument/2006/math">
                    <m:oMathParaPr>
                      <m:jc m:val="centerGroup"/>
                    </m:oMathParaPr>
                    <m:oMath xmlns:m="http://schemas.openxmlformats.org/officeDocument/2006/math">
                      <m:f>
                        <m:fPr>
                          <m:ctrlPr>
                            <a:rPr lang="en-IN" sz="2600" i="1">
                              <a:latin typeface="Cambria Math" panose="02040503050406030204" pitchFamily="18" charset="0"/>
                            </a:rPr>
                          </m:ctrlPr>
                        </m:fPr>
                        <m:num>
                          <m:r>
                            <a:rPr lang="en-US" sz="2600" i="1">
                              <a:latin typeface="Cambria Math" panose="02040503050406030204" pitchFamily="18" charset="0"/>
                            </a:rPr>
                            <m:t>𝑑𝑦</m:t>
                          </m:r>
                        </m:num>
                        <m:den>
                          <m:r>
                            <a:rPr lang="en-US" sz="2600" i="1">
                              <a:latin typeface="Cambria Math" panose="02040503050406030204" pitchFamily="18" charset="0"/>
                            </a:rPr>
                            <m:t>𝑑𝑥</m:t>
                          </m:r>
                        </m:den>
                      </m:f>
                      <m:r>
                        <a:rPr lang="en-US" sz="2600">
                          <a:latin typeface="Cambria Math" panose="02040503050406030204" pitchFamily="18" charset="0"/>
                        </a:rPr>
                        <m:t>=</m:t>
                      </m:r>
                      <m:r>
                        <a:rPr lang="en-US" sz="2600" i="1">
                          <a:latin typeface="Cambria Math" panose="02040503050406030204" pitchFamily="18" charset="0"/>
                        </a:rPr>
                        <m:t>𝑓</m:t>
                      </m:r>
                      <m:d>
                        <m:dPr>
                          <m:ctrlPr>
                            <a:rPr lang="en-IN" sz="2600" i="1">
                              <a:latin typeface="Cambria Math" panose="02040503050406030204" pitchFamily="18" charset="0"/>
                            </a:rPr>
                          </m:ctrlPr>
                        </m:dPr>
                        <m:e>
                          <m:r>
                            <a:rPr lang="en-US" sz="2600" i="1">
                              <a:latin typeface="Cambria Math" panose="02040503050406030204" pitchFamily="18" charset="0"/>
                            </a:rPr>
                            <m:t>𝑥</m:t>
                          </m:r>
                          <m:r>
                            <a:rPr lang="en-US" sz="2600">
                              <a:latin typeface="Cambria Math" panose="02040503050406030204" pitchFamily="18" charset="0"/>
                            </a:rPr>
                            <m:t>,</m:t>
                          </m:r>
                          <m:r>
                            <a:rPr lang="en-US" sz="2600" i="1">
                              <a:latin typeface="Cambria Math" panose="02040503050406030204" pitchFamily="18" charset="0"/>
                            </a:rPr>
                            <m:t>𝑦</m:t>
                          </m:r>
                        </m:e>
                      </m:d>
                      <m:r>
                        <a:rPr lang="en-US" sz="2600" i="1">
                          <a:latin typeface="Cambria Math" panose="02040503050406030204" pitchFamily="18" charset="0"/>
                        </a:rPr>
                        <m:t>𝑤h𝑒𝑟𝑒</m:t>
                      </m:r>
                      <m:r>
                        <a:rPr lang="en-US" sz="2600">
                          <a:latin typeface="Cambria Math" panose="02040503050406030204" pitchFamily="18" charset="0"/>
                        </a:rPr>
                        <m:t> </m:t>
                      </m:r>
                      <m:r>
                        <a:rPr lang="en-US"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US" sz="2600" i="1">
                                  <a:latin typeface="Cambria Math" panose="02040503050406030204" pitchFamily="18" charset="0"/>
                                </a:rPr>
                                <m:t>𝑥</m:t>
                              </m:r>
                            </m:e>
                            <m:sub>
                              <m:r>
                                <a:rPr lang="en-US" sz="2600">
                                  <a:latin typeface="Cambria Math" panose="02040503050406030204" pitchFamily="18" charset="0"/>
                                </a:rPr>
                                <m:t>0</m:t>
                              </m:r>
                            </m:sub>
                          </m:sSub>
                        </m:e>
                      </m:d>
                      <m:r>
                        <a:rPr lang="en-US" sz="2600">
                          <a:latin typeface="Cambria Math" panose="02040503050406030204" pitchFamily="18" charset="0"/>
                        </a:rPr>
                        <m:t>=</m:t>
                      </m:r>
                      <m:sSub>
                        <m:sSubPr>
                          <m:ctrlPr>
                            <a:rPr lang="en-IN" sz="2600" i="1">
                              <a:latin typeface="Cambria Math" panose="02040503050406030204" pitchFamily="18" charset="0"/>
                            </a:rPr>
                          </m:ctrlPr>
                        </m:sSubPr>
                        <m:e>
                          <m:r>
                            <a:rPr lang="en-US" sz="2600" i="1">
                              <a:latin typeface="Cambria Math" panose="02040503050406030204" pitchFamily="18" charset="0"/>
                            </a:rPr>
                            <m:t>𝑦</m:t>
                          </m:r>
                        </m:e>
                        <m:sub>
                          <m:r>
                            <a:rPr lang="en-US" sz="2600">
                              <a:latin typeface="Cambria Math" panose="02040503050406030204" pitchFamily="18" charset="0"/>
                            </a:rPr>
                            <m:t>0</m:t>
                          </m:r>
                        </m:sub>
                      </m:sSub>
                    </m:oMath>
                  </m:oMathPara>
                </a14:m>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x by an independent variable and y be dependent variable .</a:t>
                </a:r>
              </a:p>
              <a:p>
                <a:pPr marL="0" indent="0">
                  <a:buNone/>
                </a:pPr>
                <a:r>
                  <a:rPr lang="en-IN" sz="2600" dirty="0">
                    <a:latin typeface="Times New Roman" panose="02020603050405020304" pitchFamily="18" charset="0"/>
                    <a:cs typeface="Times New Roman" panose="02020603050405020304" pitchFamily="18" charset="0"/>
                  </a:rPr>
                  <a:t>Let us consider the differential equation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𝑤h𝑒𝑟𝑒</m:t>
                    </m:r>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e>
                    </m:d>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oMath>
                </a14:m>
                <a:r>
                  <a:rPr lang="en-IN" sz="2600" dirty="0" smtClean="0">
                    <a:latin typeface="Times New Roman" panose="02020603050405020304" pitchFamily="18" charset="0"/>
                    <a:cs typeface="Times New Roman" panose="02020603050405020304" pitchFamily="18" charset="0"/>
                  </a:rPr>
                  <a:t>--(</a:t>
                </a:r>
                <a:r>
                  <a:rPr lang="en-IN" sz="2600" dirty="0">
                    <a:latin typeface="Times New Roman" panose="02020603050405020304" pitchFamily="18" charset="0"/>
                    <a:cs typeface="Times New Roman" panose="02020603050405020304" pitchFamily="18" charset="0"/>
                  </a:rPr>
                  <a:t>1)</a:t>
                </a:r>
              </a:p>
              <a:p>
                <a:pPr marL="0" indent="0" algn="just">
                  <a:buNone/>
                </a:pPr>
                <a:r>
                  <a:rPr lang="en-IN" sz="2600" dirty="0" smtClean="0">
                    <a:latin typeface="Times New Roman" panose="02020603050405020304" pitchFamily="18" charset="0"/>
                    <a:cs typeface="Times New Roman" panose="02020603050405020304" pitchFamily="18" charset="0"/>
                  </a:rPr>
                  <a:t>   If </a:t>
                </a:r>
                <a:r>
                  <a:rPr lang="en-IN" sz="2600" dirty="0">
                    <a:latin typeface="Times New Roman" panose="02020603050405020304" pitchFamily="18" charset="0"/>
                    <a:cs typeface="Times New Roman" panose="02020603050405020304" pitchFamily="18" charset="0"/>
                  </a:rPr>
                  <a:t>particular values are given to the constants then the resulting solution is called a particular solution.</a:t>
                </a:r>
              </a:p>
              <a:p>
                <a:pPr marL="0" indent="0" algn="just">
                  <a:buNone/>
                </a:pPr>
                <a:r>
                  <a:rPr lang="en-IN" sz="2600" dirty="0" smtClean="0">
                    <a:latin typeface="Times New Roman" panose="02020603050405020304" pitchFamily="18" charset="0"/>
                    <a:cs typeface="Times New Roman" panose="02020603050405020304" pitchFamily="18" charset="0"/>
                  </a:rPr>
                  <a:t>    To </a:t>
                </a:r>
                <a:r>
                  <a:rPr lang="en-IN" sz="2600" dirty="0">
                    <a:latin typeface="Times New Roman" panose="02020603050405020304" pitchFamily="18" charset="0"/>
                    <a:cs typeface="Times New Roman" panose="02020603050405020304" pitchFamily="18" charset="0"/>
                  </a:rPr>
                  <a:t>obtain a particular solution from the general solution (1), we must be given initial conditions so that the constants can be determined. If all the initial conditions are specified at the same value of x then the problem is termed as initial value problem. If the conditions are specified at more than one value of x, then the problem is termed as boundary value problem.</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1043" t="-2699" r="-986"/>
                </a:stretch>
              </a:blipFill>
            </p:spPr>
            <p:txBody>
              <a:bodyPr/>
              <a:lstStyle/>
              <a:p>
                <a:r>
                  <a:rPr lang="en-IN">
                    <a:noFill/>
                  </a:rPr>
                  <a:t> </a:t>
                </a:r>
              </a:p>
            </p:txBody>
          </p:sp>
        </mc:Fallback>
      </mc:AlternateContent>
    </p:spTree>
    <p:extLst>
      <p:ext uri="{BB962C8B-B14F-4D97-AF65-F5344CB8AC3E}">
        <p14:creationId xmlns:p14="http://schemas.microsoft.com/office/powerpoint/2010/main" val="11640615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fontScale="92500"/>
              </a:bodyPr>
              <a:lstStyle/>
              <a:p>
                <a:pPr marL="0" indent="0" algn="just">
                  <a:buNone/>
                </a:pPr>
                <a:r>
                  <a:rPr lang="en-IN" sz="2400" dirty="0" smtClean="0">
                    <a:latin typeface="Times New Roman" panose="02020603050405020304" pitchFamily="18" charset="0"/>
                    <a:cs typeface="Times New Roman" panose="02020603050405020304" pitchFamily="18" charset="0"/>
                  </a:rPr>
                  <a:t>    Though </a:t>
                </a:r>
                <a:r>
                  <a:rPr lang="en-IN" sz="2400" dirty="0">
                    <a:latin typeface="Times New Roman" panose="02020603050405020304" pitchFamily="18" charset="0"/>
                    <a:cs typeface="Times New Roman" panose="02020603050405020304" pitchFamily="18" charset="0"/>
                  </a:rPr>
                  <a:t>there are many analytical methods for finding the solution of the equation of the form (1), there exist large number of ODE’s whose solution cannot be obtained by the known analytical methods. In such cases, we use numerical methods to get an approximate solution of a given differential equation under the prescribed conditions</a:t>
                </a:r>
              </a:p>
              <a:p>
                <a:pPr marL="0" indent="0" algn="just">
                  <a:buNone/>
                </a:pPr>
                <a:r>
                  <a:rPr lang="en-IN" sz="2400" dirty="0" smtClean="0">
                    <a:latin typeface="Times New Roman" panose="02020603050405020304" pitchFamily="18" charset="0"/>
                    <a:cs typeface="Times New Roman" panose="02020603050405020304" pitchFamily="18" charset="0"/>
                  </a:rPr>
                  <a:t>Consider </a:t>
                </a:r>
                <a:r>
                  <a:rPr lang="en-IN" sz="2400" dirty="0">
                    <a:latin typeface="Times New Roman" panose="02020603050405020304" pitchFamily="18" charset="0"/>
                    <a:cs typeface="Times New Roman" panose="02020603050405020304" pitchFamily="18" charset="0"/>
                  </a:rPr>
                  <a:t>the first order differential equation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r>
                      <a:rPr lang="en-IN" sz="2400" i="1">
                        <a:latin typeface="Cambria Math" panose="02040503050406030204" pitchFamily="18" charset="0"/>
                      </a:rPr>
                      <m:t>)</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Let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y(x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y(</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be the solution values at the points 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2,</a:t>
                </a:r>
                <a:r>
                  <a:rPr lang="en-IN" sz="2600" dirty="0">
                    <a:latin typeface="Times New Roman" panose="02020603050405020304" pitchFamily="18" charset="0"/>
                    <a:cs typeface="Times New Roman" panose="02020603050405020304" pitchFamily="18" charset="0"/>
                  </a:rPr>
                  <a:t> x</a:t>
                </a:r>
                <a:r>
                  <a:rPr lang="en-IN" sz="2600" baseline="-25000" dirty="0">
                    <a:latin typeface="Times New Roman" panose="02020603050405020304" pitchFamily="18" charset="0"/>
                    <a:cs typeface="Times New Roman" panose="02020603050405020304" pitchFamily="18" charset="0"/>
                  </a:rPr>
                  <a:t>3,-----</a:t>
                </a:r>
                <a:r>
                  <a:rPr lang="en-IN" sz="2600" dirty="0">
                    <a:latin typeface="Times New Roman" panose="02020603050405020304" pitchFamily="18" charset="0"/>
                    <a:cs typeface="Times New Roman" panose="02020603050405020304" pitchFamily="18" charset="0"/>
                  </a:rPr>
                  <a:t> </a:t>
                </a:r>
                <a:r>
                  <a:rPr lang="en-IN" sz="2600" dirty="0" err="1">
                    <a:latin typeface="Times New Roman" panose="02020603050405020304" pitchFamily="18" charset="0"/>
                    <a:cs typeface="Times New Roman" panose="02020603050405020304" pitchFamily="18" charset="0"/>
                  </a:rPr>
                  <a:t>x</a:t>
                </a:r>
                <a:r>
                  <a:rPr lang="en-IN" sz="2600" baseline="-25000" dirty="0" err="1">
                    <a:latin typeface="Times New Roman" panose="02020603050405020304" pitchFamily="18" charset="0"/>
                    <a:cs typeface="Times New Roman" panose="02020603050405020304" pitchFamily="18" charset="0"/>
                  </a:rPr>
                  <a:t>m</a:t>
                </a:r>
                <a:endParaRPr lang="en-IN" sz="2600" dirty="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We wish to find the approximate values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y</a:t>
                </a:r>
                <a:r>
                  <a:rPr lang="en-IN" sz="2600" baseline="-25000" dirty="0">
                    <a:latin typeface="Times New Roman" panose="02020603050405020304" pitchFamily="18" charset="0"/>
                    <a:cs typeface="Times New Roman" panose="02020603050405020304" pitchFamily="18" charset="0"/>
                  </a:rPr>
                  <a:t>1</a:t>
                </a:r>
                <a:r>
                  <a:rPr lang="en-IN" sz="2600" dirty="0">
                    <a:latin typeface="Times New Roman" panose="02020603050405020304" pitchFamily="18" charset="0"/>
                    <a:cs typeface="Times New Roman" panose="02020603050405020304" pitchFamily="18" charset="0"/>
                  </a:rPr>
                  <a:t>, ........, </a:t>
                </a:r>
                <a:r>
                  <a:rPr lang="en-IN" sz="2600" dirty="0" err="1">
                    <a:latin typeface="Times New Roman" panose="02020603050405020304" pitchFamily="18" charset="0"/>
                    <a:cs typeface="Times New Roman" panose="02020603050405020304" pitchFamily="18" charset="0"/>
                  </a:rPr>
                  <a:t>y</a:t>
                </a:r>
                <a:r>
                  <a:rPr lang="en-IN" sz="2600" baseline="-25000" dirty="0" err="1">
                    <a:latin typeface="Times New Roman" panose="02020603050405020304" pitchFamily="18" charset="0"/>
                    <a:cs typeface="Times New Roman" panose="02020603050405020304" pitchFamily="18" charset="0"/>
                  </a:rPr>
                  <a:t>m</a:t>
                </a:r>
                <a:r>
                  <a:rPr lang="en-IN" sz="2600" dirty="0">
                    <a:latin typeface="Times New Roman" panose="02020603050405020304" pitchFamily="18" charset="0"/>
                    <a:cs typeface="Times New Roman" panose="02020603050405020304" pitchFamily="18" charset="0"/>
                  </a:rPr>
                  <a:t>  to these solution values.</a:t>
                </a:r>
              </a:p>
              <a:p>
                <a:pPr marL="0" indent="0">
                  <a:buNone/>
                </a:pPr>
                <a:r>
                  <a:rPr lang="en-IN" sz="2600" dirty="0">
                    <a:latin typeface="Times New Roman" panose="02020603050405020304" pitchFamily="18" charset="0"/>
                    <a:cs typeface="Times New Roman" panose="02020603050405020304" pitchFamily="18" charset="0"/>
                  </a:rPr>
                  <a:t>Let the initial condition be y(x</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 y</a:t>
                </a:r>
                <a:r>
                  <a:rPr lang="en-IN" sz="2600" baseline="-25000" dirty="0">
                    <a:latin typeface="Times New Roman" panose="02020603050405020304" pitchFamily="18" charset="0"/>
                    <a:cs typeface="Times New Roman" panose="02020603050405020304" pitchFamily="18" charset="0"/>
                  </a:rPr>
                  <a:t>0</a:t>
                </a:r>
                <a:r>
                  <a:rPr lang="en-IN" sz="2600" dirty="0">
                    <a:latin typeface="Times New Roman" panose="02020603050405020304" pitchFamily="18" charset="0"/>
                    <a:cs typeface="Times New Roman" panose="02020603050405020304" pitchFamily="18" charset="0"/>
                  </a:rPr>
                  <a:t> . Let the exact solution y(x) of the given differential equation be represented by a continuous curve. Divide the interval (</a:t>
                </a:r>
                <a:r>
                  <a:rPr lang="en-IN" sz="2600" dirty="0" err="1">
                    <a:latin typeface="Times New Roman" panose="02020603050405020304" pitchFamily="18" charset="0"/>
                    <a:cs typeface="Times New Roman" panose="02020603050405020304" pitchFamily="18" charset="0"/>
                  </a:rPr>
                  <a:t>Xo,Xm</a:t>
                </a:r>
                <a:r>
                  <a:rPr lang="en-IN" sz="2600" dirty="0">
                    <a:latin typeface="Times New Roman" panose="02020603050405020304" pitchFamily="18" charset="0"/>
                    <a:cs typeface="Times New Roman" panose="02020603050405020304" pitchFamily="18" charset="0"/>
                  </a:rPr>
                  <a:t>))on which the solution is derived into a finite number of </a:t>
                </a:r>
                <a:r>
                  <a:rPr lang="en-IN" sz="2600" dirty="0" err="1">
                    <a:latin typeface="Times New Roman" panose="02020603050405020304" pitchFamily="18" charset="0"/>
                    <a:cs typeface="Times New Roman" panose="02020603050405020304" pitchFamily="18" charset="0"/>
                  </a:rPr>
                  <a:t>equispaced</a:t>
                </a:r>
                <a:r>
                  <a:rPr lang="en-IN" sz="2600" dirty="0">
                    <a:latin typeface="Times New Roman" panose="02020603050405020304" pitchFamily="18" charset="0"/>
                    <a:cs typeface="Times New Roman" panose="02020603050405020304" pitchFamily="18" charset="0"/>
                  </a:rPr>
                  <a:t> subintervals.</a:t>
                </a:r>
              </a:p>
              <a:p>
                <a:pPr marL="0" indent="0" algn="just">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350" r="-696"/>
                </a:stretch>
              </a:blipFill>
            </p:spPr>
            <p:txBody>
              <a:bodyPr/>
              <a:lstStyle/>
              <a:p>
                <a:r>
                  <a:rPr lang="en-IN">
                    <a:noFill/>
                  </a:rPr>
                  <a:t> </a:t>
                </a:r>
              </a:p>
            </p:txBody>
          </p:sp>
        </mc:Fallback>
      </mc:AlternateContent>
    </p:spTree>
    <p:extLst>
      <p:ext uri="{BB962C8B-B14F-4D97-AF65-F5344CB8AC3E}">
        <p14:creationId xmlns:p14="http://schemas.microsoft.com/office/powerpoint/2010/main" val="9518294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8690"/>
            <a:ext cx="10515600" cy="4968273"/>
          </a:xfrm>
        </p:spPr>
        <p:txBody>
          <a:bodyPr>
            <a:normAutofit fontScale="92500" lnSpcReduction="10000"/>
          </a:bodyPr>
          <a:lstStyle/>
          <a:p>
            <a:pPr marL="0" indent="0" algn="just">
              <a:buNone/>
            </a:pPr>
            <a:r>
              <a:rPr lang="en-IN" sz="2400" dirty="0" smtClean="0">
                <a:latin typeface="Times New Roman" panose="02020603050405020304" pitchFamily="18" charset="0"/>
                <a:cs typeface="Times New Roman" panose="02020603050405020304" pitchFamily="18" charset="0"/>
              </a:rPr>
              <a:t> </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00"/>
                </a:solidFill>
              </a:rPr>
              <a:t>Approximate </a:t>
            </a:r>
            <a:r>
              <a:rPr lang="en-IN" dirty="0">
                <a:solidFill>
                  <a:srgbClr val="FF0000"/>
                </a:solidFill>
              </a:rPr>
              <a:t>solution</a:t>
            </a:r>
            <a:endParaRPr lang="en-IN" sz="24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IN" dirty="0" smtClean="0"/>
              <a:t>                                                                                      </a:t>
            </a:r>
            <a:r>
              <a:rPr lang="en-IN" dirty="0" smtClean="0">
                <a:solidFill>
                  <a:srgbClr val="FF0066"/>
                </a:solidFill>
              </a:rPr>
              <a:t>Exact </a:t>
            </a:r>
            <a:r>
              <a:rPr lang="en-IN" dirty="0">
                <a:solidFill>
                  <a:srgbClr val="FF0066"/>
                </a:solidFill>
              </a:rPr>
              <a:t>solution</a:t>
            </a:r>
            <a:endParaRPr lang="en-IN" sz="2400" dirty="0">
              <a:solidFill>
                <a:srgbClr val="FF0066"/>
              </a:solidFill>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smtClean="0">
              <a:latin typeface="Times New Roman" panose="02020603050405020304" pitchFamily="18" charset="0"/>
              <a:cs typeface="Times New Roman" panose="02020603050405020304" pitchFamily="18" charset="0"/>
            </a:endParaRPr>
          </a:p>
          <a:p>
            <a:pPr marL="0" indent="0" algn="just">
              <a:buNone/>
            </a:pPr>
            <a:r>
              <a:rPr lang="en-IN" sz="2400" dirty="0" smtClean="0">
                <a:latin typeface="Times New Roman" panose="02020603050405020304" pitchFamily="18" charset="0"/>
                <a:cs typeface="Times New Roman" panose="02020603050405020304" pitchFamily="18" charset="0"/>
              </a:rPr>
              <a:t>  For </a:t>
            </a:r>
            <a:r>
              <a:rPr lang="en-IN" sz="2400" dirty="0">
                <a:latin typeface="Times New Roman" panose="02020603050405020304" pitchFamily="18" charset="0"/>
                <a:cs typeface="Times New Roman" panose="02020603050405020304" pitchFamily="18" charset="0"/>
              </a:rPr>
              <a:t>each x</a:t>
            </a:r>
            <a:r>
              <a:rPr lang="en-IN" sz="2400" baseline="-25000" dirty="0">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the approximate values of the dependent variable y(x) are calculated using a suitable recursive formula. These values are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 ......,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m</a:t>
            </a:r>
            <a:r>
              <a:rPr lang="en-IN" sz="2400" dirty="0">
                <a:latin typeface="Times New Roman" panose="02020603050405020304" pitchFamily="18" charset="0"/>
                <a:cs typeface="Times New Roman" panose="02020603050405020304" pitchFamily="18" charset="0"/>
              </a:rPr>
              <a:t> and these are shown by points. Computation of these approximate values is known as Numerical solution of the </a:t>
            </a:r>
            <a:r>
              <a:rPr lang="en-IN" sz="2400" dirty="0" smtClean="0">
                <a:latin typeface="Times New Roman" panose="02020603050405020304" pitchFamily="18" charset="0"/>
                <a:cs typeface="Times New Roman" panose="02020603050405020304" pitchFamily="18" charset="0"/>
              </a:rPr>
              <a:t>Differential </a:t>
            </a:r>
            <a:r>
              <a:rPr lang="en-IN" sz="2400" dirty="0">
                <a:latin typeface="Times New Roman" panose="02020603050405020304" pitchFamily="18" charset="0"/>
                <a:cs typeface="Times New Roman" panose="02020603050405020304" pitchFamily="18" charset="0"/>
              </a:rPr>
              <a:t>equation</a:t>
            </a:r>
            <a:r>
              <a:rPr lang="en-IN" sz="2400" dirty="0" smtClean="0">
                <a:latin typeface="Times New Roman" panose="02020603050405020304" pitchFamily="18" charset="0"/>
                <a:cs typeface="Times New Roman" panose="02020603050405020304" pitchFamily="18" charset="0"/>
              </a:rPr>
              <a:t>.</a:t>
            </a:r>
          </a:p>
          <a:p>
            <a:pPr marL="0" indent="0" algn="just">
              <a:buNone/>
            </a:pPr>
            <a:endParaRPr lang="en-IN" sz="2400" dirty="0">
              <a:latin typeface="Times New Roman" panose="02020603050405020304" pitchFamily="18" charset="0"/>
              <a:cs typeface="Times New Roman" panose="02020603050405020304" pitchFamily="18" charset="0"/>
            </a:endParaRPr>
          </a:p>
        </p:txBody>
      </p:sp>
      <p:pic>
        <p:nvPicPr>
          <p:cNvPr id="4" name="Picture 3"/>
          <p:cNvPicPr/>
          <p:nvPr/>
        </p:nvPicPr>
        <p:blipFill>
          <a:blip r:embed="rId2" cstate="print">
            <a:extLst/>
          </a:blip>
          <a:srcRect/>
          <a:stretch>
            <a:fillRect/>
          </a:stretch>
        </p:blipFill>
        <p:spPr bwMode="auto">
          <a:xfrm>
            <a:off x="1678579" y="1620838"/>
            <a:ext cx="5626111" cy="2614831"/>
          </a:xfrm>
          <a:prstGeom prst="rect">
            <a:avLst/>
          </a:prstGeom>
          <a:noFill/>
        </p:spPr>
      </p:pic>
    </p:spTree>
    <p:extLst>
      <p:ext uri="{BB962C8B-B14F-4D97-AF65-F5344CB8AC3E}">
        <p14:creationId xmlns:p14="http://schemas.microsoft.com/office/powerpoint/2010/main" val="17259295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lgn="just">
                  <a:buNone/>
                </a:pPr>
                <a:r>
                  <a:rPr lang="en-IN" sz="2400" dirty="0" smtClean="0">
                    <a:latin typeface="Times New Roman" panose="02020603050405020304" pitchFamily="18" charset="0"/>
                    <a:cs typeface="Times New Roman" panose="02020603050405020304" pitchFamily="18" charset="0"/>
                  </a:rPr>
                  <a:t>    An </a:t>
                </a:r>
                <a:r>
                  <a:rPr lang="en-IN" sz="2400" b="1" dirty="0">
                    <a:latin typeface="Times New Roman" panose="02020603050405020304" pitchFamily="18" charset="0"/>
                    <a:cs typeface="Times New Roman" panose="02020603050405020304" pitchFamily="18" charset="0"/>
                  </a:rPr>
                  <a:t>Initial Value Problem   </a:t>
                </a:r>
                <a:r>
                  <a:rPr lang="en-IN" sz="2400" dirty="0">
                    <a:latin typeface="Times New Roman" panose="02020603050405020304" pitchFamily="18" charset="0"/>
                    <a:cs typeface="Times New Roman" panose="02020603050405020304" pitchFamily="18" charset="0"/>
                  </a:rPr>
                  <a:t>(</a:t>
                </a:r>
                <a:r>
                  <a:rPr lang="en-IN" sz="2400" dirty="0" smtClean="0">
                    <a:latin typeface="Times New Roman" panose="02020603050405020304" pitchFamily="18" charset="0"/>
                    <a:cs typeface="Times New Roman" panose="02020603050405020304" pitchFamily="18" charset="0"/>
                  </a:rPr>
                  <a:t>IVP) </a:t>
                </a:r>
                <a:r>
                  <a:rPr lang="en-US" sz="2400" dirty="0" smtClean="0">
                    <a:latin typeface="Times New Roman" panose="02020603050405020304" pitchFamily="18" charset="0"/>
                    <a:cs typeface="Times New Roman" panose="02020603050405020304" pitchFamily="18" charset="0"/>
                  </a:rPr>
                  <a:t>consists </a:t>
                </a:r>
                <a:r>
                  <a:rPr lang="en-US" sz="2400" dirty="0">
                    <a:latin typeface="Times New Roman" panose="02020603050405020304" pitchFamily="18" charset="0"/>
                    <a:cs typeface="Times New Roman" panose="02020603050405020304" pitchFamily="18" charset="0"/>
                  </a:rPr>
                  <a:t>of a differential equation and a condition which the solution much satisfies (or several conditions referring to the same value of x if the differential equation is of higher order). </a:t>
                </a:r>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400" i="1">
                            <a:latin typeface="Cambria Math" panose="02040503050406030204" pitchFamily="18" charset="0"/>
                          </a:rPr>
                        </m:ctrlPr>
                      </m:fPr>
                      <m:num>
                        <m:r>
                          <a:rPr lang="en-US" sz="2400" i="1">
                            <a:latin typeface="Cambria Math" panose="02040503050406030204" pitchFamily="18" charset="0"/>
                          </a:rPr>
                          <m:t>𝑑𝑦</m:t>
                        </m:r>
                      </m:num>
                      <m:den>
                        <m:r>
                          <a:rPr lang="en-US" sz="2400" i="1">
                            <a:latin typeface="Cambria Math" panose="02040503050406030204" pitchFamily="18" charset="0"/>
                          </a:rPr>
                          <m:t>𝑑𝑥</m:t>
                        </m:r>
                      </m:den>
                    </m:f>
                    <m:r>
                      <a:rPr lang="en-US" sz="2400">
                        <a:latin typeface="Cambria Math" panose="02040503050406030204" pitchFamily="18" charset="0"/>
                      </a:rPr>
                      <m:t>=</m:t>
                    </m:r>
                    <m:r>
                      <a:rPr lang="en-US" sz="2400" i="1">
                        <a:latin typeface="Cambria Math" panose="02040503050406030204" pitchFamily="18" charset="0"/>
                      </a:rPr>
                      <m:t>𝑓</m:t>
                    </m:r>
                    <m:d>
                      <m:dPr>
                        <m:ctrlPr>
                          <a:rPr lang="en-IN" sz="2400" i="1">
                            <a:latin typeface="Cambria Math" panose="02040503050406030204" pitchFamily="18" charset="0"/>
                          </a:rPr>
                        </m:ctrlPr>
                      </m:dPr>
                      <m:e>
                        <m:r>
                          <a:rPr lang="en-US" sz="2400" i="1">
                            <a:latin typeface="Cambria Math" panose="02040503050406030204" pitchFamily="18" charset="0"/>
                          </a:rPr>
                          <m:t>𝑥</m:t>
                        </m:r>
                        <m:r>
                          <a:rPr lang="en-US" sz="2400">
                            <a:latin typeface="Cambria Math" panose="02040503050406030204" pitchFamily="18" charset="0"/>
                          </a:rPr>
                          <m:t>,</m:t>
                        </m:r>
                        <m:r>
                          <a:rPr lang="en-US" sz="2400" i="1">
                            <a:latin typeface="Cambria Math" panose="02040503050406030204" pitchFamily="18" charset="0"/>
                          </a:rPr>
                          <m:t>𝑦</m:t>
                        </m:r>
                      </m:e>
                    </m:d>
                    <m:r>
                      <a:rPr lang="en-US" sz="2400" i="1">
                        <a:latin typeface="Cambria Math" panose="02040503050406030204" pitchFamily="18" charset="0"/>
                      </a:rPr>
                      <m:t>𝑤h𝑒𝑟𝑒</m:t>
                    </m:r>
                    <m:r>
                      <a:rPr lang="en-US" sz="2400">
                        <a:latin typeface="Cambria Math" panose="02040503050406030204" pitchFamily="18" charset="0"/>
                      </a:rPr>
                      <m:t> </m:t>
                    </m:r>
                    <m:r>
                      <a:rPr lang="en-US" sz="2400" i="1">
                        <a:latin typeface="Cambria Math" panose="02040503050406030204" pitchFamily="18" charset="0"/>
                      </a:rPr>
                      <m:t>𝑦</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US" sz="2400" i="1">
                                <a:latin typeface="Cambria Math" panose="02040503050406030204" pitchFamily="18" charset="0"/>
                              </a:rPr>
                              <m:t>𝑥</m:t>
                            </m:r>
                          </m:e>
                          <m:sub>
                            <m:r>
                              <a:rPr lang="en-US" sz="2400">
                                <a:latin typeface="Cambria Math" panose="02040503050406030204" pitchFamily="18" charset="0"/>
                              </a:rPr>
                              <m:t>0</m:t>
                            </m:r>
                          </m:sub>
                        </m:sSub>
                      </m:e>
                    </m:d>
                    <m:r>
                      <a:rPr lang="en-US" sz="2400">
                        <a:latin typeface="Cambria Math" panose="02040503050406030204" pitchFamily="18" charset="0"/>
                      </a:rPr>
                      <m:t>=</m:t>
                    </m:r>
                    <m:sSub>
                      <m:sSubPr>
                        <m:ctrlPr>
                          <a:rPr lang="en-IN" sz="2400" i="1">
                            <a:latin typeface="Cambria Math" panose="02040503050406030204" pitchFamily="18" charset="0"/>
                          </a:rPr>
                        </m:ctrlPr>
                      </m:sSubPr>
                      <m:e>
                        <m:r>
                          <a:rPr lang="en-US" sz="2400" i="1">
                            <a:latin typeface="Cambria Math" panose="02040503050406030204" pitchFamily="18" charset="0"/>
                          </a:rPr>
                          <m:t>𝑦</m:t>
                        </m:r>
                      </m:e>
                      <m:sub>
                        <m:r>
                          <a:rPr lang="en-US" sz="2400">
                            <a:latin typeface="Cambria Math" panose="02040503050406030204" pitchFamily="18" charset="0"/>
                          </a:rPr>
                          <m:t>0</m:t>
                        </m:r>
                        <m:r>
                          <a:rPr lang="en-IN" sz="2400" b="0" i="0" smtClean="0">
                            <a:latin typeface="Cambria Math" panose="02040503050406030204" pitchFamily="18" charset="0"/>
                          </a:rPr>
                          <m:t> </m:t>
                        </m:r>
                      </m:sub>
                    </m:sSub>
                  </m:oMath>
                </a14:m>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The following methods are used to solve the IVP (1).</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1. Taylor’s </a:t>
                </a:r>
                <a:r>
                  <a:rPr lang="en-IN" sz="2400" b="1" dirty="0">
                    <a:latin typeface="Times New Roman" panose="02020603050405020304" pitchFamily="18" charset="0"/>
                    <a:cs typeface="Times New Roman" panose="02020603050405020304" pitchFamily="18" charset="0"/>
                  </a:rPr>
                  <a:t>Series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2. Modified </a:t>
                </a:r>
                <a:r>
                  <a:rPr lang="en-IN" sz="2400" b="1" dirty="0">
                    <a:latin typeface="Times New Roman" panose="02020603050405020304" pitchFamily="18" charset="0"/>
                    <a:cs typeface="Times New Roman" panose="02020603050405020304" pitchFamily="18" charset="0"/>
                  </a:rPr>
                  <a:t>Euler’s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3. </a:t>
                </a:r>
                <a:r>
                  <a:rPr lang="en-IN" sz="2400" b="1" dirty="0" err="1" smtClean="0">
                    <a:latin typeface="Times New Roman" panose="02020603050405020304" pitchFamily="18" charset="0"/>
                    <a:cs typeface="Times New Roman" panose="02020603050405020304" pitchFamily="18" charset="0"/>
                  </a:rPr>
                  <a:t>Runge</a:t>
                </a:r>
                <a:r>
                  <a:rPr lang="en-IN" sz="2400" b="1" dirty="0" smtClean="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 </a:t>
                </a:r>
                <a:r>
                  <a:rPr lang="en-IN" sz="2400" b="1" dirty="0" err="1">
                    <a:latin typeface="Times New Roman" panose="02020603050405020304" pitchFamily="18" charset="0"/>
                    <a:cs typeface="Times New Roman" panose="02020603050405020304" pitchFamily="18" charset="0"/>
                  </a:rPr>
                  <a:t>Kutta</a:t>
                </a:r>
                <a:r>
                  <a:rPr lang="en-IN" sz="2400" b="1" dirty="0">
                    <a:latin typeface="Times New Roman" panose="02020603050405020304" pitchFamily="18" charset="0"/>
                    <a:cs typeface="Times New Roman" panose="02020603050405020304" pitchFamily="18" charset="0"/>
                  </a:rPr>
                  <a:t>  Method</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4. Milne’s </a:t>
                </a:r>
                <a:r>
                  <a:rPr lang="en-IN" sz="2400" b="1" dirty="0">
                    <a:latin typeface="Times New Roman" panose="02020603050405020304" pitchFamily="18" charset="0"/>
                    <a:cs typeface="Times New Roman" panose="02020603050405020304" pitchFamily="18" charset="0"/>
                  </a:rPr>
                  <a:t>Method</a:t>
                </a:r>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718" r="-870"/>
                </a:stretch>
              </a:blipFill>
            </p:spPr>
            <p:txBody>
              <a:bodyPr/>
              <a:lstStyle/>
              <a:p>
                <a:r>
                  <a:rPr lang="en-IN">
                    <a:noFill/>
                  </a:rPr>
                  <a:t> </a:t>
                </a:r>
              </a:p>
            </p:txBody>
          </p:sp>
        </mc:Fallback>
      </mc:AlternateContent>
    </p:spTree>
    <p:extLst>
      <p:ext uri="{BB962C8B-B14F-4D97-AF65-F5344CB8AC3E}">
        <p14:creationId xmlns:p14="http://schemas.microsoft.com/office/powerpoint/2010/main" val="3206741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08690"/>
                <a:ext cx="10515600" cy="4968273"/>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    </a:t>
                </a:r>
                <a:r>
                  <a:rPr lang="en-IN" b="1" u="sng" dirty="0"/>
                  <a:t>Taylor’s Series Method</a:t>
                </a:r>
                <a:endParaRPr lang="en-IN" dirty="0"/>
              </a:p>
              <a:p>
                <a:pPr marL="0" indent="0">
                  <a:buNone/>
                </a:pPr>
                <a:r>
                  <a:rPr lang="en-IN" sz="2400" dirty="0">
                    <a:latin typeface="Times New Roman" panose="02020603050405020304" pitchFamily="18" charset="0"/>
                    <a:cs typeface="Times New Roman" panose="02020603050405020304" pitchFamily="18" charset="0"/>
                  </a:rPr>
                  <a:t>Let y=f(x) be a solution of the equation </a:t>
                </a:r>
                <a:r>
                  <a:rPr lang="en-IN" sz="2400" dirty="0" smtClean="0">
                    <a:latin typeface="Times New Roman" panose="02020603050405020304" pitchFamily="18" charset="0"/>
                    <a:cs typeface="Times New Roman" panose="02020603050405020304" pitchFamily="18" charset="0"/>
                  </a:rPr>
                  <a:t>Expanding </a:t>
                </a:r>
                <a:r>
                  <a:rPr lang="en-IN" sz="2400" dirty="0">
                    <a:latin typeface="Times New Roman" panose="02020603050405020304" pitchFamily="18" charset="0"/>
                    <a:cs typeface="Times New Roman" panose="02020603050405020304" pitchFamily="18" charset="0"/>
                  </a:rPr>
                  <a:t>it by Taylor’s series about  x - 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  we get</a:t>
                </a: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e>
                      </m:d>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num>
                        <m:den>
                          <m:r>
                            <a:rPr lang="en-IN" sz="2400" i="1">
                              <a:latin typeface="Cambria Math" panose="02040503050406030204" pitchFamily="18" charset="0"/>
                            </a:rPr>
                            <m:t>1!</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1</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2</m:t>
                              </m:r>
                            </m:sup>
                          </m:sSup>
                        </m:num>
                        <m:den>
                          <m:r>
                            <a:rPr lang="en-IN" sz="2400" i="1">
                              <a:latin typeface="Cambria Math" panose="02040503050406030204" pitchFamily="18" charset="0"/>
                            </a:rPr>
                            <m:t>2!</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2</m:t>
                          </m:r>
                        </m:sup>
                      </m:sSup>
                      <m:r>
                        <a:rPr lang="en-IN" sz="2400" i="1">
                          <a:latin typeface="Cambria Math" panose="02040503050406030204" pitchFamily="18" charset="0"/>
                        </a:rPr>
                        <m:t>+</m:t>
                      </m:r>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e>
                              </m:d>
                            </m:e>
                            <m:sup>
                              <m:r>
                                <a:rPr lang="en-IN" sz="2400" i="1">
                                  <a:latin typeface="Cambria Math" panose="02040503050406030204" pitchFamily="18" charset="0"/>
                                </a:rPr>
                                <m:t>3</m:t>
                              </m:r>
                            </m:sup>
                          </m:sSup>
                        </m:num>
                        <m:den>
                          <m:r>
                            <a:rPr lang="en-IN" sz="2400" i="1">
                              <a:latin typeface="Cambria Math" panose="02040503050406030204" pitchFamily="18" charset="0"/>
                            </a:rPr>
                            <m:t>3!</m:t>
                          </m:r>
                        </m:den>
                      </m:f>
                      <m:sSup>
                        <m:sSupPr>
                          <m:ctrlPr>
                            <a:rPr lang="en-IN" sz="2400" i="1">
                              <a:latin typeface="Cambria Math" panose="02040503050406030204" pitchFamily="18" charset="0"/>
                            </a:rPr>
                          </m:ctrlPr>
                        </m:sSupPr>
                        <m:e>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sup>
                          <m:r>
                            <a:rPr lang="en-IN" sz="2400" i="1">
                              <a:latin typeface="Cambria Math" panose="02040503050406030204" pitchFamily="18" charset="0"/>
                            </a:rPr>
                            <m:t>3</m:t>
                          </m:r>
                        </m:sup>
                      </m:sSup>
                      <m:r>
                        <a:rPr lang="en-IN" sz="2400" i="1">
                          <a:latin typeface="Cambria Math" panose="02040503050406030204" pitchFamily="18" charset="0"/>
                        </a:rPr>
                        <m:t>+….</m:t>
                      </m:r>
                    </m:oMath>
                  </m:oMathPara>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the Taylor’s series method , find an approximate solution correct to four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decimals </a:t>
                </a:r>
                <a:r>
                  <a:rPr lang="en-IN" sz="2400" dirty="0">
                    <a:latin typeface="Times New Roman" panose="02020603050405020304" pitchFamily="18" charset="0"/>
                    <a:cs typeface="Times New Roman" panose="02020603050405020304" pitchFamily="18" charset="0"/>
                  </a:rPr>
                  <a:t>at x=0.1 for the IVP</a:t>
                </a:r>
                <a14:m>
                  <m:oMath xmlns:m="http://schemas.openxmlformats.org/officeDocument/2006/math">
                    <m:r>
                      <a:rPr lang="en-IN" sz="2400" i="1">
                        <a:latin typeface="Cambria Math" panose="02040503050406030204" pitchFamily="18" charset="0"/>
                      </a:rPr>
                      <m:t> </m:t>
                    </m:r>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r>
                      <a:rPr lang="en-IN" sz="2400" i="1">
                        <a:latin typeface="Cambria Math" panose="02040503050406030204" pitchFamily="18" charset="0"/>
                      </a:rPr>
                      <m:t>,</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 =2</m:t>
                    </m:r>
                    <m:r>
                      <a:rPr lang="en-IN" sz="2400" i="1">
                        <a:latin typeface="Cambria Math" panose="02040503050406030204" pitchFamily="18" charset="0"/>
                      </a:rPr>
                      <m:t>𝑦</m:t>
                    </m:r>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=0+3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=3</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Differentiating w.r.t </a:t>
                </a:r>
                <a:r>
                  <a:rPr lang="en-IN" sz="2400" i="1" dirty="0">
                    <a:latin typeface="Times New Roman" panose="02020603050405020304" pitchFamily="18" charset="0"/>
                    <a:cs typeface="Times New Roman" panose="02020603050405020304" pitchFamily="18" charset="0"/>
                  </a:rPr>
                  <a:t>x</a:t>
                </a:r>
                <a:r>
                  <a:rPr lang="en-IN" sz="2400" dirty="0">
                    <a:latin typeface="Times New Roman" panose="02020603050405020304" pitchFamily="18" charset="0"/>
                    <a:cs typeface="Times New Roman" panose="02020603050405020304" pitchFamily="18" charset="0"/>
                  </a:rPr>
                  <a:t> we get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1</m:t>
                        </m:r>
                      </m:sub>
                    </m:sSub>
                    <m:r>
                      <a:rPr lang="en-IN" sz="2400" i="1">
                        <a:latin typeface="Cambria Math" panose="02040503050406030204" pitchFamily="18" charset="0"/>
                      </a:rPr>
                      <m:t>+3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𝑥</m:t>
                        </m:r>
                      </m:sup>
                    </m:sSup>
                  </m:oMath>
                </a14:m>
                <a:r>
                  <a:rPr lang="en-I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=2∗3+3</m:t>
                    </m:r>
                    <m:sSup>
                      <m:sSupPr>
                        <m:ctrlPr>
                          <a:rPr lang="en-IN" sz="2400" i="1">
                            <a:latin typeface="Cambria Math" panose="02040503050406030204" pitchFamily="18" charset="0"/>
                          </a:rPr>
                        </m:ctrlPr>
                      </m:sSupPr>
                      <m:e>
                        <m:r>
                          <a:rPr lang="en-IN" sz="2400" i="1">
                            <a:latin typeface="Cambria Math" panose="02040503050406030204" pitchFamily="18" charset="0"/>
                          </a:rPr>
                          <m:t>𝑒</m:t>
                        </m:r>
                      </m:e>
                      <m:sup>
                        <m:r>
                          <a:rPr lang="en-IN" sz="2400" i="1">
                            <a:latin typeface="Cambria Math" panose="02040503050406030204" pitchFamily="18" charset="0"/>
                          </a:rPr>
                          <m:t>0</m:t>
                        </m:r>
                      </m:sup>
                    </m:sSup>
                    <m:r>
                      <a:rPr lang="en-IN" sz="2400" i="1">
                        <a:latin typeface="Cambria Math" panose="02040503050406030204" pitchFamily="18" charset="0"/>
                      </a:rPr>
                      <m:t>=9</m:t>
                    </m:r>
                  </m:oMath>
                </a14:m>
                <a:endParaRPr lang="en-IN"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08690"/>
                <a:ext cx="10515600" cy="4968273"/>
              </a:xfrm>
              <a:blipFill>
                <a:blip r:embed="rId2" cstate="print"/>
                <a:stretch>
                  <a:fillRect l="-928" t="-1963"/>
                </a:stretch>
              </a:blipFill>
            </p:spPr>
            <p:txBody>
              <a:bodyPr/>
              <a:lstStyle/>
              <a:p>
                <a:r>
                  <a:rPr lang="en-IN">
                    <a:noFill/>
                  </a:rPr>
                  <a:t> </a:t>
                </a:r>
              </a:p>
            </p:txBody>
          </p:sp>
        </mc:Fallback>
      </mc:AlternateContent>
    </p:spTree>
    <p:extLst>
      <p:ext uri="{BB962C8B-B14F-4D97-AF65-F5344CB8AC3E}">
        <p14:creationId xmlns:p14="http://schemas.microsoft.com/office/powerpoint/2010/main" val="21756049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2</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=2∗9+3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=21</m:t>
                    </m:r>
                  </m:oMath>
                </a14:m>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r>
                      <a:rPr lang="en-IN" i="1">
                        <a:latin typeface="Cambria Math" panose="02040503050406030204" pitchFamily="18" charset="0"/>
                      </a:rPr>
                      <m:t>=2</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3</m:t>
                        </m:r>
                      </m:sub>
                    </m:sSub>
                    <m:r>
                      <a:rPr lang="en-IN" i="1">
                        <a:latin typeface="Cambria Math" panose="02040503050406030204" pitchFamily="18" charset="0"/>
                      </a:rPr>
                      <m:t>+3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𝑥</m:t>
                        </m:r>
                      </m:sup>
                    </m:sSup>
                  </m:oMath>
                </a14:m>
                <a:r>
                  <a:rPr lang="en-IN"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4</m:t>
                        </m:r>
                      </m:sub>
                    </m:sSub>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=2∗21+3</m:t>
                    </m:r>
                    <m:sSup>
                      <m:sSupPr>
                        <m:ctrlPr>
                          <a:rPr lang="en-IN" i="1">
                            <a:latin typeface="Cambria Math" panose="02040503050406030204" pitchFamily="18" charset="0"/>
                          </a:rPr>
                        </m:ctrlPr>
                      </m:sSupPr>
                      <m:e>
                        <m:r>
                          <a:rPr lang="en-IN" i="1">
                            <a:latin typeface="Cambria Math" panose="02040503050406030204" pitchFamily="18" charset="0"/>
                          </a:rPr>
                          <m:t>𝑒</m:t>
                        </m:r>
                      </m:e>
                      <m:sup>
                        <m:r>
                          <a:rPr lang="en-IN" i="1">
                            <a:latin typeface="Cambria Math" panose="02040503050406030204" pitchFamily="18" charset="0"/>
                          </a:rPr>
                          <m:t>0</m:t>
                        </m:r>
                      </m:sup>
                    </m:sSup>
                    <m:r>
                      <a:rPr lang="en-IN" i="1">
                        <a:latin typeface="Cambria Math" panose="02040503050406030204" pitchFamily="18" charset="0"/>
                      </a:rPr>
                      <m:t>=45</m:t>
                    </m:r>
                  </m:oMath>
                </a14:m>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Wkt</a:t>
                </a:r>
                <a:r>
                  <a:rPr lang="en-IN"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num>
                      <m:den>
                        <m:r>
                          <a:rPr lang="en-IN" i="1">
                            <a:latin typeface="Cambria Math" panose="02040503050406030204" pitchFamily="18" charset="0"/>
                          </a:rPr>
                          <m:t>1!</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1</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2</m:t>
                            </m:r>
                          </m:sup>
                        </m:sSup>
                      </m:num>
                      <m:den>
                        <m:r>
                          <a:rPr lang="en-IN" i="1">
                            <a:latin typeface="Cambria Math" panose="02040503050406030204" pitchFamily="18" charset="0"/>
                          </a:rPr>
                          <m:t>2!</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2</m:t>
                        </m:r>
                      </m:sup>
                    </m:sSup>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e>
                          <m:sup>
                            <m:r>
                              <a:rPr lang="en-IN" i="1">
                                <a:latin typeface="Cambria Math" panose="02040503050406030204" pitchFamily="18" charset="0"/>
                              </a:rPr>
                              <m:t>3</m:t>
                            </m:r>
                          </m:sup>
                        </m:sSup>
                      </m:num>
                      <m:den>
                        <m:r>
                          <a:rPr lang="en-IN" i="1">
                            <a:latin typeface="Cambria Math" panose="02040503050406030204" pitchFamily="18" charset="0"/>
                          </a:rPr>
                          <m:t>3!</m:t>
                        </m:r>
                      </m:den>
                    </m:f>
                    <m:sSup>
                      <m:sSupPr>
                        <m:ctrlPr>
                          <a:rPr lang="en-IN" i="1">
                            <a:latin typeface="Cambria Math" panose="02040503050406030204" pitchFamily="18" charset="0"/>
                          </a:rPr>
                        </m:ctrlPr>
                      </m:sSupPr>
                      <m:e>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e>
                      <m:sup>
                        <m:r>
                          <a:rPr lang="en-IN" i="1">
                            <a:latin typeface="Cambria Math" panose="02040503050406030204" pitchFamily="18" charset="0"/>
                          </a:rPr>
                          <m:t>3</m:t>
                        </m:r>
                      </m:sup>
                    </m:sSup>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Where </a:t>
                </a:r>
                <a14:m>
                  <m:oMath xmlns:m="http://schemas.openxmlformats.org/officeDocument/2006/math">
                    <m:r>
                      <a:rPr lang="en-IN" i="1">
                        <a:latin typeface="Cambria Math" panose="02040503050406030204" pitchFamily="18" charset="0"/>
                      </a:rPr>
                      <m:t>𝑥</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=0.1 and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=0</m:t>
                    </m:r>
                  </m:oMath>
                </a14:m>
                <a:r>
                  <a:rPr lang="en-IN" dirty="0">
                    <a:latin typeface="Times New Roman" panose="02020603050405020304" pitchFamily="18" charset="0"/>
                    <a:cs typeface="Times New Roman" panose="02020603050405020304" pitchFamily="18" charset="0"/>
                  </a:rPr>
                  <a:t> we get</a:t>
                </a:r>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0.1</m:t>
                        </m:r>
                      </m:e>
                    </m:d>
                    <m:r>
                      <a:rPr lang="en-IN" i="1">
                        <a:latin typeface="Cambria Math" panose="02040503050406030204" pitchFamily="18" charset="0"/>
                      </a:rPr>
                      <m:t>=0+</m:t>
                    </m:r>
                    <m:f>
                      <m:fPr>
                        <m:ctrlPr>
                          <a:rPr lang="en-IN" i="1">
                            <a:latin typeface="Cambria Math" panose="02040503050406030204" pitchFamily="18" charset="0"/>
                          </a:rPr>
                        </m:ctrlPr>
                      </m:fPr>
                      <m:num>
                        <m:r>
                          <a:rPr lang="en-IN" i="1">
                            <a:latin typeface="Cambria Math" panose="02040503050406030204" pitchFamily="18" charset="0"/>
                          </a:rPr>
                          <m:t>0.1</m:t>
                        </m:r>
                      </m:num>
                      <m:den>
                        <m:r>
                          <a:rPr lang="en-IN" i="1">
                            <a:latin typeface="Cambria Math" panose="02040503050406030204" pitchFamily="18" charset="0"/>
                          </a:rPr>
                          <m:t>1!</m:t>
                        </m:r>
                      </m:den>
                    </m:f>
                    <m:d>
                      <m:dPr>
                        <m:ctrlPr>
                          <a:rPr lang="en-IN" i="1">
                            <a:latin typeface="Cambria Math" panose="02040503050406030204" pitchFamily="18" charset="0"/>
                          </a:rPr>
                        </m:ctrlPr>
                      </m:dPr>
                      <m:e>
                        <m:r>
                          <a:rPr lang="en-IN" i="1">
                            <a:latin typeface="Cambria Math" panose="02040503050406030204" pitchFamily="18" charset="0"/>
                          </a:rPr>
                          <m:t>3</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2</m:t>
                            </m:r>
                          </m:sup>
                        </m:sSup>
                      </m:num>
                      <m:den>
                        <m:r>
                          <a:rPr lang="en-IN" i="1">
                            <a:latin typeface="Cambria Math" panose="02040503050406030204" pitchFamily="18" charset="0"/>
                          </a:rPr>
                          <m:t>2!</m:t>
                        </m:r>
                      </m:den>
                    </m:f>
                    <m:d>
                      <m:dPr>
                        <m:ctrlPr>
                          <a:rPr lang="en-IN" i="1">
                            <a:latin typeface="Cambria Math" panose="02040503050406030204" pitchFamily="18" charset="0"/>
                          </a:rPr>
                        </m:ctrlPr>
                      </m:dPr>
                      <m:e>
                        <m:r>
                          <a:rPr lang="en-IN" i="1">
                            <a:latin typeface="Cambria Math" panose="02040503050406030204" pitchFamily="18" charset="0"/>
                          </a:rPr>
                          <m:t>9</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3</m:t>
                            </m:r>
                          </m:sup>
                        </m:sSup>
                      </m:num>
                      <m:den>
                        <m:r>
                          <a:rPr lang="en-IN" i="1">
                            <a:latin typeface="Cambria Math" panose="02040503050406030204" pitchFamily="18" charset="0"/>
                          </a:rPr>
                          <m:t>3!</m:t>
                        </m:r>
                      </m:den>
                    </m:f>
                    <m:d>
                      <m:dPr>
                        <m:ctrlPr>
                          <a:rPr lang="en-IN" i="1">
                            <a:latin typeface="Cambria Math" panose="02040503050406030204" pitchFamily="18" charset="0"/>
                          </a:rPr>
                        </m:ctrlPr>
                      </m:dPr>
                      <m:e>
                        <m:r>
                          <a:rPr lang="en-IN" i="1">
                            <a:latin typeface="Cambria Math" panose="02040503050406030204" pitchFamily="18" charset="0"/>
                          </a:rPr>
                          <m:t>21</m:t>
                        </m:r>
                      </m:e>
                    </m:d>
                    <m:r>
                      <a:rPr lang="en-IN" i="1">
                        <a:latin typeface="Cambria Math" panose="02040503050406030204" pitchFamily="18" charset="0"/>
                      </a:rPr>
                      <m:t>+</m:t>
                    </m:r>
                    <m:f>
                      <m:fPr>
                        <m:ctrlPr>
                          <a:rPr lang="en-IN" i="1">
                            <a:latin typeface="Cambria Math" panose="02040503050406030204" pitchFamily="18" charset="0"/>
                          </a:rPr>
                        </m:ctrlPr>
                      </m:fPr>
                      <m:num>
                        <m:sSup>
                          <m:sSupPr>
                            <m:ctrlPr>
                              <a:rPr lang="en-IN" i="1">
                                <a:latin typeface="Cambria Math" panose="02040503050406030204" pitchFamily="18" charset="0"/>
                              </a:rPr>
                            </m:ctrlPr>
                          </m:sSupPr>
                          <m:e>
                            <m:r>
                              <a:rPr lang="en-IN" i="1">
                                <a:latin typeface="Cambria Math" panose="02040503050406030204" pitchFamily="18" charset="0"/>
                              </a:rPr>
                              <m:t>0.1</m:t>
                            </m:r>
                          </m:e>
                          <m:sup>
                            <m:r>
                              <a:rPr lang="en-IN" i="1">
                                <a:latin typeface="Cambria Math" panose="02040503050406030204" pitchFamily="18" charset="0"/>
                              </a:rPr>
                              <m:t>4</m:t>
                            </m:r>
                          </m:sup>
                        </m:sSup>
                      </m:num>
                      <m:den>
                        <m:r>
                          <a:rPr lang="en-IN" i="1">
                            <a:latin typeface="Cambria Math" panose="02040503050406030204" pitchFamily="18" charset="0"/>
                          </a:rPr>
                          <m:t>4!</m:t>
                        </m:r>
                      </m:den>
                    </m:f>
                    <m:d>
                      <m:dPr>
                        <m:ctrlPr>
                          <a:rPr lang="en-IN" i="1">
                            <a:latin typeface="Cambria Math" panose="02040503050406030204" pitchFamily="18" charset="0"/>
                          </a:rPr>
                        </m:ctrlPr>
                      </m:dPr>
                      <m:e>
                        <m:r>
                          <a:rPr lang="en-IN" i="1">
                            <a:latin typeface="Cambria Math" panose="02040503050406030204" pitchFamily="18" charset="0"/>
                          </a:rPr>
                          <m:t>45</m:t>
                        </m:r>
                      </m:e>
                    </m:d>
                    <m:r>
                      <a:rPr lang="en-IN" i="1">
                        <a:latin typeface="Cambria Math" panose="02040503050406030204" pitchFamily="18" charset="0"/>
                      </a:rPr>
                      <m:t>+…</m:t>
                    </m:r>
                  </m:oMath>
                </a14:m>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IN" b="1" i="1">
                        <a:latin typeface="Cambria Math" panose="02040503050406030204" pitchFamily="18" charset="0"/>
                      </a:rPr>
                      <m:t>𝒚</m:t>
                    </m:r>
                  </m:oMath>
                </a14:m>
                <a:r>
                  <a:rPr lang="en-IN" b="1" dirty="0" smtClean="0">
                    <a:latin typeface="Times New Roman" panose="02020603050405020304" pitchFamily="18" charset="0"/>
                    <a:cs typeface="Times New Roman" panose="02020603050405020304" pitchFamily="18" charset="0"/>
                  </a:rPr>
                  <a:t>(0.1</a:t>
                </a:r>
                <a:r>
                  <a:rPr lang="en-IN" b="1" dirty="0">
                    <a:latin typeface="Times New Roman" panose="02020603050405020304" pitchFamily="18" charset="0"/>
                    <a:cs typeface="Times New Roman" panose="02020603050405020304" pitchFamily="18" charset="0"/>
                  </a:rPr>
                  <a:t>)=0.3487</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a:stretch>
              </a:blipFill>
            </p:spPr>
            <p:txBody>
              <a:bodyPr/>
              <a:lstStyle/>
              <a:p>
                <a:r>
                  <a:rPr lang="en-IN">
                    <a:noFill/>
                  </a:rPr>
                  <a:t> </a:t>
                </a:r>
              </a:p>
            </p:txBody>
          </p:sp>
        </mc:Fallback>
      </mc:AlternateContent>
    </p:spTree>
    <p:extLst>
      <p:ext uri="{BB962C8B-B14F-4D97-AF65-F5344CB8AC3E}">
        <p14:creationId xmlns:p14="http://schemas.microsoft.com/office/powerpoint/2010/main" val="1006126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lnSpcReduction="10000"/>
              </a:bodyPr>
              <a:lstStyle/>
              <a:p>
                <a:pPr marL="0" indent="0">
                  <a:buNone/>
                </a:pPr>
                <a:r>
                  <a:rPr lang="en-IN" b="1" u="sng" dirty="0"/>
                  <a:t>Modified Euler’s </a:t>
                </a:r>
                <a:r>
                  <a:rPr lang="en-IN" b="1" u="sng" dirty="0" smtClean="0"/>
                  <a:t>Method</a:t>
                </a:r>
                <a:endParaRPr lang="en-IN" dirty="0" smtClean="0"/>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bu</a:t>
                </a:r>
                <a:r>
                  <a:rPr lang="en-IN" dirty="0">
                    <a:latin typeface="Times New Roman" panose="02020603050405020304" pitchFamily="18" charset="0"/>
                    <a:cs typeface="Times New Roman" panose="02020603050405020304" pitchFamily="18" charset="0"/>
                  </a:rPr>
                  <a:t> using Euler’s method.</a:t>
                </a:r>
              </a:p>
              <a:p>
                <a:pPr marL="0" indent="0">
                  <a:buNone/>
                </a:pPr>
                <a14:m>
                  <m:oMath xmlns:m="http://schemas.openxmlformats.org/officeDocument/2006/math">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𝒉𝒇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oMath>
                </a14:m>
                <a:r>
                  <a:rPr lang="en-IN" b="1" dirty="0" smtClean="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---(2)</a:t>
                </a:r>
              </a:p>
              <a:p>
                <a:pPr marL="0" indent="0">
                  <a:buNone/>
                </a:pPr>
                <a:r>
                  <a:rPr lang="en-IN" dirty="0">
                    <a:latin typeface="Times New Roman" panose="02020603050405020304" pitchFamily="18" charset="0"/>
                    <a:cs typeface="Times New Roman" panose="02020603050405020304" pitchFamily="18" charset="0"/>
                  </a:rPr>
                  <a:t>The expression </a:t>
                </a:r>
                <a:r>
                  <a:rPr lang="en-IN" dirty="0" smtClean="0">
                    <a:latin typeface="Times New Roman" panose="02020603050405020304" pitchFamily="18" charset="0"/>
                    <a:cs typeface="Times New Roman" panose="02020603050405020304" pitchFamily="18" charset="0"/>
                  </a:rPr>
                  <a:t>(2) </a:t>
                </a:r>
                <a:r>
                  <a:rPr lang="en-IN" dirty="0">
                    <a:latin typeface="Times New Roman" panose="02020603050405020304" pitchFamily="18" charset="0"/>
                    <a:cs typeface="Times New Roman" panose="02020603050405020304" pitchFamily="18" charset="0"/>
                  </a:rPr>
                  <a:t>gives an approximate value of y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 To improve the approximation the following formula has been suggested</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f>
                      <m:fPr>
                        <m:ctrlPr>
                          <a:rPr lang="en-IN" b="1" i="1">
                            <a:latin typeface="Cambria Math" panose="02040503050406030204" pitchFamily="18" charset="0"/>
                          </a:rPr>
                        </m:ctrlPr>
                      </m:fPr>
                      <m:num>
                        <m:r>
                          <a:rPr lang="en-IN" b="1" i="1">
                            <a:latin typeface="Cambria Math" panose="02040503050406030204" pitchFamily="18" charset="0"/>
                          </a:rPr>
                          <m:t>𝒉</m:t>
                        </m:r>
                      </m:num>
                      <m:den>
                        <m:r>
                          <a:rPr lang="en-IN" b="1" i="1">
                            <a:latin typeface="Cambria Math" panose="02040503050406030204" pitchFamily="18" charset="0"/>
                          </a:rPr>
                          <m:t>𝟐</m:t>
                        </m:r>
                      </m:den>
                    </m:f>
                    <m:d>
                      <m:dPr>
                        <m:begChr m:val="["/>
                        <m:endChr m:val="]"/>
                        <m:ctrlPr>
                          <a:rPr lang="en-IN" b="1" i="1">
                            <a:latin typeface="Cambria Math" panose="02040503050406030204" pitchFamily="18" charset="0"/>
                          </a:rPr>
                        </m:ctrlPr>
                      </m:dPr>
                      <m:e>
                        <m:r>
                          <a:rPr lang="en-IN" b="1" i="1">
                            <a:latin typeface="Cambria Math" panose="02040503050406030204" pitchFamily="18" charset="0"/>
                          </a:rPr>
                          <m:t>𝒇</m:t>
                        </m:r>
                        <m:d>
                          <m:dPr>
                            <m:ctrlPr>
                              <a:rPr lang="en-IN" b="1" i="1">
                                <a:latin typeface="Cambria Math" panose="02040503050406030204" pitchFamily="18" charset="0"/>
                              </a:rPr>
                            </m:ctrlPr>
                          </m:dPr>
                          <m:e>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𝒏</m:t>
                                </m:r>
                                <m:r>
                                  <a:rPr lang="en-IN" b="1" i="1">
                                    <a:latin typeface="Cambria Math" panose="02040503050406030204" pitchFamily="18" charset="0"/>
                                  </a:rPr>
                                  <m:t>−</m:t>
                                </m:r>
                                <m:r>
                                  <a:rPr lang="en-IN" b="1" i="1">
                                    <a:latin typeface="Cambria Math" panose="02040503050406030204" pitchFamily="18" charset="0"/>
                                  </a:rPr>
                                  <m:t>𝟏</m:t>
                                </m:r>
                              </m:sub>
                            </m:sSub>
                          </m:e>
                        </m:d>
                        <m:r>
                          <a:rPr lang="en-IN" b="1" i="1">
                            <a:latin typeface="Cambria Math" panose="02040503050406030204" pitchFamily="18" charset="0"/>
                          </a:rPr>
                          <m:t>+</m:t>
                        </m:r>
                        <m:r>
                          <a:rPr lang="en-IN" b="1" i="1">
                            <a:latin typeface="Cambria Math" panose="02040503050406030204" pitchFamily="18" charset="0"/>
                          </a:rPr>
                          <m:t>𝒇</m:t>
                        </m:r>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𝒙</m:t>
                            </m:r>
                          </m:e>
                          <m:sub>
                            <m:r>
                              <a:rPr lang="en-IN" b="1" i="1">
                                <a:latin typeface="Cambria Math" panose="02040503050406030204" pitchFamily="18" charset="0"/>
                              </a:rPr>
                              <m:t>𝒏</m:t>
                            </m:r>
                          </m:sub>
                        </m:sSub>
                        <m:r>
                          <a:rPr lang="en-IN" b="1" i="1">
                            <a:latin typeface="Cambria Math" panose="02040503050406030204" pitchFamily="18" charset="0"/>
                          </a:rPr>
                          <m:t>,</m:t>
                        </m:r>
                        <m:sSubSup>
                          <m:sSubSupPr>
                            <m:ctrlPr>
                              <a:rPr lang="en-IN" b="1" i="1">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𝒏</m:t>
                            </m:r>
                          </m:sub>
                          <m:sup>
                            <m:r>
                              <a:rPr lang="en-IN" b="1" i="1">
                                <a:latin typeface="Cambria Math" panose="02040503050406030204" pitchFamily="18" charset="0"/>
                              </a:rPr>
                              <m:t>(</m:t>
                            </m:r>
                            <m:r>
                              <a:rPr lang="en-IN" b="1" i="1">
                                <a:latin typeface="Cambria Math" panose="02040503050406030204" pitchFamily="18" charset="0"/>
                              </a:rPr>
                              <m:t>𝑬</m:t>
                            </m:r>
                            <m:r>
                              <a:rPr lang="en-IN" b="1" i="1">
                                <a:latin typeface="Cambria Math" panose="02040503050406030204" pitchFamily="18" charset="0"/>
                              </a:rPr>
                              <m:t>)</m:t>
                            </m:r>
                          </m:sup>
                        </m:sSubSup>
                        <m:r>
                          <a:rPr lang="en-IN" b="1" i="1">
                            <a:latin typeface="Cambria Math" panose="02040503050406030204" pitchFamily="18" charset="0"/>
                          </a:rPr>
                          <m:t>)</m:t>
                        </m:r>
                      </m:e>
                    </m:d>
                  </m:oMath>
                </a14:m>
                <a:r>
                  <a:rPr lang="en-IN" b="1" dirty="0">
                    <a:latin typeface="Times New Roman" panose="02020603050405020304" pitchFamily="18" charset="0"/>
                    <a:cs typeface="Times New Roman" panose="02020603050405020304" pitchFamily="18" charset="0"/>
                  </a:rPr>
                  <a:t>---(3)</a:t>
                </a:r>
              </a:p>
              <a:p>
                <a:pPr marL="0" indent="0">
                  <a:buNone/>
                </a:pPr>
                <a:r>
                  <a:rPr lang="en-IN" dirty="0">
                    <a:latin typeface="Times New Roman" panose="02020603050405020304" pitchFamily="18" charset="0"/>
                    <a:cs typeface="Times New Roman" panose="02020603050405020304" pitchFamily="18" charset="0"/>
                  </a:rPr>
                  <a:t>The method of computing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𝑛</m:t>
                        </m:r>
                      </m:sub>
                    </m:sSub>
                  </m:oMath>
                </a14:m>
                <a:r>
                  <a:rPr lang="en-IN" dirty="0">
                    <a:latin typeface="Times New Roman" panose="02020603050405020304" pitchFamily="18" charset="0"/>
                    <a:cs typeface="Times New Roman" panose="02020603050405020304" pitchFamily="18" charset="0"/>
                  </a:rPr>
                  <a:t> using (3) is known as Modified Euler’s method.</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747"/>
                </a:stretch>
              </a:blipFill>
            </p:spPr>
            <p:txBody>
              <a:bodyPr/>
              <a:lstStyle/>
              <a:p>
                <a:r>
                  <a:rPr lang="en-IN">
                    <a:noFill/>
                  </a:rPr>
                  <a:t> </a:t>
                </a:r>
              </a:p>
            </p:txBody>
          </p:sp>
        </mc:Fallback>
      </mc:AlternateContent>
    </p:spTree>
    <p:extLst>
      <p:ext uri="{BB962C8B-B14F-4D97-AF65-F5344CB8AC3E}">
        <p14:creationId xmlns:p14="http://schemas.microsoft.com/office/powerpoint/2010/main" val="4758973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fontScale="92500" lnSpcReduction="10000"/>
              </a:bodyPr>
              <a:lstStyle/>
              <a:p>
                <a:pPr marL="0" indent="0">
                  <a:buNone/>
                </a:pPr>
                <a:r>
                  <a:rPr lang="en-IN" sz="2400" dirty="0">
                    <a:latin typeface="Times New Roman" panose="02020603050405020304" pitchFamily="18" charset="0"/>
                    <a:cs typeface="Times New Roman" panose="02020603050405020304" pitchFamily="18" charset="0"/>
                  </a:rPr>
                  <a:t>The process of improving the approximation can be continued by obtaining replacing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(1)</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(2)</m:t>
                        </m:r>
                      </m:sup>
                    </m:sSubSup>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𝑛</m:t>
                        </m:r>
                      </m:sub>
                      <m:sup>
                        <m:r>
                          <a:rPr lang="en-IN" sz="2400" i="1">
                            <a:latin typeface="Cambria Math" panose="02040503050406030204" pitchFamily="18" charset="0"/>
                          </a:rPr>
                          <m:t>(3)</m:t>
                        </m:r>
                      </m:sup>
                    </m:sSubSup>
                  </m:oMath>
                </a14:m>
                <a:r>
                  <a:rPr lang="en-IN" sz="2400" dirty="0">
                    <a:latin typeface="Times New Roman" panose="02020603050405020304" pitchFamily="18" charset="0"/>
                    <a:cs typeface="Times New Roman" panose="02020603050405020304" pitchFamily="18" charset="0"/>
                  </a:rPr>
                  <a:t> until the desired degree of accuracy is obtained.</a:t>
                </a:r>
              </a:p>
              <a:p>
                <a:pPr marL="0" indent="0">
                  <a:buNone/>
                </a:pPr>
                <a:r>
                  <a:rPr lang="en-IN" sz="2400" dirty="0">
                    <a:latin typeface="Times New Roman" panose="02020603050405020304" pitchFamily="18" charset="0"/>
                    <a:cs typeface="Times New Roman" panose="02020603050405020304" pitchFamily="18" charset="0"/>
                  </a:rPr>
                  <a:t>First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Second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Third approximation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r>
                  <a:rPr lang="en-IN" sz="2400" dirty="0">
                    <a:latin typeface="Times New Roman" panose="02020603050405020304" pitchFamily="18" charset="0"/>
                    <a:cs typeface="Times New Roman" panose="02020603050405020304" pitchFamily="18" charset="0"/>
                  </a:rPr>
                  <a:t>  and so </a:t>
                </a:r>
                <a:r>
                  <a:rPr lang="en-IN" sz="2400" dirty="0" smtClean="0">
                    <a:latin typeface="Times New Roman" panose="02020603050405020304" pitchFamily="18" charset="0"/>
                    <a:cs typeface="Times New Roman" panose="02020603050405020304" pitchFamily="18" charset="0"/>
                  </a:rPr>
                  <a:t>on.</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600" dirty="0" smtClean="0">
                    <a:latin typeface="Times New Roman" panose="02020603050405020304" pitchFamily="18" charset="0"/>
                    <a:cs typeface="Times New Roman" panose="02020603050405020304" pitchFamily="18" charset="0"/>
                  </a:rPr>
                  <a:t>1.Using </a:t>
                </a:r>
                <a:r>
                  <a:rPr lang="en-IN" sz="2600" dirty="0">
                    <a:latin typeface="Times New Roman" panose="02020603050405020304" pitchFamily="18" charset="0"/>
                    <a:cs typeface="Times New Roman" panose="02020603050405020304" pitchFamily="18" charset="0"/>
                  </a:rPr>
                  <a:t>the modified Euler’s method, solve the IVP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r>
                      <a:rPr lang="en-IN" sz="2600" i="1">
                        <a:latin typeface="Cambria Math" panose="02040503050406030204" pitchFamily="18" charset="0"/>
                      </a:rPr>
                      <m:t>, </m:t>
                    </m:r>
                    <m:r>
                      <a:rPr lang="en-IN" sz="2600" i="1">
                        <a:latin typeface="Cambria Math" panose="02040503050406030204" pitchFamily="18" charset="0"/>
                      </a:rPr>
                      <m:t>𝑦</m:t>
                    </m:r>
                    <m:d>
                      <m:dPr>
                        <m:ctrlPr>
                          <a:rPr lang="en-IN" sz="2600" i="1">
                            <a:latin typeface="Cambria Math" panose="02040503050406030204" pitchFamily="18" charset="0"/>
                          </a:rPr>
                        </m:ctrlPr>
                      </m:dPr>
                      <m:e>
                        <m:r>
                          <a:rPr lang="en-IN" sz="2600" i="1">
                            <a:latin typeface="Cambria Math" panose="02040503050406030204" pitchFamily="18" charset="0"/>
                          </a:rPr>
                          <m:t>0</m:t>
                        </m:r>
                      </m:e>
                    </m:d>
                    <m:r>
                      <a:rPr lang="en-IN" sz="2600" i="1">
                        <a:latin typeface="Cambria Math" panose="02040503050406030204" pitchFamily="18" charset="0"/>
                      </a:rPr>
                      <m:t>=1</m:t>
                    </m:r>
                  </m:oMath>
                </a14:m>
                <a:r>
                  <a:rPr lang="en-IN" sz="2600" dirty="0">
                    <a:latin typeface="Times New Roman" panose="02020603050405020304" pitchFamily="18" charset="0"/>
                    <a:cs typeface="Times New Roman" panose="02020603050405020304" pitchFamily="18" charset="0"/>
                  </a:rPr>
                  <a:t> at points x=0.5 and x=1 in steps of length h=0.5. Carry out two modifications at each step.</a:t>
                </a:r>
              </a:p>
              <a:p>
                <a:pPr marL="0" indent="0">
                  <a:buNone/>
                </a:pPr>
                <a:r>
                  <a:rPr lang="en-IN" sz="2600" b="1" dirty="0" smtClean="0">
                    <a:latin typeface="Times New Roman" panose="02020603050405020304" pitchFamily="18" charset="0"/>
                    <a:cs typeface="Times New Roman" panose="02020603050405020304" pitchFamily="18" charset="0"/>
                  </a:rPr>
                  <a:t>Sol:</a:t>
                </a:r>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1</m:t>
                        </m:r>
                      </m:num>
                      <m:den>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den>
                    </m:f>
                  </m:oMath>
                </a14:m>
                <a:r>
                  <a:rPr lang="en-IN" sz="26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=0 ,</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𝑡𝑎𝑘𝑖𝑛𝑔</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=0.5</m:t>
                    </m:r>
                  </m:oMath>
                </a14:m>
                <a:endParaRPr lang="en-IN" sz="26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2247"/>
                </a:stretch>
              </a:blipFill>
            </p:spPr>
            <p:txBody>
              <a:bodyPr/>
              <a:lstStyle/>
              <a:p>
                <a:r>
                  <a:rPr lang="en-IN">
                    <a:noFill/>
                  </a:rPr>
                  <a:t> </a:t>
                </a:r>
              </a:p>
            </p:txBody>
          </p:sp>
        </mc:Fallback>
      </mc:AlternateContent>
    </p:spTree>
    <p:extLst>
      <p:ext uri="{BB962C8B-B14F-4D97-AF65-F5344CB8AC3E}">
        <p14:creationId xmlns:p14="http://schemas.microsoft.com/office/powerpoint/2010/main" val="706165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lstStyle/>
              <a:p>
                <a:pPr marL="0" indent="0">
                  <a:buNone/>
                </a:pPr>
                <a14:m>
                  <m:oMath xmlns:m="http://schemas.openxmlformats.org/officeDocument/2006/math">
                    <m:sSubSup>
                      <m:sSubSupPr>
                        <m:ctrlPr>
                          <a:rPr lang="en-IN" sz="2400" i="1" smtClean="0">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0+1</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𝟓</m:t>
                    </m:r>
                  </m:oMath>
                </a14:m>
                <a:r>
                  <a:rPr lang="en-IN" sz="2400"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endParaRPr lang="en-IN" sz="2400" i="1" dirty="0" smtClean="0"/>
              </a:p>
              <a:p>
                <a:pPr marL="0" indent="0">
                  <a:buNone/>
                </a:pPr>
                <a:r>
                  <a:rPr lang="en-IN" sz="2400" dirty="0"/>
                  <a:t> </a:t>
                </a: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0.5+1.5</m:t>
                            </m:r>
                          </m:den>
                        </m:f>
                        <m:r>
                          <a:rPr lang="en-IN" sz="2400" i="1">
                            <a:latin typeface="Cambria Math" panose="02040503050406030204" pitchFamily="18" charset="0"/>
                          </a:rPr>
                          <m:t>  </m:t>
                        </m:r>
                      </m:e>
                    </m:d>
                    <m:r>
                      <a:rPr lang="en-IN" sz="2400" b="1"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𝟑𝟕𝟓</m:t>
                    </m:r>
                  </m:oMath>
                </a14:m>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m:oMathPara>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=1+</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0+1</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0.5+1.375</m:t>
                            </m:r>
                          </m:den>
                        </m:f>
                        <m:r>
                          <a:rPr lang="en-IN" sz="2400" i="1">
                            <a:latin typeface="Cambria Math" panose="02040503050406030204" pitchFamily="18" charset="0"/>
                          </a:rPr>
                          <m:t>  </m:t>
                        </m:r>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𝟑𝟖𝟑𝟑</m:t>
                    </m:r>
                  </m:oMath>
                </a14:m>
                <a:endParaRPr lang="en-IN" sz="2400" b="1"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928" t="-125"/>
                </a:stretch>
              </a:blipFill>
            </p:spPr>
            <p:txBody>
              <a:bodyPr/>
              <a:lstStyle/>
              <a:p>
                <a:r>
                  <a:rPr lang="en-IN">
                    <a:noFill/>
                  </a:rPr>
                  <a:t> </a:t>
                </a:r>
              </a:p>
            </p:txBody>
          </p:sp>
        </mc:Fallback>
      </mc:AlternateContent>
    </p:spTree>
    <p:extLst>
      <p:ext uri="{BB962C8B-B14F-4D97-AF65-F5344CB8AC3E}">
        <p14:creationId xmlns:p14="http://schemas.microsoft.com/office/powerpoint/2010/main" val="10126132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29049"/>
              </a:xfrm>
            </p:spPr>
            <p:txBody>
              <a:bodyPr>
                <a:normAutofit lnSpcReduction="10000"/>
              </a:bodyPr>
              <a:lstStyle/>
              <a:p>
                <a:pPr marL="0" indent="0">
                  <a:buNone/>
                </a:pPr>
                <a:r>
                  <a:rPr lang="en-IN" sz="2000" dirty="0" smtClean="0">
                    <a:latin typeface="Times New Roman" panose="02020603050405020304" pitchFamily="18" charset="0"/>
                    <a:cs typeface="Times New Roman" panose="02020603050405020304" pitchFamily="18" charset="0"/>
                  </a:rPr>
                  <a:t>Next, to compute the solution </a:t>
                </a:r>
                <a14:m>
                  <m:oMath xmlns:m="http://schemas.openxmlformats.org/officeDocument/2006/math">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2</m:t>
                        </m:r>
                      </m:sub>
                    </m:sSub>
                    <m:r>
                      <a:rPr lang="en-IN" sz="2000" i="1">
                        <a:latin typeface="Cambria Math" panose="02040503050406030204" pitchFamily="18" charset="0"/>
                      </a:rPr>
                      <m:t>=</m:t>
                    </m:r>
                    <m:r>
                      <a:rPr lang="en-IN" sz="2000" i="1">
                        <a:latin typeface="Cambria Math" panose="02040503050406030204" pitchFamily="18" charset="0"/>
                      </a:rPr>
                      <m:t>𝑦</m:t>
                    </m:r>
                    <m:d>
                      <m:dPr>
                        <m:ctrlPr>
                          <a:rPr lang="en-IN" sz="2000" i="1">
                            <a:latin typeface="Cambria Math" panose="02040503050406030204" pitchFamily="18" charset="0"/>
                          </a:rPr>
                        </m:ctrlPr>
                      </m:dPr>
                      <m:e>
                        <m:r>
                          <a:rPr lang="en-IN" sz="2000" i="1">
                            <a:latin typeface="Cambria Math" panose="02040503050406030204" pitchFamily="18" charset="0"/>
                          </a:rPr>
                          <m:t>1</m:t>
                        </m:r>
                      </m:e>
                    </m:d>
                    <m:r>
                      <a:rPr lang="en-IN" sz="2000" i="1">
                        <a:latin typeface="Cambria Math" panose="02040503050406030204" pitchFamily="18" charset="0"/>
                      </a:rPr>
                      <m:t>𝑎𝑛𝑑</m:t>
                    </m:r>
                    <m:r>
                      <a:rPr lang="en-IN" sz="2000" i="1">
                        <a:latin typeface="Cambria Math" panose="02040503050406030204" pitchFamily="18" charset="0"/>
                      </a:rPr>
                      <m:t> </m:t>
                    </m:r>
                    <m:r>
                      <a:rPr lang="en-IN" sz="2000" i="1">
                        <a:latin typeface="Cambria Math" panose="02040503050406030204" pitchFamily="18" charset="0"/>
                      </a:rPr>
                      <m:t>𝑙𝑒𝑡</m:t>
                    </m:r>
                    <m:r>
                      <a:rPr lang="en-IN" sz="2000" i="1">
                        <a:latin typeface="Cambria Math" panose="02040503050406030204" pitchFamily="18" charset="0"/>
                      </a:rPr>
                      <m:t> </m:t>
                    </m:r>
                    <m:r>
                      <a:rPr lang="en-IN" sz="2000" i="1">
                        <a:latin typeface="Cambria Math" panose="02040503050406030204" pitchFamily="18" charset="0"/>
                      </a:rPr>
                      <m:t>𝑢𝑠</m:t>
                    </m:r>
                    <m:r>
                      <a:rPr lang="en-IN" sz="2000" i="1">
                        <a:latin typeface="Cambria Math" panose="02040503050406030204" pitchFamily="18" charset="0"/>
                      </a:rPr>
                      <m:t> </m:t>
                    </m:r>
                    <m:r>
                      <a:rPr lang="en-IN" sz="2000" i="1">
                        <a:latin typeface="Cambria Math" panose="02040503050406030204" pitchFamily="18" charset="0"/>
                      </a:rPr>
                      <m:t>𝑐𝑜𝑛𝑠𝑖𝑑𝑒𝑟</m:t>
                    </m:r>
                    <m:r>
                      <a:rPr lang="en-IN" sz="2000" i="1">
                        <a:latin typeface="Cambria Math" panose="02040503050406030204" pitchFamily="18" charset="0"/>
                      </a:rPr>
                      <m:t> </m:t>
                    </m:r>
                    <m:sSub>
                      <m:sSubPr>
                        <m:ctrlPr>
                          <a:rPr lang="en-IN" sz="2000" i="1">
                            <a:latin typeface="Cambria Math" panose="02040503050406030204" pitchFamily="18" charset="0"/>
                          </a:rPr>
                        </m:ctrlPr>
                      </m:sSubPr>
                      <m:e>
                        <m:r>
                          <a:rPr lang="en-IN" sz="2000" i="1">
                            <a:latin typeface="Cambria Math" panose="02040503050406030204" pitchFamily="18" charset="0"/>
                          </a:rPr>
                          <m:t>𝑥</m:t>
                        </m:r>
                      </m:e>
                      <m:sub>
                        <m:r>
                          <a:rPr lang="en-IN" sz="2000" i="1">
                            <a:latin typeface="Cambria Math" panose="02040503050406030204" pitchFamily="18" charset="0"/>
                          </a:rPr>
                          <m:t>0</m:t>
                        </m:r>
                      </m:sub>
                    </m:sSub>
                    <m:r>
                      <a:rPr lang="en-IN" sz="2000" i="1">
                        <a:latin typeface="Cambria Math" panose="02040503050406030204" pitchFamily="18" charset="0"/>
                      </a:rPr>
                      <m:t>=0.5 ,</m:t>
                    </m:r>
                    <m:sSub>
                      <m:sSubPr>
                        <m:ctrlPr>
                          <a:rPr lang="en-IN" sz="2000" i="1">
                            <a:latin typeface="Cambria Math" panose="02040503050406030204" pitchFamily="18" charset="0"/>
                          </a:rPr>
                        </m:ctrlPr>
                      </m:sSubPr>
                      <m:e>
                        <m:r>
                          <a:rPr lang="en-IN" sz="2000" i="1">
                            <a:latin typeface="Cambria Math" panose="02040503050406030204" pitchFamily="18" charset="0"/>
                          </a:rPr>
                          <m:t>𝑦</m:t>
                        </m:r>
                      </m:e>
                      <m:sub>
                        <m:r>
                          <a:rPr lang="en-IN" sz="2000" i="1">
                            <a:latin typeface="Cambria Math" panose="02040503050406030204" pitchFamily="18" charset="0"/>
                          </a:rPr>
                          <m:t>0</m:t>
                        </m:r>
                      </m:sub>
                    </m:sSub>
                    <m:r>
                      <a:rPr lang="en-IN" sz="2000" i="1">
                        <a:latin typeface="Cambria Math" panose="02040503050406030204" pitchFamily="18" charset="0"/>
                      </a:rPr>
                      <m:t>=1.3833</m:t>
                    </m:r>
                  </m:oMath>
                </a14:m>
                <a:endParaRPr lang="en-IN" sz="20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oMath>
                </a14:m>
                <a:r>
                  <a:rPr lang="en-IN" sz="24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r>
                      <a:rPr lang="en-IN" sz="2400" i="1">
                        <a:latin typeface="Cambria Math" panose="02040503050406030204" pitchFamily="18" charset="0"/>
                      </a:rPr>
                      <m:t>h</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   =1.3833+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0.5+1.3833</m:t>
                        </m:r>
                      </m:den>
                    </m:f>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𝟔𝟒𝟖𝟖</m:t>
                    </m:r>
                  </m:oMath>
                </a14:m>
                <a:r>
                  <a:rPr lang="en-IN" sz="2400" b="1" dirty="0">
                    <a:latin typeface="Times New Roman" panose="02020603050405020304" pitchFamily="18" charset="0"/>
                    <a:cs typeface="Times New Roman" panose="02020603050405020304" pitchFamily="18" charset="0"/>
                  </a:rPr>
                  <a:t> </a:t>
                </a:r>
              </a:p>
              <a:p>
                <a:pPr marL="0" indent="0">
                  <a:buNone/>
                </a:pPr>
                <a:r>
                  <a:rPr lang="en-IN" sz="2400" dirty="0">
                    <a:latin typeface="Times New Roman" panose="02020603050405020304" pitchFamily="18" charset="0"/>
                    <a:cs typeface="Times New Roman" panose="02020603050405020304" pitchFamily="18" charset="0"/>
                  </a:rPr>
                  <a:t>First </a:t>
                </a:r>
                <a:r>
                  <a:rPr lang="en-IN" sz="2400" dirty="0" smtClean="0">
                    <a:latin typeface="Times New Roman" panose="02020603050405020304" pitchFamily="18" charset="0"/>
                    <a:cs typeface="Times New Roman" panose="02020603050405020304" pitchFamily="18" charset="0"/>
                  </a:rPr>
                  <a:t>modification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m:t>
                            </m:r>
                            <m:r>
                              <a:rPr lang="en-IN" sz="2400" i="1">
                                <a:latin typeface="Cambria Math" panose="02040503050406030204" pitchFamily="18" charset="0"/>
                              </a:rPr>
                              <m:t>𝐸</m:t>
                            </m:r>
                            <m:r>
                              <a:rPr lang="en-IN" sz="2400" i="1">
                                <a:latin typeface="Cambria Math" panose="02040503050406030204" pitchFamily="18" charset="0"/>
                              </a:rPr>
                              <m:t>)</m:t>
                            </m:r>
                          </m:sup>
                        </m:sSubSup>
                        <m:r>
                          <a:rPr lang="en-IN" sz="2400" i="1">
                            <a:latin typeface="Cambria Math" panose="02040503050406030204" pitchFamily="18" charset="0"/>
                          </a:rPr>
                          <m:t>)</m:t>
                        </m:r>
                      </m:e>
                    </m:d>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𝐸</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1+1.6488</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𝟔𝟏𝟎𝟒</m:t>
                    </m:r>
                    <m:r>
                      <a:rPr lang="en-IN" sz="2400" i="1">
                        <a:latin typeface="Cambria Math" panose="02040503050406030204" pitchFamily="18" charset="0"/>
                      </a:rPr>
                      <m:t>  </m:t>
                    </m:r>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Second </a:t>
                </a:r>
                <a:r>
                  <a:rPr lang="en-IN" sz="2400" dirty="0">
                    <a:latin typeface="Times New Roman" panose="02020603050405020304" pitchFamily="18" charset="0"/>
                    <a:cs typeface="Times New Roman" panose="02020603050405020304" pitchFamily="18" charset="0"/>
                  </a:rPr>
                  <a:t>modification </a:t>
                </a:r>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(2)</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r>
                          <a:rPr lang="en-IN" sz="2400" i="1">
                            <a:latin typeface="Cambria Math" panose="02040503050406030204" pitchFamily="18" charset="0"/>
                          </a:rPr>
                          <m:t>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e>
                        </m:d>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1</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r>
                          <a:rPr lang="en-IN" sz="2400" i="1">
                            <a:latin typeface="Cambria Math" panose="02040503050406030204" pitchFamily="18" charset="0"/>
                          </a:rPr>
                          <m:t>)</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t>                                               </a:t>
                </a:r>
                <a14:m>
                  <m:oMath xmlns:m="http://schemas.openxmlformats.org/officeDocument/2006/math">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1</m:t>
                                </m:r>
                              </m:sub>
                              <m:sup>
                                <m:r>
                                  <a:rPr lang="en-IN" sz="2400" i="1">
                                    <a:latin typeface="Cambria Math" panose="02040503050406030204" pitchFamily="18" charset="0"/>
                                  </a:rPr>
                                  <m:t>1</m:t>
                                </m:r>
                              </m:sup>
                            </m:sSubSup>
                          </m:den>
                        </m:f>
                        <m:r>
                          <a:rPr lang="en-IN" sz="2400" i="1">
                            <a:latin typeface="Cambria Math" panose="02040503050406030204" pitchFamily="18" charset="0"/>
                          </a:rPr>
                          <m:t>  </m:t>
                        </m:r>
                      </m:e>
                    </m:d>
                  </m:oMath>
                </a14:m>
                <a:r>
                  <a:rPr lang="en-IN" sz="2400" i="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=1.3833+</m:t>
                    </m:r>
                    <m:f>
                      <m:fPr>
                        <m:ctrlPr>
                          <a:rPr lang="en-IN" sz="2400" i="1">
                            <a:latin typeface="Cambria Math" panose="02040503050406030204" pitchFamily="18" charset="0"/>
                          </a:rPr>
                        </m:ctrlPr>
                      </m:fPr>
                      <m:num>
                        <m:r>
                          <a:rPr lang="en-IN" sz="2400" i="1">
                            <a:latin typeface="Cambria Math" panose="02040503050406030204" pitchFamily="18" charset="0"/>
                          </a:rPr>
                          <m:t>0.5</m:t>
                        </m:r>
                      </m:num>
                      <m:den>
                        <m:r>
                          <a:rPr lang="en-IN" sz="2400" i="1">
                            <a:latin typeface="Cambria Math" panose="02040503050406030204" pitchFamily="18" charset="0"/>
                          </a:rPr>
                          <m:t>2</m:t>
                        </m:r>
                      </m:den>
                    </m:f>
                    <m:d>
                      <m:dPr>
                        <m:begChr m:val="["/>
                        <m:endChr m:val="]"/>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0.5+1.3833</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1</m:t>
                            </m:r>
                          </m:num>
                          <m:den>
                            <m:r>
                              <a:rPr lang="en-IN" sz="2400" i="1">
                                <a:latin typeface="Cambria Math" panose="02040503050406030204" pitchFamily="18" charset="0"/>
                              </a:rPr>
                              <m:t>1+1.6104</m:t>
                            </m:r>
                          </m:den>
                        </m:f>
                      </m:e>
                    </m:d>
                    <m:r>
                      <a:rPr lang="en-IN" sz="2400" i="1">
                        <a:latin typeface="Cambria Math" panose="02040503050406030204" pitchFamily="18" charset="0"/>
                      </a:rPr>
                      <m:t>=</m:t>
                    </m:r>
                    <m:r>
                      <a:rPr lang="en-IN" sz="2400" b="1" i="1">
                        <a:latin typeface="Cambria Math" panose="02040503050406030204" pitchFamily="18" charset="0"/>
                      </a:rPr>
                      <m:t>𝟏</m:t>
                    </m:r>
                    <m:r>
                      <a:rPr lang="en-IN" sz="2400" b="1" i="1">
                        <a:latin typeface="Cambria Math" panose="02040503050406030204" pitchFamily="18" charset="0"/>
                      </a:rPr>
                      <m:t>.</m:t>
                    </m:r>
                    <m:r>
                      <a:rPr lang="en-IN" sz="2400" b="1" i="1">
                        <a:latin typeface="Cambria Math" panose="02040503050406030204" pitchFamily="18" charset="0"/>
                      </a:rPr>
                      <m:t>𝟔𝟏𝟏𝟖</m:t>
                    </m:r>
                    <m:r>
                      <a:rPr lang="en-IN" sz="2400" b="1" i="1">
                        <a:latin typeface="Cambria Math" panose="02040503050406030204" pitchFamily="18" charset="0"/>
                      </a:rPr>
                      <m:t> </m:t>
                    </m:r>
                    <m:r>
                      <a:rPr lang="en-IN" sz="2400" i="1">
                        <a:latin typeface="Cambria Math" panose="02040503050406030204" pitchFamily="18" charset="0"/>
                      </a:rPr>
                      <m:t> </m:t>
                    </m:r>
                  </m:oMath>
                </a14:m>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The required solution are y(0.5)=1.3833 and y(1)=1.6118</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29049"/>
              </a:xfrm>
              <a:blipFill>
                <a:blip r:embed="rId2" cstate="print"/>
                <a:stretch>
                  <a:fillRect l="-928" t="-1784"/>
                </a:stretch>
              </a:blipFill>
            </p:spPr>
            <p:txBody>
              <a:bodyPr/>
              <a:lstStyle/>
              <a:p>
                <a:r>
                  <a:rPr lang="en-IN">
                    <a:noFill/>
                  </a:rPr>
                  <a:t> </a:t>
                </a:r>
              </a:p>
            </p:txBody>
          </p:sp>
        </mc:Fallback>
      </mc:AlternateContent>
    </p:spTree>
    <p:extLst>
      <p:ext uri="{BB962C8B-B14F-4D97-AF65-F5344CB8AC3E}">
        <p14:creationId xmlns:p14="http://schemas.microsoft.com/office/powerpoint/2010/main" val="36523002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44966"/>
              </a:xfrm>
            </p:spPr>
            <p:txBody>
              <a:bodyPr>
                <a:normAutofit fontScale="92500" lnSpcReduction="10000"/>
              </a:bodyPr>
              <a:lstStyle/>
              <a:p>
                <a:pPr marL="0" indent="0">
                  <a:buNone/>
                </a:pPr>
                <a:r>
                  <a:rPr lang="en-IN" b="1" u="sng" dirty="0">
                    <a:latin typeface="Times New Roman" panose="02020603050405020304" pitchFamily="18" charset="0"/>
                    <a:cs typeface="Times New Roman" panose="02020603050405020304" pitchFamily="18" charset="0"/>
                  </a:rPr>
                  <a:t>RUNGE- KUTTA  METHOD (R-K METHOD)  </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𝑓</m:t>
                    </m:r>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r>
                      <a:rPr lang="en-IN" i="1">
                        <a:latin typeface="Cambria Math" panose="02040503050406030204" pitchFamily="18" charset="0"/>
                      </a:rPr>
                      <m:t>),</m:t>
                    </m:r>
                    <m:r>
                      <a:rPr lang="en-IN" i="1">
                        <a:latin typeface="Cambria Math" panose="02040503050406030204" pitchFamily="18" charset="0"/>
                      </a:rPr>
                      <m:t>𝑦</m:t>
                    </m:r>
                    <m:d>
                      <m:dPr>
                        <m:ctrlPr>
                          <a:rPr lang="en-IN" i="1">
                            <a:latin typeface="Cambria Math" panose="02040503050406030204" pitchFamily="18" charset="0"/>
                          </a:rPr>
                        </m:ctrlPr>
                      </m:dPr>
                      <m:e>
                        <m:r>
                          <a:rPr lang="en-IN" i="1">
                            <a:latin typeface="Cambria Math" panose="02040503050406030204" pitchFamily="18" charset="0"/>
                          </a:rPr>
                          <m:t>0</m:t>
                        </m:r>
                      </m:e>
                    </m:d>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oMath>
                </a14:m>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1)</a:t>
                </a:r>
              </a:p>
              <a:p>
                <a:pPr marL="0" indent="0">
                  <a:buNone/>
                </a:pPr>
                <a:r>
                  <a:rPr lang="en-IN" dirty="0">
                    <a:latin typeface="Times New Roman" panose="02020603050405020304" pitchFamily="18" charset="0"/>
                    <a:cs typeface="Times New Roman" panose="02020603050405020304" pitchFamily="18" charset="0"/>
                  </a:rPr>
                  <a:t>To determine the solution of this problem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𝑛</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𝑛h</m:t>
                    </m:r>
                  </m:oMath>
                </a14:m>
                <a:r>
                  <a:rPr lang="en-IN" dirty="0">
                    <a:latin typeface="Times New Roman" panose="02020603050405020304" pitchFamily="18" charset="0"/>
                    <a:cs typeface="Times New Roman" panose="02020603050405020304" pitchFamily="18" charset="0"/>
                  </a:rPr>
                  <a:t> by using this method, where h is step length</a:t>
                </a:r>
              </a:p>
              <a:p>
                <a:pPr marL="0" indent="0">
                  <a:buNone/>
                </a:pPr>
                <a:r>
                  <a:rPr lang="en-IN" dirty="0">
                    <a:latin typeface="Times New Roman" panose="02020603050405020304" pitchFamily="18" charset="0"/>
                    <a:cs typeface="Times New Roman" panose="02020603050405020304" pitchFamily="18" charset="0"/>
                  </a:rPr>
                  <a:t>According to the Euler’s method , the solution at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1</m:t>
                        </m:r>
                      </m:sub>
                    </m:sSub>
                    <m:r>
                      <a:rPr lang="en-IN" i="1">
                        <a:latin typeface="Cambria Math" panose="02040503050406030204" pitchFamily="18" charset="0"/>
                      </a:rPr>
                      <m:t> </m:t>
                    </m:r>
                    <m:r>
                      <a:rPr lang="en-IN" i="1">
                        <a:latin typeface="Cambria Math" panose="02040503050406030204" pitchFamily="18" charset="0"/>
                      </a:rPr>
                      <m:t>𝑖𝑠</m:t>
                    </m:r>
                    <m:r>
                      <a:rPr lang="en-IN" i="1">
                        <a:latin typeface="Cambria Math" panose="02040503050406030204" pitchFamily="18" charset="0"/>
                      </a:rPr>
                      <m:t> </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a:latin typeface="Cambria Math" panose="02040503050406030204" pitchFamily="18" charset="0"/>
                      </a:rPr>
                      <m:t> </m:t>
                    </m:r>
                    <m:r>
                      <a:rPr lang="en-IN" i="1">
                        <a:latin typeface="Cambria Math" panose="02040503050406030204" pitchFamily="18" charset="0"/>
                      </a:rPr>
                      <m:t> </m:t>
                    </m:r>
                  </m:oMath>
                </a14:m>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This can be rewritten as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1</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𝐾</m:t>
                    </m:r>
                  </m:oMath>
                </a14:m>
                <a:r>
                  <a:rPr lang="en-IN" dirty="0">
                    <a:latin typeface="Times New Roman" panose="02020603050405020304" pitchFamily="18" charset="0"/>
                    <a:cs typeface="Times New Roman" panose="02020603050405020304" pitchFamily="18" charset="0"/>
                  </a:rPr>
                  <a:t> </a:t>
                </a:r>
              </a:p>
              <a:p>
                <a:pPr marL="0" indent="0">
                  <a:buNone/>
                </a:pPr>
                <a:r>
                  <a:rPr lang="en-IN" dirty="0" smtClean="0">
                    <a:latin typeface="Times New Roman" panose="02020603050405020304" pitchFamily="18" charset="0"/>
                    <a:cs typeface="Times New Roman" panose="02020603050405020304" pitchFamily="18" charset="0"/>
                  </a:rPr>
                  <a:t>Where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r>
                      <a:rPr lang="en-IN" i="1">
                        <a:latin typeface="Cambria Math" panose="02040503050406030204" pitchFamily="18" charset="0"/>
                      </a:rPr>
                      <m:t>=</m:t>
                    </m:r>
                    <m:r>
                      <a:rPr lang="en-IN" i="1">
                        <a:latin typeface="Cambria Math" panose="02040503050406030204" pitchFamily="18" charset="0"/>
                      </a:rPr>
                      <m:t>h𝑓</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oMath>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1</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h</m:t>
                              </m:r>
                            </m:num>
                            <m:den>
                              <m:r>
                                <a:rPr lang="en-IN" i="1">
                                  <a:latin typeface="Cambria Math" panose="02040503050406030204" pitchFamily="18" charset="0"/>
                                </a:rPr>
                                <m:t>2</m:t>
                              </m:r>
                            </m:den>
                          </m:f>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2</m:t>
                                  </m:r>
                                </m:sub>
                              </m:sSub>
                            </m:num>
                            <m:den>
                              <m:r>
                                <a:rPr lang="en-IN" i="1">
                                  <a:latin typeface="Cambria Math" panose="02040503050406030204" pitchFamily="18" charset="0"/>
                                </a:rPr>
                                <m:t>2</m:t>
                              </m:r>
                            </m:den>
                          </m:f>
                        </m:e>
                      </m:d>
                    </m:oMath>
                  </m:oMathPara>
                </a14:m>
                <a:endParaRPr lang="en-IN"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m:oMathPara>
                </a14:m>
                <a:endParaRPr lang="en-IN"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44966"/>
              </a:xfrm>
              <a:blipFill>
                <a:blip r:embed="rId2" cstate="print"/>
                <a:stretch>
                  <a:fillRect l="-1043" t="-2657" b="-1932"/>
                </a:stretch>
              </a:blipFill>
            </p:spPr>
            <p:txBody>
              <a:bodyPr/>
              <a:lstStyle/>
              <a:p>
                <a:r>
                  <a:rPr lang="en-IN">
                    <a:noFill/>
                  </a:rPr>
                  <a:t> </a:t>
                </a:r>
              </a:p>
            </p:txBody>
          </p:sp>
        </mc:Fallback>
      </mc:AlternateContent>
    </p:spTree>
    <p:extLst>
      <p:ext uri="{BB962C8B-B14F-4D97-AF65-F5344CB8AC3E}">
        <p14:creationId xmlns:p14="http://schemas.microsoft.com/office/powerpoint/2010/main" val="3768843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181600"/>
              </a:xfrm>
            </p:spPr>
            <p:txBody>
              <a:bodyPr>
                <a:normAutofit fontScale="85000" lnSpcReduction="20000"/>
              </a:bodyPr>
              <a:lstStyle/>
              <a:p>
                <a:pPr marL="0" indent="0">
                  <a:buNone/>
                </a:pPr>
                <a14:m>
                  <m:oMath xmlns:m="http://schemas.openxmlformats.org/officeDocument/2006/math">
                    <m:sSub>
                      <m:sSubPr>
                        <m:ctrlPr>
                          <a:rPr lang="en-IN" b="1" i="1" smtClean="0">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a:t>    </a:t>
                </a:r>
                <a:r>
                  <a:rPr lang="en-IN" sz="2400" dirty="0">
                    <a:latin typeface="Times New Roman" panose="02020603050405020304" pitchFamily="18" charset="0"/>
                    <a:cs typeface="Times New Roman" panose="02020603050405020304" pitchFamily="18" charset="0"/>
                  </a:rPr>
                  <a:t>is an approximate solution for the </a:t>
                </a:r>
                <a:r>
                  <a:rPr lang="en-IN" sz="2400" dirty="0" smtClean="0">
                    <a:latin typeface="Times New Roman" panose="02020603050405020304" pitchFamily="18" charset="0"/>
                    <a:cs typeface="Times New Roman" panose="02020603050405020304" pitchFamily="18" charset="0"/>
                  </a:rPr>
                  <a:t>equation (</a:t>
                </a:r>
                <a:r>
                  <a:rPr lang="en-IN" sz="2400" dirty="0">
                    <a:latin typeface="Times New Roman" panose="02020603050405020304" pitchFamily="18" charset="0"/>
                    <a:cs typeface="Times New Roman" panose="02020603050405020304" pitchFamily="18" charset="0"/>
                  </a:rPr>
                  <a:t>1) at x</a:t>
                </a:r>
                <a:r>
                  <a:rPr lang="en-IN" sz="2400" baseline="-25000" dirty="0">
                    <a:latin typeface="Times New Roman" panose="02020603050405020304" pitchFamily="18" charset="0"/>
                    <a:cs typeface="Times New Roman" panose="02020603050405020304" pitchFamily="18" charset="0"/>
                  </a:rPr>
                  <a:t>1  ,</a:t>
                </a:r>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known </a:t>
                </a:r>
                <a:r>
                  <a:rPr lang="en-IN" sz="2400" dirty="0">
                    <a:latin typeface="Times New Roman" panose="02020603050405020304" pitchFamily="18" charset="0"/>
                    <a:cs typeface="Times New Roman" panose="02020603050405020304" pitchFamily="18" charset="0"/>
                  </a:rPr>
                  <a:t>as </a:t>
                </a:r>
                <a:r>
                  <a:rPr lang="en-IN" sz="2400" dirty="0" err="1">
                    <a:latin typeface="Times New Roman" panose="02020603050405020304" pitchFamily="18" charset="0"/>
                    <a:cs typeface="Times New Roman" panose="02020603050405020304" pitchFamily="18" charset="0"/>
                  </a:rPr>
                  <a:t>Runge-Kutta</a:t>
                </a:r>
                <a:r>
                  <a:rPr lang="en-IN" sz="2400" dirty="0">
                    <a:latin typeface="Times New Roman" panose="02020603050405020304" pitchFamily="18" charset="0"/>
                    <a:cs typeface="Times New Roman" panose="02020603050405020304" pitchFamily="18" charset="0"/>
                  </a:rPr>
                  <a:t> method of </a:t>
                </a:r>
                <a:r>
                  <a:rPr lang="en-IN" sz="2400" dirty="0" smtClean="0">
                    <a:latin typeface="Times New Roman" panose="02020603050405020304" pitchFamily="18" charset="0"/>
                    <a:cs typeface="Times New Roman" panose="02020603050405020304" pitchFamily="18" charset="0"/>
                  </a:rPr>
                  <a:t>order </a:t>
                </a:r>
                <a:r>
                  <a:rPr lang="en-IN" sz="2400" dirty="0">
                    <a:latin typeface="Times New Roman" panose="02020603050405020304" pitchFamily="18" charset="0"/>
                    <a:cs typeface="Times New Roman" panose="02020603050405020304" pitchFamily="18" charset="0"/>
                  </a:rPr>
                  <a:t>four</a:t>
                </a:r>
                <a:r>
                  <a:rPr lang="en-IN"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1.Using </a:t>
                </a:r>
                <a:r>
                  <a:rPr lang="en-IN" sz="2400" dirty="0">
                    <a:latin typeface="Times New Roman" panose="02020603050405020304" pitchFamily="18" charset="0"/>
                    <a:cs typeface="Times New Roman" panose="02020603050405020304" pitchFamily="18" charset="0"/>
                  </a:rPr>
                  <a:t>RK method of fourth order , to find y(0.2), given that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num>
                      <m:den>
                        <m:r>
                          <a:rPr lang="en-IN" sz="2400" i="1">
                            <a:latin typeface="Cambria Math" panose="02040503050406030204" pitchFamily="18" charset="0"/>
                          </a:rPr>
                          <m:t>𝑦</m:t>
                        </m:r>
                        <m:r>
                          <a:rPr lang="en-IN" sz="2400" i="1">
                            <a:latin typeface="Cambria Math" panose="02040503050406030204" pitchFamily="18" charset="0"/>
                          </a:rPr>
                          <m:t>+</m:t>
                        </m:r>
                        <m:r>
                          <a:rPr lang="en-IN" sz="2400" i="1">
                            <a:latin typeface="Cambria Math" panose="02040503050406030204" pitchFamily="18" charset="0"/>
                          </a:rPr>
                          <m:t>𝑥</m:t>
                        </m:r>
                      </m:den>
                    </m:f>
                    <m:r>
                      <a:rPr lang="en-IN" sz="2400" i="1">
                        <a:latin typeface="Cambria Math" panose="02040503050406030204" pitchFamily="18" charset="0"/>
                      </a:rPr>
                      <m:t> </m:t>
                    </m:r>
                  </m:oMath>
                </a14:m>
                <a:r>
                  <a:rPr lang="en-IN" sz="240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i="1">
                        <a:latin typeface="Cambria Math" panose="02040503050406030204" pitchFamily="18" charset="0"/>
                      </a:rPr>
                      <m:t>𝑎𝑛𝑑</m:t>
                    </m:r>
                    <m:r>
                      <a:rPr lang="en-IN" sz="2400" i="1">
                        <a:latin typeface="Cambria Math" panose="02040503050406030204" pitchFamily="18" charset="0"/>
                      </a:rPr>
                      <m:t> </m:t>
                    </m:r>
                    <m:r>
                      <a:rPr lang="en-IN" sz="2400" i="1">
                        <a:latin typeface="Cambria Math" panose="02040503050406030204" pitchFamily="18" charset="0"/>
                      </a:rPr>
                      <m:t>𝑦</m:t>
                    </m:r>
                    <m:d>
                      <m:dPr>
                        <m:ctrlPr>
                          <a:rPr lang="en-IN" sz="2400" i="1">
                            <a:latin typeface="Cambria Math" panose="02040503050406030204" pitchFamily="18" charset="0"/>
                          </a:rPr>
                        </m:ctrlPr>
                      </m:dPr>
                      <m:e>
                        <m:r>
                          <a:rPr lang="en-IN" sz="2400" i="1">
                            <a:latin typeface="Cambria Math" panose="02040503050406030204" pitchFamily="18" charset="0"/>
                          </a:rPr>
                          <m:t>0</m:t>
                        </m:r>
                      </m:e>
                    </m:d>
                    <m:r>
                      <a:rPr lang="en-IN" sz="2400" i="1">
                        <a:latin typeface="Cambria Math" panose="02040503050406030204" pitchFamily="18" charset="0"/>
                      </a:rPr>
                      <m:t>=1 </m:t>
                    </m:r>
                  </m:oMath>
                </a14:m>
                <a:endParaRPr lang="en-IN" sz="2400" i="1" dirty="0" smtClean="0"/>
              </a:p>
              <a:p>
                <a:pPr marL="0" indent="0">
                  <a:buNone/>
                </a:pPr>
                <a:r>
                  <a:rPr lang="en-IN" sz="2400" dirty="0" smtClean="0"/>
                  <a:t>    </a:t>
                </a:r>
                <a14:m>
                  <m:oMath xmlns:m="http://schemas.openxmlformats.org/officeDocument/2006/math">
                    <m:r>
                      <a:rPr lang="en-IN" sz="2400" i="1">
                        <a:latin typeface="Cambria Math" panose="02040503050406030204" pitchFamily="18" charset="0"/>
                      </a:rPr>
                      <m:t>𝑡𝑎𝑘𝑒</m:t>
                    </m:r>
                    <m:r>
                      <a:rPr lang="en-IN" sz="2400" i="1">
                        <a:latin typeface="Cambria Math" panose="02040503050406030204" pitchFamily="18" charset="0"/>
                      </a:rPr>
                      <m:t> </m:t>
                    </m:r>
                    <m:r>
                      <a:rPr lang="en-IN" sz="2400" i="1">
                        <a:latin typeface="Cambria Math" panose="02040503050406030204" pitchFamily="18" charset="0"/>
                      </a:rPr>
                      <m:t>h</m:t>
                    </m:r>
                    <m:r>
                      <a:rPr lang="en-IN" sz="2400" i="1">
                        <a:latin typeface="Cambria Math" panose="02040503050406030204" pitchFamily="18" charset="0"/>
                      </a:rPr>
                      <m:t>=0.2</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r>
                  <a:rPr lang="en-IN" sz="2400" b="1" dirty="0" smtClean="0">
                    <a:latin typeface="Times New Roman" panose="02020603050405020304" pitchFamily="18" charset="0"/>
                    <a:cs typeface="Times New Roman" panose="02020603050405020304" pitchFamily="18" charset="0"/>
                  </a:rPr>
                  <a:t>Sol:</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Given</a:t>
                </a:r>
                <a:r>
                  <a:rPr lang="en-IN" sz="2400" dirty="0" smtClean="0"/>
                  <a:t> </a:t>
                </a:r>
                <a14:m>
                  <m:oMath xmlns:m="http://schemas.openxmlformats.org/officeDocument/2006/math">
                    <m:f>
                      <m:fPr>
                        <m:ctrlPr>
                          <a:rPr lang="en-IN" sz="2600" i="1">
                            <a:latin typeface="Cambria Math" panose="02040503050406030204" pitchFamily="18" charset="0"/>
                          </a:rPr>
                        </m:ctrlPr>
                      </m:fPr>
                      <m:num>
                        <m:r>
                          <a:rPr lang="en-IN" sz="2600" i="1">
                            <a:latin typeface="Cambria Math" panose="02040503050406030204" pitchFamily="18" charset="0"/>
                          </a:rPr>
                          <m:t>𝑑𝑦</m:t>
                        </m:r>
                      </m:num>
                      <m:den>
                        <m:r>
                          <a:rPr lang="en-IN" sz="2600" i="1">
                            <a:latin typeface="Cambria Math" panose="02040503050406030204" pitchFamily="18" charset="0"/>
                          </a:rPr>
                          <m:t>𝑑𝑥</m:t>
                        </m:r>
                      </m:den>
                    </m:f>
                    <m:r>
                      <a:rPr lang="en-IN" sz="2600" i="1">
                        <a:latin typeface="Cambria Math" panose="02040503050406030204" pitchFamily="18" charset="0"/>
                      </a:rPr>
                      <m:t>=</m:t>
                    </m:r>
                    <m:r>
                      <a:rPr lang="en-IN" sz="2600" i="1">
                        <a:latin typeface="Cambria Math" panose="02040503050406030204" pitchFamily="18" charset="0"/>
                      </a:rPr>
                      <m:t>𝑓</m:t>
                    </m:r>
                    <m:d>
                      <m:dPr>
                        <m:ctrlPr>
                          <a:rPr lang="en-IN" sz="2600" i="1">
                            <a:latin typeface="Cambria Math" panose="02040503050406030204" pitchFamily="18" charset="0"/>
                          </a:rPr>
                        </m:ctrlPr>
                      </m:dPr>
                      <m:e>
                        <m:r>
                          <a:rPr lang="en-IN" sz="2600" i="1">
                            <a:latin typeface="Cambria Math" panose="02040503050406030204" pitchFamily="18" charset="0"/>
                          </a:rPr>
                          <m:t>𝑥</m:t>
                        </m:r>
                        <m:r>
                          <a:rPr lang="en-IN" sz="2600" i="1">
                            <a:latin typeface="Cambria Math" panose="02040503050406030204" pitchFamily="18" charset="0"/>
                          </a:rPr>
                          <m:t>,</m:t>
                        </m:r>
                        <m:r>
                          <a:rPr lang="en-IN" sz="2600" i="1">
                            <a:latin typeface="Cambria Math" panose="02040503050406030204" pitchFamily="18" charset="0"/>
                          </a:rPr>
                          <m:t>𝑦</m:t>
                        </m:r>
                      </m:e>
                    </m:d>
                    <m:r>
                      <a:rPr lang="en-IN" sz="2600" i="1">
                        <a:latin typeface="Cambria Math" panose="02040503050406030204" pitchFamily="18" charset="0"/>
                      </a:rPr>
                      <m:t>=</m:t>
                    </m:r>
                    <m:f>
                      <m:fPr>
                        <m:ctrlPr>
                          <a:rPr lang="en-IN" sz="2600" i="1">
                            <a:latin typeface="Cambria Math" panose="02040503050406030204" pitchFamily="18" charset="0"/>
                          </a:rPr>
                        </m:ctrlPr>
                      </m:fPr>
                      <m:num>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num>
                      <m:den>
                        <m:r>
                          <a:rPr lang="en-IN" sz="2600" i="1">
                            <a:latin typeface="Cambria Math" panose="02040503050406030204" pitchFamily="18" charset="0"/>
                          </a:rPr>
                          <m:t>𝑦</m:t>
                        </m:r>
                        <m:r>
                          <a:rPr lang="en-IN" sz="2600" i="1">
                            <a:latin typeface="Cambria Math" panose="02040503050406030204" pitchFamily="18" charset="0"/>
                          </a:rPr>
                          <m:t>+</m:t>
                        </m:r>
                        <m:r>
                          <a:rPr lang="en-IN" sz="2600" i="1">
                            <a:latin typeface="Cambria Math" panose="02040503050406030204" pitchFamily="18" charset="0"/>
                          </a:rPr>
                          <m:t>𝑥</m:t>
                        </m:r>
                      </m:den>
                    </m:f>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m:t>
                        </m:r>
                        <m:r>
                          <a:rPr lang="en-IN" sz="2600" i="1">
                            <a:latin typeface="Cambria Math" panose="02040503050406030204" pitchFamily="18" charset="0"/>
                          </a:rPr>
                          <m:t>𝑥</m:t>
                        </m:r>
                        <m:r>
                          <a:rPr lang="en-IN" sz="2600" i="1">
                            <a:latin typeface="Cambria Math" panose="02040503050406030204" pitchFamily="18" charset="0"/>
                          </a:rPr>
                          <m:t> </m:t>
                        </m:r>
                      </m:e>
                      <m:sub>
                        <m:r>
                          <a:rPr lang="en-IN" sz="2600" i="1">
                            <a:latin typeface="Cambria Math" panose="02040503050406030204" pitchFamily="18" charset="0"/>
                          </a:rPr>
                          <m:t>0</m:t>
                        </m:r>
                      </m:sub>
                    </m:sSub>
                    <m:r>
                      <a:rPr lang="en-IN" sz="2600" i="1">
                        <a:latin typeface="Cambria Math" panose="02040503050406030204" pitchFamily="18" charset="0"/>
                      </a:rPr>
                      <m:t>=0,</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=1 </m:t>
                    </m:r>
                    <m:r>
                      <a:rPr lang="en-IN" sz="2600" i="1">
                        <a:latin typeface="Cambria Math" panose="02040503050406030204" pitchFamily="18" charset="0"/>
                      </a:rPr>
                      <m:t>𝑎𝑛𝑑</m:t>
                    </m:r>
                    <m:r>
                      <a:rPr lang="en-IN" sz="2600" i="1">
                        <a:latin typeface="Cambria Math" panose="02040503050406030204" pitchFamily="18" charset="0"/>
                      </a:rPr>
                      <m:t> </m:t>
                    </m:r>
                    <m:r>
                      <a:rPr lang="en-IN" sz="2600" i="1">
                        <a:latin typeface="Cambria Math" panose="02040503050406030204" pitchFamily="18" charset="0"/>
                      </a:rPr>
                      <m:t>h</m:t>
                    </m:r>
                    <m:r>
                      <a:rPr lang="en-IN" sz="2600" i="1">
                        <a:latin typeface="Cambria Math" panose="02040503050406030204" pitchFamily="18" charset="0"/>
                      </a:rPr>
                      <m:t>=0.2</m:t>
                    </m:r>
                  </m:oMath>
                </a14:m>
                <a:r>
                  <a:rPr lang="en-IN" sz="2600" dirty="0">
                    <a:latin typeface="Times New Roman" panose="02020603050405020304" pitchFamily="18" charset="0"/>
                    <a:cs typeface="Times New Roman" panose="02020603050405020304" pitchFamily="18" charset="0"/>
                  </a:rPr>
                  <a:t>  then </a:t>
                </a: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1</m:t>
                        </m:r>
                      </m:sub>
                    </m:sSub>
                    <m:r>
                      <a:rPr lang="en-IN" sz="2600" i="1">
                        <a:latin typeface="Cambria Math" panose="02040503050406030204" pitchFamily="18" charset="0"/>
                      </a:rPr>
                      <m:t>= </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r>
                      <a:rPr lang="en-IN" sz="2600" i="1">
                        <a:latin typeface="Cambria Math" panose="02040503050406030204" pitchFamily="18" charset="0"/>
                      </a:rPr>
                      <m:t>h</m:t>
                    </m:r>
                    <m:r>
                      <a:rPr lang="en-IN" sz="2600" i="1">
                        <a:latin typeface="Cambria Math" panose="02040503050406030204" pitchFamily="18" charset="0"/>
                      </a:rPr>
                      <m:t>=0.2</m:t>
                    </m:r>
                  </m:oMath>
                </a14:m>
                <a:endParaRPr lang="en-IN" sz="26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IN" sz="2600" i="1">
                            <a:latin typeface="Cambria Math" panose="02040503050406030204" pitchFamily="18" charset="0"/>
                          </a:rPr>
                        </m:ctrlPr>
                      </m:sSubPr>
                      <m:e>
                        <m:r>
                          <a:rPr lang="en-IN" sz="2600" i="1">
                            <a:latin typeface="Cambria Math" panose="02040503050406030204" pitchFamily="18" charset="0"/>
                          </a:rPr>
                          <m:t>𝑘</m:t>
                        </m:r>
                      </m:e>
                      <m:sub>
                        <m:r>
                          <a:rPr lang="en-IN" sz="2600" i="1">
                            <a:latin typeface="Cambria Math" panose="02040503050406030204" pitchFamily="18" charset="0"/>
                          </a:rPr>
                          <m:t>1</m:t>
                        </m:r>
                      </m:sub>
                    </m:sSub>
                    <m:r>
                      <a:rPr lang="en-IN" sz="2600" i="1">
                        <a:latin typeface="Cambria Math" panose="02040503050406030204" pitchFamily="18" charset="0"/>
                      </a:rPr>
                      <m:t>=</m:t>
                    </m:r>
                    <m:r>
                      <a:rPr lang="en-IN" sz="2600" i="1">
                        <a:latin typeface="Cambria Math" panose="02040503050406030204" pitchFamily="18" charset="0"/>
                      </a:rPr>
                      <m:t>h𝑓</m:t>
                    </m:r>
                    <m:d>
                      <m:dPr>
                        <m:ctrlPr>
                          <a:rPr lang="en-IN" sz="2600" i="1">
                            <a:latin typeface="Cambria Math" panose="02040503050406030204" pitchFamily="18" charset="0"/>
                          </a:rPr>
                        </m:ctrlPr>
                      </m:dPr>
                      <m:e>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e>
                    </m:d>
                  </m:oMath>
                </a14:m>
                <a:r>
                  <a:rPr lang="en-IN" sz="2600" i="1" dirty="0" smtClean="0"/>
                  <a:t> </a:t>
                </a:r>
              </a:p>
              <a:p>
                <a:pPr marL="0" indent="0">
                  <a:buNone/>
                </a:pPr>
                <a:r>
                  <a:rPr lang="en-IN" sz="2600" dirty="0" smtClean="0"/>
                  <a:t>      </a:t>
                </a:r>
                <a14:m>
                  <m:oMath xmlns:m="http://schemas.openxmlformats.org/officeDocument/2006/math">
                    <m:r>
                      <a:rPr lang="en-IN" sz="2600" i="1">
                        <a:latin typeface="Cambria Math" panose="02040503050406030204" pitchFamily="18" charset="0"/>
                      </a:rPr>
                      <m:t>=</m:t>
                    </m:r>
                    <m:r>
                      <a:rPr lang="en-IN" sz="2600" i="1">
                        <a:latin typeface="Cambria Math" panose="02040503050406030204" pitchFamily="18" charset="0"/>
                      </a:rPr>
                      <m:t>h</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num>
                          <m:den>
                            <m:sSub>
                              <m:sSubPr>
                                <m:ctrlPr>
                                  <a:rPr lang="en-IN" sz="2600" i="1">
                                    <a:latin typeface="Cambria Math" panose="02040503050406030204" pitchFamily="18" charset="0"/>
                                  </a:rPr>
                                </m:ctrlPr>
                              </m:sSubPr>
                              <m:e>
                                <m:r>
                                  <a:rPr lang="en-IN" sz="2600" i="1">
                                    <a:latin typeface="Cambria Math" panose="02040503050406030204" pitchFamily="18" charset="0"/>
                                  </a:rPr>
                                  <m:t>𝑦</m:t>
                                </m:r>
                              </m:e>
                              <m:sub>
                                <m:r>
                                  <a:rPr lang="en-IN" sz="2600" i="1">
                                    <a:latin typeface="Cambria Math" panose="02040503050406030204" pitchFamily="18" charset="0"/>
                                  </a:rPr>
                                  <m:t>0</m:t>
                                </m:r>
                              </m:sub>
                            </m:sSub>
                            <m:r>
                              <a:rPr lang="en-IN" sz="2600" i="1">
                                <a:latin typeface="Cambria Math" panose="02040503050406030204" pitchFamily="18" charset="0"/>
                              </a:rPr>
                              <m:t>+</m:t>
                            </m:r>
                            <m:sSub>
                              <m:sSubPr>
                                <m:ctrlPr>
                                  <a:rPr lang="en-IN" sz="2600" i="1">
                                    <a:latin typeface="Cambria Math" panose="02040503050406030204" pitchFamily="18" charset="0"/>
                                  </a:rPr>
                                </m:ctrlPr>
                              </m:sSubPr>
                              <m:e>
                                <m:r>
                                  <a:rPr lang="en-IN" sz="2600" i="1">
                                    <a:latin typeface="Cambria Math" panose="02040503050406030204" pitchFamily="18" charset="0"/>
                                  </a:rPr>
                                  <m:t>𝑥</m:t>
                                </m:r>
                              </m:e>
                              <m:sub>
                                <m:r>
                                  <a:rPr lang="en-IN" sz="2600" i="1">
                                    <a:latin typeface="Cambria Math" panose="02040503050406030204" pitchFamily="18" charset="0"/>
                                  </a:rPr>
                                  <m:t>0</m:t>
                                </m:r>
                              </m:sub>
                            </m:sSub>
                          </m:den>
                        </m:f>
                      </m:e>
                    </m:d>
                    <m:r>
                      <a:rPr lang="en-IN" sz="2600" i="1">
                        <a:latin typeface="Cambria Math" panose="02040503050406030204" pitchFamily="18" charset="0"/>
                      </a:rPr>
                      <m:t> </m:t>
                    </m:r>
                  </m:oMath>
                </a14:m>
                <a:endParaRPr lang="en-IN" sz="2600" dirty="0" smtClean="0">
                  <a:latin typeface="Times New Roman" panose="02020603050405020304" pitchFamily="18" charset="0"/>
                  <a:cs typeface="Times New Roman" panose="02020603050405020304" pitchFamily="18" charset="0"/>
                </a:endParaRPr>
              </a:p>
              <a:p>
                <a:pPr marL="0" indent="0">
                  <a:buNone/>
                </a:pPr>
                <a:r>
                  <a:rPr lang="en-IN" sz="2600" dirty="0">
                    <a:latin typeface="Times New Roman" panose="02020603050405020304" pitchFamily="18" charset="0"/>
                    <a:cs typeface="Times New Roman" panose="02020603050405020304" pitchFamily="18" charset="0"/>
                  </a:rPr>
                  <a:t> </a:t>
                </a:r>
                <a:r>
                  <a:rPr lang="en-IN" sz="2600" dirty="0" smtClean="0">
                    <a:latin typeface="Times New Roman" panose="02020603050405020304" pitchFamily="18" charset="0"/>
                    <a:cs typeface="Times New Roman" panose="02020603050405020304" pitchFamily="18" charset="0"/>
                  </a:rPr>
                  <a:t>    =(</a:t>
                </a:r>
                <a:r>
                  <a:rPr lang="en-IN" sz="2600" dirty="0">
                    <a:latin typeface="Times New Roman" panose="02020603050405020304" pitchFamily="18" charset="0"/>
                    <a:cs typeface="Times New Roman" panose="02020603050405020304" pitchFamily="18" charset="0"/>
                  </a:rPr>
                  <a:t>0.2</a:t>
                </a:r>
                <a14:m>
                  <m:oMath xmlns:m="http://schemas.openxmlformats.org/officeDocument/2006/math">
                    <m:r>
                      <a:rPr lang="en-IN" sz="2600" i="1">
                        <a:latin typeface="Cambria Math" panose="02040503050406030204" pitchFamily="18" charset="0"/>
                      </a:rPr>
                      <m:t>)</m:t>
                    </m:r>
                    <m:d>
                      <m:dPr>
                        <m:ctrlPr>
                          <a:rPr lang="en-IN" sz="2600" i="1">
                            <a:latin typeface="Cambria Math" panose="02040503050406030204" pitchFamily="18" charset="0"/>
                          </a:rPr>
                        </m:ctrlPr>
                      </m:dPr>
                      <m:e>
                        <m:f>
                          <m:fPr>
                            <m:ctrlPr>
                              <a:rPr lang="en-IN" sz="2600" i="1">
                                <a:latin typeface="Cambria Math" panose="02040503050406030204" pitchFamily="18" charset="0"/>
                              </a:rPr>
                            </m:ctrlPr>
                          </m:fPr>
                          <m:num>
                            <m:r>
                              <a:rPr lang="en-IN" sz="2600" i="1">
                                <a:latin typeface="Cambria Math" panose="02040503050406030204" pitchFamily="18" charset="0"/>
                              </a:rPr>
                              <m:t>1−0</m:t>
                            </m:r>
                          </m:num>
                          <m:den>
                            <m:r>
                              <a:rPr lang="en-IN" sz="2600" i="1">
                                <a:latin typeface="Cambria Math" panose="02040503050406030204" pitchFamily="18" charset="0"/>
                              </a:rPr>
                              <m:t>1+0</m:t>
                            </m:r>
                          </m:den>
                        </m:f>
                      </m:e>
                    </m:d>
                  </m:oMath>
                </a14:m>
                <a:r>
                  <a:rPr lang="en-IN" sz="2600" i="1" dirty="0" smtClean="0"/>
                  <a:t>   </a:t>
                </a:r>
              </a:p>
              <a:p>
                <a:pPr marL="0" indent="0">
                  <a:buNone/>
                </a:pPr>
                <a14:m>
                  <m:oMath xmlns:m="http://schemas.openxmlformats.org/officeDocument/2006/math">
                    <m:sSub>
                      <m:sSubPr>
                        <m:ctrlPr>
                          <a:rPr lang="en-IN" sz="2600" b="1" i="1">
                            <a:latin typeface="Cambria Math" panose="02040503050406030204" pitchFamily="18" charset="0"/>
                          </a:rPr>
                        </m:ctrlPr>
                      </m:sSubPr>
                      <m:e>
                        <m:r>
                          <a:rPr lang="en-IN" sz="2600" b="1" i="1">
                            <a:latin typeface="Cambria Math" panose="02040503050406030204" pitchFamily="18" charset="0"/>
                          </a:rPr>
                          <m:t>𝒌</m:t>
                        </m:r>
                      </m:e>
                      <m:sub>
                        <m:r>
                          <a:rPr lang="en-IN" sz="2600" b="1" i="1">
                            <a:latin typeface="Cambria Math" panose="02040503050406030204" pitchFamily="18" charset="0"/>
                          </a:rPr>
                          <m:t>𝟏</m:t>
                        </m:r>
                      </m:sub>
                    </m:sSub>
                    <m:r>
                      <a:rPr lang="en-IN" sz="2600" b="1" i="1">
                        <a:latin typeface="Cambria Math" panose="02040503050406030204" pitchFamily="18" charset="0"/>
                      </a:rPr>
                      <m:t>=</m:t>
                    </m:r>
                    <m:r>
                      <a:rPr lang="en-IN" sz="2600" b="1" i="1">
                        <a:latin typeface="Cambria Math" panose="02040503050406030204" pitchFamily="18" charset="0"/>
                      </a:rPr>
                      <m:t>𝟎</m:t>
                    </m:r>
                    <m:r>
                      <a:rPr lang="en-IN" sz="2600" b="1" i="1">
                        <a:latin typeface="Cambria Math" panose="02040503050406030204" pitchFamily="18" charset="0"/>
                      </a:rPr>
                      <m:t>.</m:t>
                    </m:r>
                    <m:r>
                      <a:rPr lang="en-IN" sz="2600" b="1" i="1">
                        <a:latin typeface="Cambria Math" panose="02040503050406030204" pitchFamily="18" charset="0"/>
                      </a:rPr>
                      <m:t>𝟐</m:t>
                    </m:r>
                  </m:oMath>
                </a14:m>
                <a:r>
                  <a:rPr lang="en-IN" sz="2600" b="1" dirty="0">
                    <a:latin typeface="Times New Roman" panose="02020603050405020304" pitchFamily="18" charset="0"/>
                    <a:cs typeface="Times New Roman" panose="02020603050405020304" pitchFamily="18" charset="0"/>
                  </a:rPr>
                  <a:t> </a:t>
                </a:r>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181600"/>
              </a:xfrm>
              <a:blipFill>
                <a:blip r:embed="rId2" cstate="print"/>
                <a:stretch>
                  <a:fillRect l="-638" t="-706"/>
                </a:stretch>
              </a:blipFill>
            </p:spPr>
            <p:txBody>
              <a:bodyPr/>
              <a:lstStyle/>
              <a:p>
                <a:r>
                  <a:rPr lang="en-IN">
                    <a:noFill/>
                  </a:rPr>
                  <a:t> </a:t>
                </a:r>
              </a:p>
            </p:txBody>
          </p:sp>
        </mc:Fallback>
      </mc:AlternateContent>
    </p:spTree>
    <p:extLst>
      <p:ext uri="{BB962C8B-B14F-4D97-AF65-F5344CB8AC3E}">
        <p14:creationId xmlns:p14="http://schemas.microsoft.com/office/powerpoint/2010/main" val="19081924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5087007"/>
              </a:xfrm>
            </p:spPr>
            <p:txBody>
              <a:bodyPr/>
              <a:lstStyle/>
              <a:p>
                <a:pPr marL="0" indent="0">
                  <a:buNone/>
                </a:pPr>
                <a14:m>
                  <m:oMath xmlns:m="http://schemas.openxmlformats.org/officeDocument/2006/math">
                    <m:sSub>
                      <m:sSubPr>
                        <m:ctrlPr>
                          <a:rPr lang="en-IN" sz="2400" i="1" smtClean="0">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1</m:t>
                                </m:r>
                              </m:sub>
                            </m:sSub>
                          </m:num>
                          <m:den>
                            <m:r>
                              <a:rPr lang="en-IN" sz="2400" i="1">
                                <a:latin typeface="Cambria Math" panose="02040503050406030204" pitchFamily="18" charset="0"/>
                              </a:rPr>
                              <m:t>2</m:t>
                            </m:r>
                          </m:den>
                        </m:f>
                      </m:e>
                    </m:d>
                  </m:oMath>
                </a14:m>
                <a:r>
                  <a:rPr lang="en-IN" sz="2400" dirty="0" smtClean="0"/>
                  <a:t> </a:t>
                </a:r>
              </a:p>
              <a:p>
                <a:pPr marL="0" indent="0">
                  <a:buNone/>
                </a:pPr>
                <a:r>
                  <a:rPr lang="en-IN" sz="2400" b="0" dirty="0" smtClean="0"/>
                  <a:t>     </a:t>
                </a:r>
                <a14:m>
                  <m:oMath xmlns:m="http://schemas.openxmlformats.org/officeDocument/2006/math">
                    <m:r>
                      <a:rPr lang="en-IN" sz="2400" b="0" i="1" smtClean="0">
                        <a:latin typeface="Cambria Math" panose="02040503050406030204" pitchFamily="18" charset="0"/>
                      </a:rPr>
                      <m:t>=</m:t>
                    </m:r>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1.1−0.1</m:t>
                            </m:r>
                          </m:num>
                          <m:den>
                            <m:r>
                              <a:rPr lang="en-IN" sz="2400" i="1">
                                <a:latin typeface="Cambria Math" panose="02040503050406030204" pitchFamily="18" charset="0"/>
                              </a:rPr>
                              <m:t>1.1+0.1</m:t>
                            </m:r>
                          </m:den>
                        </m:f>
                      </m:e>
                    </m:d>
                  </m:oMath>
                </a14:m>
                <a:r>
                  <a:rPr lang="en-IN" sz="2400" i="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a:latin typeface="Cambria Math" panose="02040503050406030204" pitchFamily="18" charset="0"/>
                          </a:rPr>
                          <m:t>𝟐</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𝟏𝟔𝟔𝟕</m:t>
                    </m:r>
                  </m:oMath>
                </a14:m>
                <a:r>
                  <a:rPr lang="en-IN" sz="2400" b="1" dirty="0" smtClean="0"/>
                  <a:t> </a:t>
                </a:r>
              </a:p>
              <a:p>
                <a:pPr marL="0" indent="0">
                  <a:buNone/>
                </a:pP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3</m:t>
                        </m:r>
                      </m:sub>
                    </m:sSub>
                    <m:r>
                      <a:rPr lang="en-IN" sz="2400" i="1">
                        <a:latin typeface="Cambria Math" panose="02040503050406030204" pitchFamily="18" charset="0"/>
                      </a:rPr>
                      <m:t>=</m:t>
                    </m:r>
                    <m:r>
                      <a:rPr lang="en-IN" sz="2400" i="1">
                        <a:latin typeface="Cambria Math" panose="02040503050406030204" pitchFamily="18" charset="0"/>
                      </a:rPr>
                      <m:t>h𝑓</m:t>
                    </m:r>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2</m:t>
                            </m:r>
                          </m:den>
                        </m:f>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sSub>
                              <m:sSubPr>
                                <m:ctrlPr>
                                  <a:rPr lang="en-IN" sz="2400" i="1">
                                    <a:latin typeface="Cambria Math" panose="02040503050406030204" pitchFamily="18" charset="0"/>
                                  </a:rPr>
                                </m:ctrlPr>
                              </m:sSubPr>
                              <m:e>
                                <m:r>
                                  <a:rPr lang="en-IN" sz="2400" i="1">
                                    <a:latin typeface="Cambria Math" panose="02040503050406030204" pitchFamily="18" charset="0"/>
                                  </a:rPr>
                                  <m:t>𝑘</m:t>
                                </m:r>
                              </m:e>
                              <m:sub>
                                <m:r>
                                  <a:rPr lang="en-IN" sz="2400" i="1">
                                    <a:latin typeface="Cambria Math" panose="02040503050406030204" pitchFamily="18" charset="0"/>
                                  </a:rPr>
                                  <m:t>2</m:t>
                                </m:r>
                              </m:sub>
                            </m:sSub>
                          </m:num>
                          <m:den>
                            <m:r>
                              <a:rPr lang="en-IN" sz="2400" i="1">
                                <a:latin typeface="Cambria Math" panose="02040503050406030204" pitchFamily="18" charset="0"/>
                              </a:rPr>
                              <m:t>2</m:t>
                            </m:r>
                          </m:den>
                        </m:f>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num>
                          <m:den>
                            <m:r>
                              <a:rPr lang="en-IN" sz="2400" i="1">
                                <a:latin typeface="Cambria Math" panose="02040503050406030204" pitchFamily="18" charset="0"/>
                              </a:rPr>
                              <m:t>1.</m:t>
                            </m:r>
                            <m:r>
                              <a:rPr lang="en-IN" sz="2400" b="0" i="1" smtClean="0">
                                <a:latin typeface="Cambria Math" panose="02040503050406030204" pitchFamily="18" charset="0"/>
                              </a:rPr>
                              <m:t>0834</m:t>
                            </m:r>
                            <m:r>
                              <a:rPr lang="en-IN" sz="2400" i="1">
                                <a:latin typeface="Cambria Math" panose="02040503050406030204" pitchFamily="18" charset="0"/>
                              </a:rPr>
                              <m:t>+0.1</m:t>
                            </m:r>
                          </m:den>
                        </m:f>
                      </m:e>
                    </m:d>
                  </m:oMath>
                </a14:m>
                <a:r>
                  <a:rPr lang="en-IN" sz="2400" i="1" dirty="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𝟑</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𝟏𝟔𝟔𝟐</m:t>
                    </m:r>
                  </m:oMath>
                </a14:m>
                <a:r>
                  <a:rPr lang="en-IN" sz="2400" b="1" dirty="0"/>
                  <a:t> </a:t>
                </a:r>
                <a:endParaRPr lang="en-IN" sz="2400" b="1" dirty="0" smtClean="0"/>
              </a:p>
              <a:p>
                <a:pPr marL="0" indent="0">
                  <a:buNone/>
                </a:pP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4</m:t>
                        </m:r>
                      </m:sub>
                    </m:sSub>
                    <m:r>
                      <a:rPr lang="en-IN" i="1">
                        <a:latin typeface="Cambria Math" panose="02040503050406030204" pitchFamily="18" charset="0"/>
                      </a:rPr>
                      <m:t>=</m:t>
                    </m:r>
                    <m:r>
                      <a:rPr lang="en-IN" i="1">
                        <a:latin typeface="Cambria Math" panose="02040503050406030204" pitchFamily="18" charset="0"/>
                      </a:rPr>
                      <m:t>h𝑓</m:t>
                    </m:r>
                    <m:d>
                      <m:dPr>
                        <m:ctrlPr>
                          <a:rPr lang="en-IN" i="1">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0</m:t>
                            </m:r>
                          </m:sub>
                        </m:sSub>
                        <m:r>
                          <a:rPr lang="en-IN" i="1">
                            <a:latin typeface="Cambria Math" panose="02040503050406030204" pitchFamily="18" charset="0"/>
                          </a:rPr>
                          <m:t>+</m:t>
                        </m:r>
                        <m:r>
                          <a:rPr lang="en-IN" i="1">
                            <a:latin typeface="Cambria Math" panose="02040503050406030204" pitchFamily="18" charset="0"/>
                          </a:rPr>
                          <m:t>h</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0</m:t>
                            </m:r>
                          </m:sub>
                        </m:sSub>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𝑘</m:t>
                            </m:r>
                          </m:e>
                          <m:sub>
                            <m:r>
                              <a:rPr lang="en-IN" i="1">
                                <a:latin typeface="Cambria Math" panose="02040503050406030204" pitchFamily="18" charset="0"/>
                              </a:rPr>
                              <m:t>3</m:t>
                            </m:r>
                          </m:sub>
                        </m:sSub>
                      </m:e>
                    </m:d>
                  </m:oMath>
                </a14:m>
                <a:r>
                  <a:rPr lang="en-IN" sz="2400" b="1" dirty="0" smtClean="0"/>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=0.2 </m:t>
                    </m:r>
                    <m:d>
                      <m:dPr>
                        <m:ctrlPr>
                          <a:rPr lang="en-IN" sz="2400" i="1">
                            <a:latin typeface="Cambria Math" panose="02040503050406030204" pitchFamily="18" charset="0"/>
                          </a:rPr>
                        </m:ctrlPr>
                      </m:dPr>
                      <m:e>
                        <m:f>
                          <m:fPr>
                            <m:ctrlPr>
                              <a:rPr lang="en-IN" sz="2400" i="1">
                                <a:latin typeface="Cambria Math" panose="02040503050406030204" pitchFamily="18" charset="0"/>
                              </a:rPr>
                            </m:ctrlPr>
                          </m:fPr>
                          <m:num>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num>
                          <m:den>
                            <m:r>
                              <a:rPr lang="en-IN" sz="2400" i="1">
                                <a:latin typeface="Cambria Math" panose="02040503050406030204" pitchFamily="18" charset="0"/>
                              </a:rPr>
                              <m:t>1.</m:t>
                            </m:r>
                            <m:r>
                              <a:rPr lang="en-IN" sz="2400" b="0" i="1" smtClean="0">
                                <a:latin typeface="Cambria Math" panose="02040503050406030204" pitchFamily="18" charset="0"/>
                              </a:rPr>
                              <m:t>1662</m:t>
                            </m:r>
                            <m:r>
                              <a:rPr lang="en-IN" sz="2400" i="1">
                                <a:latin typeface="Cambria Math" panose="02040503050406030204" pitchFamily="18" charset="0"/>
                              </a:rPr>
                              <m:t>+0.</m:t>
                            </m:r>
                            <m:r>
                              <a:rPr lang="en-IN" sz="2400" b="0" i="1" smtClean="0">
                                <a:latin typeface="Cambria Math" panose="02040503050406030204" pitchFamily="18" charset="0"/>
                              </a:rPr>
                              <m:t>2</m:t>
                            </m:r>
                          </m:den>
                        </m:f>
                      </m:e>
                    </m:d>
                  </m:oMath>
                </a14:m>
                <a:r>
                  <a:rPr lang="en-IN" sz="2400" b="1" dirty="0" smtClean="0"/>
                  <a:t> </a:t>
                </a:r>
              </a:p>
              <a:p>
                <a:pPr marL="0" indent="0">
                  <a:buNone/>
                </a:pPr>
                <a14:m>
                  <m:oMath xmlns:m="http://schemas.openxmlformats.org/officeDocument/2006/math">
                    <m:sSub>
                      <m:sSubPr>
                        <m:ctrlPr>
                          <a:rPr lang="en-IN" sz="2400" b="1" i="1">
                            <a:latin typeface="Cambria Math" panose="02040503050406030204" pitchFamily="18" charset="0"/>
                          </a:rPr>
                        </m:ctrlPr>
                      </m:sSubPr>
                      <m:e>
                        <m:r>
                          <a:rPr lang="en-IN" sz="2400" b="1" i="1">
                            <a:latin typeface="Cambria Math" panose="02040503050406030204" pitchFamily="18" charset="0"/>
                          </a:rPr>
                          <m:t>𝒌</m:t>
                        </m:r>
                      </m:e>
                      <m:sub>
                        <m:r>
                          <a:rPr lang="en-IN" sz="2400" b="1" i="1" smtClean="0">
                            <a:latin typeface="Cambria Math" panose="02040503050406030204" pitchFamily="18" charset="0"/>
                          </a:rPr>
                          <m:t>𝟒</m:t>
                        </m:r>
                      </m:sub>
                    </m:sSub>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𝟏𝟒𝟏𝟒</m:t>
                    </m:r>
                  </m:oMath>
                </a14:m>
                <a:r>
                  <a:rPr lang="en-IN" sz="2400" b="1" dirty="0"/>
                  <a:t> </a:t>
                </a:r>
              </a:p>
              <a:p>
                <a:pPr marL="0" indent="0">
                  <a:buNone/>
                </a:pPr>
                <a:endParaRPr lang="en-IN"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5087007"/>
              </a:xfrm>
              <a:blipFill>
                <a:blip r:embed="rId2" cstate="print"/>
                <a:stretch>
                  <a:fillRect l="-232"/>
                </a:stretch>
              </a:blipFill>
            </p:spPr>
            <p:txBody>
              <a:bodyPr/>
              <a:lstStyle/>
              <a:p>
                <a:r>
                  <a:rPr lang="en-IN">
                    <a:noFill/>
                  </a:rPr>
                  <a:t> </a:t>
                </a:r>
              </a:p>
            </p:txBody>
          </p:sp>
        </mc:Fallback>
      </mc:AlternateContent>
    </p:spTree>
    <p:extLst>
      <p:ext uri="{BB962C8B-B14F-4D97-AF65-F5344CB8AC3E}">
        <p14:creationId xmlns:p14="http://schemas.microsoft.com/office/powerpoint/2010/main" val="32048698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92772"/>
                <a:ext cx="10515600" cy="4884191"/>
              </a:xfrm>
            </p:spPr>
            <p:txBody>
              <a:bodyPr>
                <a:normAutofit/>
              </a:bodyPr>
              <a:lstStyle/>
              <a:p>
                <a:pPr marL="0" indent="0">
                  <a:buNone/>
                </a:pPr>
                <a:r>
                  <a:rPr lang="en-IN" dirty="0" smtClean="0">
                    <a:latin typeface="Cambria Math" panose="02040503050406030204" pitchFamily="18" charset="0"/>
                  </a:rPr>
                  <a:t>Wkt,</a:t>
                </a:r>
              </a:p>
              <a:p>
                <a:pPr marL="0" indent="0">
                  <a:buNone/>
                </a:pPr>
                <a14:m>
                  <m:oMath xmlns:m="http://schemas.openxmlformats.org/officeDocument/2006/math">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𝟏</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𝒚</m:t>
                        </m:r>
                      </m:e>
                      <m:sub>
                        <m:r>
                          <a:rPr lang="en-IN" b="1" i="1">
                            <a:latin typeface="Cambria Math" panose="02040503050406030204" pitchFamily="18" charset="0"/>
                          </a:rPr>
                          <m:t>𝟎</m:t>
                        </m:r>
                      </m:sub>
                    </m:sSub>
                    <m:r>
                      <a:rPr lang="en-IN" b="1" i="1">
                        <a:latin typeface="Cambria Math" panose="02040503050406030204" pitchFamily="18" charset="0"/>
                      </a:rPr>
                      <m:t>+</m:t>
                    </m:r>
                    <m:f>
                      <m:fPr>
                        <m:ctrlPr>
                          <a:rPr lang="en-IN" b="1" i="1">
                            <a:latin typeface="Cambria Math" panose="02040503050406030204" pitchFamily="18" charset="0"/>
                          </a:rPr>
                        </m:ctrlPr>
                      </m:fPr>
                      <m:num>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𝟏</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𝟐</m:t>
                            </m:r>
                          </m:sub>
                        </m:sSub>
                        <m:r>
                          <a:rPr lang="en-IN" b="1" i="1">
                            <a:latin typeface="Cambria Math" panose="02040503050406030204" pitchFamily="18" charset="0"/>
                          </a:rPr>
                          <m:t>+</m:t>
                        </m:r>
                        <m:r>
                          <a:rPr lang="en-IN" b="1" i="1">
                            <a:latin typeface="Cambria Math" panose="02040503050406030204" pitchFamily="18" charset="0"/>
                          </a:rPr>
                          <m:t>𝟐</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𝟑</m:t>
                            </m:r>
                          </m:sub>
                        </m:sSub>
                        <m:r>
                          <a:rPr lang="en-IN" b="1" i="1">
                            <a:latin typeface="Cambria Math" panose="02040503050406030204" pitchFamily="18" charset="0"/>
                          </a:rPr>
                          <m:t>+</m:t>
                        </m:r>
                        <m:sSub>
                          <m:sSubPr>
                            <m:ctrlPr>
                              <a:rPr lang="en-IN" b="1" i="1">
                                <a:latin typeface="Cambria Math" panose="02040503050406030204" pitchFamily="18" charset="0"/>
                              </a:rPr>
                            </m:ctrlPr>
                          </m:sSubPr>
                          <m:e>
                            <m:r>
                              <a:rPr lang="en-IN" b="1" i="1">
                                <a:latin typeface="Cambria Math" panose="02040503050406030204" pitchFamily="18" charset="0"/>
                              </a:rPr>
                              <m:t>𝒌</m:t>
                            </m:r>
                          </m:e>
                          <m:sub>
                            <m:r>
                              <a:rPr lang="en-IN" b="1" i="1">
                                <a:latin typeface="Cambria Math" panose="02040503050406030204" pitchFamily="18" charset="0"/>
                              </a:rPr>
                              <m:t>𝟒</m:t>
                            </m:r>
                          </m:sub>
                        </m:sSub>
                      </m:num>
                      <m:den>
                        <m:r>
                          <a:rPr lang="en-IN" b="1" i="1">
                            <a:latin typeface="Cambria Math" panose="02040503050406030204" pitchFamily="18" charset="0"/>
                          </a:rPr>
                          <m:t>𝟔</m:t>
                        </m:r>
                      </m:den>
                    </m:f>
                  </m:oMath>
                </a14:m>
                <a:r>
                  <a:rPr lang="en-IN" dirty="0" smtClean="0"/>
                  <a:t> </a:t>
                </a:r>
              </a:p>
              <a:p>
                <a:pPr marL="0" indent="0">
                  <a:buNone/>
                </a:pPr>
                <a:r>
                  <a:rPr lang="en-IN" b="1" dirty="0" smtClean="0"/>
                  <a:t>   </a:t>
                </a:r>
                <a14:m>
                  <m:oMath xmlns:m="http://schemas.openxmlformats.org/officeDocument/2006/math">
                    <m:r>
                      <a:rPr lang="en-IN" b="1" i="1" smtClean="0">
                        <a:latin typeface="Cambria Math" panose="02040503050406030204" pitchFamily="18" charset="0"/>
                      </a:rPr>
                      <m:t>  </m:t>
                    </m:r>
                    <m:r>
                      <a:rPr lang="en-IN" b="1" i="1">
                        <a:latin typeface="Cambria Math" panose="02040503050406030204" pitchFamily="18" charset="0"/>
                      </a:rPr>
                      <m:t>=</m:t>
                    </m:r>
                    <m:r>
                      <a:rPr lang="en-IN" b="1" i="1" smtClean="0">
                        <a:latin typeface="Cambria Math" panose="02040503050406030204" pitchFamily="18" charset="0"/>
                      </a:rPr>
                      <m:t>𝟏</m:t>
                    </m:r>
                    <m:r>
                      <a:rPr lang="en-IN" b="1" i="1">
                        <a:latin typeface="Cambria Math" panose="02040503050406030204" pitchFamily="18" charset="0"/>
                      </a:rPr>
                      <m:t>+</m:t>
                    </m:r>
                    <m:f>
                      <m:fPr>
                        <m:ctrlPr>
                          <a:rPr lang="en-IN" b="1" i="1">
                            <a:latin typeface="Cambria Math" panose="02040503050406030204" pitchFamily="18" charset="0"/>
                          </a:rPr>
                        </m:ctrlPr>
                      </m:fPr>
                      <m:num>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a:latin typeface="Cambria Math" panose="02040503050406030204" pitchFamily="18" charset="0"/>
                          </a:rPr>
                          <m:t>+</m:t>
                        </m:r>
                        <m:r>
                          <a:rPr lang="en-IN" b="1" i="1">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𝟏𝟔𝟔𝟕</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𝟏𝟔𝟔𝟐</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𝟏𝟒𝟏𝟒</m:t>
                        </m:r>
                        <m:r>
                          <a:rPr lang="en-IN" b="1" i="1" smtClean="0">
                            <a:latin typeface="Cambria Math" panose="02040503050406030204" pitchFamily="18" charset="0"/>
                          </a:rPr>
                          <m:t>)</m:t>
                        </m:r>
                      </m:num>
                      <m:den>
                        <m:r>
                          <a:rPr lang="en-IN" b="1" i="1">
                            <a:latin typeface="Cambria Math" panose="02040503050406030204" pitchFamily="18" charset="0"/>
                          </a:rPr>
                          <m:t>𝟔</m:t>
                        </m:r>
                      </m:den>
                    </m:f>
                  </m:oMath>
                </a14:m>
                <a:r>
                  <a:rPr lang="en-IN" dirty="0" smtClean="0"/>
                  <a:t> </a:t>
                </a:r>
              </a:p>
              <a:p>
                <a:pPr marL="0" indent="0">
                  <a:buNone/>
                </a:pPr>
                <a14:m>
                  <m:oMath xmlns:m="http://schemas.openxmlformats.org/officeDocument/2006/math">
                    <m:r>
                      <a:rPr lang="en-IN" b="1" i="1">
                        <a:latin typeface="Cambria Math" panose="02040503050406030204" pitchFamily="18" charset="0"/>
                      </a:rPr>
                      <m:t>𝒚</m:t>
                    </m:r>
                    <m:r>
                      <a:rPr lang="en-IN" b="1" i="1" smtClean="0">
                        <a:latin typeface="Cambria Math" panose="02040503050406030204" pitchFamily="18" charset="0"/>
                      </a:rPr>
                      <m:t>(</m:t>
                    </m:r>
                    <m:r>
                      <a:rPr lang="en-IN" b="1" i="1" smtClean="0">
                        <a:latin typeface="Cambria Math" panose="02040503050406030204" pitchFamily="18" charset="0"/>
                      </a:rPr>
                      <m:t>𝟎</m:t>
                    </m:r>
                    <m:r>
                      <a:rPr lang="en-IN" b="1" i="1" smtClean="0">
                        <a:latin typeface="Cambria Math" panose="02040503050406030204" pitchFamily="18" charset="0"/>
                      </a:rPr>
                      <m:t>.</m:t>
                    </m:r>
                    <m:r>
                      <a:rPr lang="en-IN" b="1" i="1" smtClean="0">
                        <a:latin typeface="Cambria Math" panose="02040503050406030204" pitchFamily="18" charset="0"/>
                      </a:rPr>
                      <m:t>𝟐</m:t>
                    </m:r>
                    <m:r>
                      <a:rPr lang="en-IN" b="1" i="1" smtClean="0">
                        <a:latin typeface="Cambria Math" panose="02040503050406030204" pitchFamily="18" charset="0"/>
                      </a:rPr>
                      <m:t>)=</m:t>
                    </m:r>
                    <m:r>
                      <a:rPr lang="en-IN" b="1" i="1" smtClean="0">
                        <a:latin typeface="Cambria Math" panose="02040503050406030204" pitchFamily="18" charset="0"/>
                      </a:rPr>
                      <m:t>𝟏</m:t>
                    </m:r>
                    <m:r>
                      <a:rPr lang="en-IN" b="1" i="1" smtClean="0">
                        <a:latin typeface="Cambria Math" panose="02040503050406030204" pitchFamily="18" charset="0"/>
                      </a:rPr>
                      <m:t>.</m:t>
                    </m:r>
                    <m:r>
                      <a:rPr lang="en-IN" b="1" i="1" smtClean="0">
                        <a:latin typeface="Cambria Math" panose="02040503050406030204" pitchFamily="18" charset="0"/>
                      </a:rPr>
                      <m:t>𝟏𝟔𝟕𝟗</m:t>
                    </m:r>
                  </m:oMath>
                </a14:m>
                <a:r>
                  <a:rPr lang="en-IN" dirty="0" smtClean="0"/>
                  <a:t> </a:t>
                </a:r>
              </a:p>
              <a:p>
                <a:pPr marL="0" indent="0">
                  <a:buNone/>
                </a:pPr>
                <a:endParaRPr lang="en-IN" dirty="0" smtClean="0"/>
              </a:p>
              <a:p>
                <a:pPr marL="0" indent="0">
                  <a:buNone/>
                </a:pPr>
                <a:r>
                  <a:rPr lang="en-IN" b="1" u="sng" dirty="0"/>
                  <a:t>Milne’s Method</a:t>
                </a:r>
                <a:r>
                  <a:rPr lang="en-IN" b="1" u="sng" dirty="0" smtClean="0"/>
                  <a:t>:</a:t>
                </a:r>
                <a:endParaRPr lang="en-IN" dirty="0"/>
              </a:p>
              <a:p>
                <a:pPr marL="0" indent="0">
                  <a:buNone/>
                </a:pPr>
                <a:r>
                  <a:rPr lang="en-IN" dirty="0" smtClean="0"/>
                  <a:t> </a:t>
                </a:r>
                <a:r>
                  <a:rPr lang="en-IN" sz="2400" dirty="0">
                    <a:latin typeface="Times New Roman" panose="02020603050405020304" pitchFamily="18" charset="0"/>
                    <a:cs typeface="Times New Roman" panose="02020603050405020304" pitchFamily="18" charset="0"/>
                  </a:rPr>
                  <a:t>The method in which the construction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involves the use of not only y</a:t>
                </a:r>
                <a:r>
                  <a:rPr lang="en-IN" sz="2400" baseline="-25000" dirty="0">
                    <a:latin typeface="Times New Roman" panose="02020603050405020304" pitchFamily="18" charset="0"/>
                    <a:cs typeface="Times New Roman" panose="02020603050405020304" pitchFamily="18" charset="0"/>
                  </a:rPr>
                  <a:t>n-1</a:t>
                </a:r>
                <a:r>
                  <a:rPr lang="en-IN" sz="2400" dirty="0">
                    <a:latin typeface="Times New Roman" panose="02020603050405020304" pitchFamily="18" charset="0"/>
                    <a:cs typeface="Times New Roman" panose="02020603050405020304" pitchFamily="18" charset="0"/>
                  </a:rPr>
                  <a:t>but also predecessors are called multi step methods. In multi-step methods two formulas are used in conjunction with each other- one for predicting the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dirty="0">
                    <a:latin typeface="Times New Roman" panose="02020603050405020304" pitchFamily="18" charset="0"/>
                    <a:cs typeface="Times New Roman" panose="02020603050405020304" pitchFamily="18" charset="0"/>
                  </a:rPr>
                  <a:t> and the other for correcting the predicted value of </a:t>
                </a:r>
                <a:r>
                  <a:rPr lang="en-IN" sz="2400" dirty="0" err="1">
                    <a:latin typeface="Times New Roman" panose="02020603050405020304" pitchFamily="18" charset="0"/>
                    <a:cs typeface="Times New Roman" panose="02020603050405020304" pitchFamily="18" charset="0"/>
                  </a:rPr>
                  <a:t>y</a:t>
                </a:r>
                <a:r>
                  <a:rPr lang="en-IN" sz="2400" baseline="-25000" dirty="0" err="1">
                    <a:latin typeface="Times New Roman" panose="02020603050405020304" pitchFamily="18" charset="0"/>
                    <a:cs typeface="Times New Roman" panose="02020603050405020304" pitchFamily="18" charset="0"/>
                  </a:rPr>
                  <a:t>n</a:t>
                </a:r>
                <a:r>
                  <a:rPr lang="en-IN" sz="2400" baseline="-250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92772"/>
                <a:ext cx="10515600" cy="4884191"/>
              </a:xfrm>
              <a:blipFill>
                <a:blip r:embed="rId2" cstate="print"/>
                <a:stretch>
                  <a:fillRect l="-1217" t="-2122" r="-1043" b="-2871"/>
                </a:stretch>
              </a:blipFill>
            </p:spPr>
            <p:txBody>
              <a:bodyPr/>
              <a:lstStyle/>
              <a:p>
                <a:r>
                  <a:rPr lang="en-IN">
                    <a:noFill/>
                  </a:rPr>
                  <a:t> </a:t>
                </a:r>
              </a:p>
            </p:txBody>
          </p:sp>
        </mc:Fallback>
      </mc:AlternateContent>
    </p:spTree>
    <p:extLst>
      <p:ext uri="{BB962C8B-B14F-4D97-AF65-F5344CB8AC3E}">
        <p14:creationId xmlns:p14="http://schemas.microsoft.com/office/powerpoint/2010/main" val="42410217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Autofit/>
              </a:bodyPr>
              <a:lstStyle/>
              <a:p>
                <a:pPr marL="0" indent="0">
                  <a:buNone/>
                </a:pPr>
                <a:r>
                  <a:rPr lang="en-IN" sz="2400" dirty="0" smtClean="0">
                    <a:latin typeface="Times New Roman" panose="02020603050405020304" pitchFamily="18" charset="0"/>
                    <a:cs typeface="Times New Roman" panose="02020603050405020304" pitchFamily="18" charset="0"/>
                  </a:rPr>
                  <a:t>Consider the IVP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𝑑𝑦</m:t>
                        </m:r>
                      </m:num>
                      <m:den>
                        <m:r>
                          <a:rPr lang="en-IN" sz="2400" i="1">
                            <a:latin typeface="Cambria Math" panose="02040503050406030204" pitchFamily="18" charset="0"/>
                          </a:rPr>
                          <m:t>𝑑𝑥</m:t>
                        </m:r>
                      </m:den>
                    </m:f>
                    <m:r>
                      <a:rPr lang="en-IN" sz="2400" i="1">
                        <a:latin typeface="Cambria Math" panose="02040503050406030204" pitchFamily="18" charset="0"/>
                      </a:rPr>
                      <m:t>=</m:t>
                    </m:r>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𝑥</m:t>
                        </m:r>
                        <m:r>
                          <a:rPr lang="en-IN" sz="2400" i="1">
                            <a:latin typeface="Cambria Math" panose="02040503050406030204" pitchFamily="18" charset="0"/>
                          </a:rPr>
                          <m:t>,</m:t>
                        </m:r>
                        <m:r>
                          <a:rPr lang="en-IN" sz="2400" i="1">
                            <a:latin typeface="Cambria Math" panose="02040503050406030204" pitchFamily="18" charset="0"/>
                          </a:rPr>
                          <m:t>𝑦</m:t>
                        </m:r>
                      </m:e>
                    </m:d>
                    <m:r>
                      <a:rPr lang="en-IN" sz="2400" i="1">
                        <a:latin typeface="Cambria Math" panose="02040503050406030204" pitchFamily="18" charset="0"/>
                      </a:rPr>
                      <m:t>−−−</m:t>
                    </m:r>
                    <m:d>
                      <m:dPr>
                        <m:ctrlPr>
                          <a:rPr lang="en-IN" sz="2400" i="1">
                            <a:latin typeface="Cambria Math" panose="02040503050406030204" pitchFamily="18" charset="0"/>
                          </a:rPr>
                        </m:ctrlPr>
                      </m:dPr>
                      <m:e>
                        <m:r>
                          <a:rPr lang="en-IN" sz="2400" i="1">
                            <a:latin typeface="Cambria Math" panose="02040503050406030204" pitchFamily="18" charset="0"/>
                          </a:rPr>
                          <m:t>1</m:t>
                        </m:r>
                      </m:e>
                    </m:d>
                  </m:oMath>
                </a14:m>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Let y</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0</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1</a:t>
                </a:r>
                <a:r>
                  <a:rPr lang="en-IN" sz="2400" dirty="0">
                    <a:latin typeface="Times New Roman" panose="02020603050405020304" pitchFamily="18" charset="0"/>
                    <a:cs typeface="Times New Roman" panose="02020603050405020304" pitchFamily="18" charset="0"/>
                  </a:rPr>
                  <a:t>),y</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2</a:t>
                </a:r>
                <a:r>
                  <a:rPr lang="en-IN" sz="2400" dirty="0">
                    <a:latin typeface="Times New Roman" panose="02020603050405020304" pitchFamily="18" charset="0"/>
                    <a:cs typeface="Times New Roman" panose="02020603050405020304" pitchFamily="18" charset="0"/>
                  </a:rPr>
                  <a:t>) and y</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 be these known solutions. </a:t>
                </a:r>
              </a:p>
              <a:p>
                <a:pPr marL="0" indent="0">
                  <a:buNone/>
                </a:pPr>
                <a:r>
                  <a:rPr lang="en-IN" sz="2400" dirty="0">
                    <a:latin typeface="Times New Roman" panose="02020603050405020304" pitchFamily="18" charset="0"/>
                    <a:cs typeface="Times New Roman" panose="02020603050405020304" pitchFamily="18" charset="0"/>
                  </a:rPr>
                  <a:t>Suppose we wish to determine the solution of equation (1) at the point 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 x</a:t>
                </a:r>
                <a:r>
                  <a:rPr lang="en-IN" sz="2400" baseline="-25000" dirty="0">
                    <a:latin typeface="Times New Roman" panose="02020603050405020304" pitchFamily="18" charset="0"/>
                    <a:cs typeface="Times New Roman" panose="02020603050405020304" pitchFamily="18" charset="0"/>
                  </a:rPr>
                  <a:t>3</a:t>
                </a:r>
                <a:r>
                  <a:rPr lang="en-IN" sz="2400" dirty="0">
                    <a:latin typeface="Times New Roman" panose="02020603050405020304" pitchFamily="18" charset="0"/>
                    <a:cs typeface="Times New Roman" panose="02020603050405020304" pitchFamily="18" charset="0"/>
                  </a:rPr>
                  <a:t>+h.</a:t>
                </a:r>
              </a:p>
              <a:p>
                <a:pPr marL="0" indent="0">
                  <a:buNone/>
                </a:pPr>
                <a:r>
                  <a:rPr lang="en-IN" sz="2400" dirty="0">
                    <a:latin typeface="Times New Roman" panose="02020603050405020304" pitchFamily="18" charset="0"/>
                    <a:cs typeface="Times New Roman" panose="02020603050405020304" pitchFamily="18" charset="0"/>
                  </a:rPr>
                  <a:t>Let us denote the required solution by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a:t>
                </a:r>
              </a:p>
              <a:p>
                <a:pPr marL="0" indent="0">
                  <a:buNone/>
                </a:pPr>
                <a:r>
                  <a:rPr lang="en-IN" sz="2400" dirty="0">
                    <a:latin typeface="Times New Roman" panose="02020603050405020304" pitchFamily="18" charset="0"/>
                    <a:cs typeface="Times New Roman" panose="02020603050405020304" pitchFamily="18" charset="0"/>
                  </a:rPr>
                  <a:t>First we predict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=y(x</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Milne’s predictor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(2)</a:t>
                </a:r>
              </a:p>
              <a:p>
                <a:pPr marL="0" indent="0">
                  <a:buNone/>
                </a:pPr>
                <a14:m>
                  <m:oMath xmlns:m="http://schemas.openxmlformats.org/officeDocument/2006/math">
                    <m:r>
                      <a:rPr lang="en-IN" sz="2200" i="1">
                        <a:latin typeface="Cambria Math" panose="02040503050406030204" pitchFamily="18" charset="0"/>
                      </a:rPr>
                      <m:t>𝑤h𝑖𝑐h</m:t>
                    </m:r>
                    <m:r>
                      <a:rPr lang="en-IN" sz="2200" i="1">
                        <a:latin typeface="Cambria Math" panose="02040503050406030204" pitchFamily="18" charset="0"/>
                      </a:rPr>
                      <m:t> </m:t>
                    </m:r>
                    <m:r>
                      <a:rPr lang="en-IN" sz="2200" i="1">
                        <a:latin typeface="Cambria Math" panose="02040503050406030204" pitchFamily="18" charset="0"/>
                      </a:rPr>
                      <m:t>𝑐𝑎𝑛</m:t>
                    </m:r>
                    <m:r>
                      <a:rPr lang="en-IN" sz="2200" i="1">
                        <a:latin typeface="Cambria Math" panose="02040503050406030204" pitchFamily="18" charset="0"/>
                      </a:rPr>
                      <m:t> </m:t>
                    </m:r>
                    <m:r>
                      <a:rPr lang="en-IN" sz="2200" i="1">
                        <a:latin typeface="Cambria Math" panose="02040503050406030204" pitchFamily="18" charset="0"/>
                      </a:rPr>
                      <m:t>𝑏𝑒</m:t>
                    </m:r>
                    <m:r>
                      <a:rPr lang="en-IN" sz="2200" i="1">
                        <a:latin typeface="Cambria Math" panose="02040503050406030204" pitchFamily="18" charset="0"/>
                      </a:rPr>
                      <m:t> </m:t>
                    </m:r>
                    <m:r>
                      <a:rPr lang="en-IN" sz="2200" i="1">
                        <a:latin typeface="Cambria Math" panose="02040503050406030204" pitchFamily="18" charset="0"/>
                      </a:rPr>
                      <m:t>𝑐𝑜𝑚𝑝𝑢𝑡𝑒𝑑</m:t>
                    </m:r>
                    <m:r>
                      <a:rPr lang="en-IN" sz="2200" i="1">
                        <a:latin typeface="Cambria Math" panose="02040503050406030204" pitchFamily="18" charset="0"/>
                      </a:rPr>
                      <m:t> </m:t>
                    </m:r>
                    <m:r>
                      <a:rPr lang="en-IN" sz="2200" i="1">
                        <a:latin typeface="Cambria Math" panose="02040503050406030204" pitchFamily="18" charset="0"/>
                      </a:rPr>
                      <m:t>𝑤𝑖𝑡h</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h𝑒𝑙𝑝</m:t>
                    </m:r>
                    <m:r>
                      <a:rPr lang="en-IN" sz="2200" i="1">
                        <a:latin typeface="Cambria Math" panose="02040503050406030204" pitchFamily="18" charset="0"/>
                      </a:rPr>
                      <m:t> </m:t>
                    </m:r>
                    <m:r>
                      <a:rPr lang="en-IN" sz="2200" i="1">
                        <a:latin typeface="Cambria Math" panose="02040503050406030204" pitchFamily="18" charset="0"/>
                      </a:rPr>
                      <m:t>𝑜𝑓</m:t>
                    </m:r>
                    <m:r>
                      <a:rPr lang="en-IN" sz="2200" i="1">
                        <a:latin typeface="Cambria Math" panose="02040503050406030204" pitchFamily="18" charset="0"/>
                      </a:rPr>
                      <m:t> </m:t>
                    </m:r>
                    <m:r>
                      <a:rPr lang="en-IN" sz="2200" i="1">
                        <a:latin typeface="Cambria Math" panose="02040503050406030204" pitchFamily="18" charset="0"/>
                      </a:rPr>
                      <m:t>𝑡h𝑒</m:t>
                    </m:r>
                    <m:r>
                      <a:rPr lang="en-IN" sz="2200" i="1">
                        <a:latin typeface="Cambria Math" panose="02040503050406030204" pitchFamily="18" charset="0"/>
                      </a:rPr>
                      <m:t> </m:t>
                    </m:r>
                    <m:r>
                      <a:rPr lang="en-IN" sz="2200" i="1">
                        <a:latin typeface="Cambria Math" panose="02040503050406030204" pitchFamily="18" charset="0"/>
                      </a:rPr>
                      <m:t>𝑠𝑝𝑒𝑐𝑖𝑖𝑒𝑑</m:t>
                    </m:r>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0</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2</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𝑥</m:t>
                        </m:r>
                      </m:e>
                      <m:sub>
                        <m:r>
                          <a:rPr lang="en-IN" sz="2200" i="1">
                            <a:latin typeface="Cambria Math" panose="02040503050406030204" pitchFamily="18" charset="0"/>
                          </a:rPr>
                          <m:t>3</m:t>
                        </m:r>
                      </m:sub>
                    </m:sSub>
                    <m:r>
                      <a:rPr lang="en-IN" sz="2200" i="1">
                        <a:latin typeface="Cambria Math" panose="02040503050406030204" pitchFamily="18" charset="0"/>
                      </a:rPr>
                      <m:t>𝑎𝑛𝑑</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0</m:t>
                        </m:r>
                      </m:sub>
                    </m:sSub>
                    <m:r>
                      <a:rPr lang="en-IN" sz="2200" i="1">
                        <a:latin typeface="Cambria Math" panose="02040503050406030204" pitchFamily="18" charset="0"/>
                      </a:rPr>
                      <m:t>, </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1</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2</m:t>
                        </m:r>
                      </m:sub>
                    </m:sSub>
                    <m:r>
                      <a:rPr lang="en-IN" sz="2200" i="1">
                        <a:latin typeface="Cambria Math" panose="02040503050406030204" pitchFamily="18" charset="0"/>
                      </a:rPr>
                      <m:t>,</m:t>
                    </m:r>
                    <m:sSub>
                      <m:sSubPr>
                        <m:ctrlPr>
                          <a:rPr lang="en-IN" sz="2200" i="1">
                            <a:latin typeface="Cambria Math" panose="02040503050406030204" pitchFamily="18" charset="0"/>
                          </a:rPr>
                        </m:ctrlPr>
                      </m:sSubPr>
                      <m:e>
                        <m:r>
                          <a:rPr lang="en-IN" sz="2200" i="1">
                            <a:latin typeface="Cambria Math" panose="02040503050406030204" pitchFamily="18" charset="0"/>
                          </a:rPr>
                          <m:t>𝑦</m:t>
                        </m:r>
                      </m:e>
                      <m:sub>
                        <m:r>
                          <a:rPr lang="en-IN" sz="2200" i="1">
                            <a:latin typeface="Cambria Math" panose="02040503050406030204" pitchFamily="18" charset="0"/>
                          </a:rPr>
                          <m:t>3</m:t>
                        </m:r>
                      </m:sub>
                    </m:sSub>
                    <m:r>
                      <a:rPr lang="en-IN" sz="2200" b="0" i="1" smtClean="0">
                        <a:latin typeface="Cambria Math" panose="02040503050406030204" pitchFamily="18" charset="0"/>
                      </a:rPr>
                      <m:t>.</m:t>
                    </m:r>
                  </m:oMath>
                </a14:m>
                <a:r>
                  <a:rPr lang="en-IN" sz="2200" dirty="0" smtClean="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Next we correct the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by using the Milne’s corrector formula:</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r>
                      <a:rPr lang="en-IN" sz="2400" i="1">
                        <a:latin typeface="Cambria Math" panose="02040503050406030204" pitchFamily="18" charset="0"/>
                      </a:rPr>
                      <m:t>         </m:t>
                    </m:r>
                  </m:oMath>
                </a14:m>
                <a:r>
                  <a:rPr lang="en-IN" sz="2400" dirty="0">
                    <a:latin typeface="Times New Roman" panose="02020603050405020304" pitchFamily="18" charset="0"/>
                    <a:cs typeface="Times New Roman" panose="02020603050405020304" pitchFamily="18" charset="0"/>
                  </a:rPr>
                  <a:t>--- (3)</a:t>
                </a:r>
              </a:p>
              <a:p>
                <a:pPr marL="0" indent="0">
                  <a:buNone/>
                </a:pPr>
                <a14:m>
                  <m:oMath xmlns:m="http://schemas.openxmlformats.org/officeDocument/2006/math">
                    <m:r>
                      <a:rPr lang="en-IN" sz="2400" i="1">
                        <a:latin typeface="Cambria Math" panose="02040503050406030204" pitchFamily="18" charset="0"/>
                      </a:rPr>
                      <m:t>𝑤h𝑒𝑟𝑒</m:t>
                    </m:r>
                    <m:r>
                      <a:rPr lang="en-IN" sz="2400" i="1">
                        <a:latin typeface="Cambria Math" panose="02040503050406030204" pitchFamily="18" charset="0"/>
                      </a:rPr>
                      <m:t>    </m:t>
                    </m:r>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32345995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fontScale="70000" lnSpcReduction="20000"/>
              </a:bodyPr>
              <a:lstStyle/>
              <a:p>
                <a:pPr marL="0" indent="0">
                  <a:buNone/>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𝐼𝑓</m:t>
                      </m:r>
                      <m:r>
                        <a:rPr lang="en-IN" i="1">
                          <a:latin typeface="Cambria Math" panose="02040503050406030204" pitchFamily="18" charset="0"/>
                        </a:rPr>
                        <m:t>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𝑤𝑖𝑠h</m:t>
                      </m:r>
                      <m:r>
                        <a:rPr lang="en-IN" i="1">
                          <a:latin typeface="Cambria Math" panose="02040503050406030204" pitchFamily="18" charset="0"/>
                        </a:rPr>
                        <m:t> </m:t>
                      </m:r>
                      <m:r>
                        <a:rPr lang="en-IN" i="1">
                          <a:latin typeface="Cambria Math" panose="02040503050406030204" pitchFamily="18" charset="0"/>
                        </a:rPr>
                        <m:t>𝑡𝑜</m:t>
                      </m:r>
                      <m:r>
                        <a:rPr lang="en-IN" i="1">
                          <a:latin typeface="Cambria Math" panose="02040503050406030204" pitchFamily="18" charset="0"/>
                        </a:rPr>
                        <m:t> </m:t>
                      </m:r>
                      <m:r>
                        <a:rPr lang="en-IN" i="1">
                          <a:latin typeface="Cambria Math" panose="02040503050406030204" pitchFamily="18" charset="0"/>
                        </a:rPr>
                        <m:t>h𝑎𝑣𝑒</m:t>
                      </m:r>
                      <m:r>
                        <a:rPr lang="en-IN" i="1">
                          <a:latin typeface="Cambria Math" panose="02040503050406030204" pitchFamily="18" charset="0"/>
                        </a:rPr>
                        <m:t> </m:t>
                      </m:r>
                      <m:r>
                        <a:rPr lang="en-IN" i="1">
                          <a:latin typeface="Cambria Math" panose="02040503050406030204" pitchFamily="18" charset="0"/>
                        </a:rPr>
                        <m:t>𝑚𝑜𝑟𝑒</m:t>
                      </m:r>
                      <m:r>
                        <a:rPr lang="en-IN" i="1">
                          <a:latin typeface="Cambria Math" panose="02040503050406030204" pitchFamily="18" charset="0"/>
                        </a:rPr>
                        <m:t> </m:t>
                      </m:r>
                      <m:r>
                        <a:rPr lang="en-IN" i="1">
                          <a:latin typeface="Cambria Math" panose="02040503050406030204" pitchFamily="18" charset="0"/>
                        </a:rPr>
                        <m:t>𝑎𝑐𝑐𝑢𝑟𝑎𝑡𝑒</m:t>
                      </m:r>
                      <m:r>
                        <a:rPr lang="en-IN" i="1">
                          <a:latin typeface="Cambria Math" panose="02040503050406030204" pitchFamily="18" charset="0"/>
                        </a:rPr>
                        <m:t> </m:t>
                      </m:r>
                      <m:r>
                        <a:rPr lang="en-IN" i="1">
                          <a:latin typeface="Cambria Math" panose="02040503050406030204" pitchFamily="18" charset="0"/>
                        </a:rPr>
                        <m:t>𝑎𝑝𝑝𝑟𝑜𝑥𝑖𝑚𝑎𝑡𝑖𝑜𝑛</m:t>
                      </m:r>
                      <m:r>
                        <a:rPr lang="en-IN" i="1">
                          <a:latin typeface="Cambria Math" panose="02040503050406030204" pitchFamily="18" charset="0"/>
                        </a:rPr>
                        <m:t> </m:t>
                      </m:r>
                      <m:r>
                        <a:rPr lang="en-IN" i="1">
                          <a:latin typeface="Cambria Math" panose="02040503050406030204" pitchFamily="18" charset="0"/>
                        </a:rPr>
                        <m:t>𝑓𝑜𝑟</m:t>
                      </m:r>
                      <m:r>
                        <a:rPr lang="en-IN" i="1">
                          <a:latin typeface="Cambria Math" panose="02040503050406030204" pitchFamily="18" charset="0"/>
                        </a:rPr>
                        <m:t> </m:t>
                      </m:r>
                      <m:r>
                        <a:rPr lang="en-IN" i="1">
                          <a:latin typeface="Cambria Math" panose="02040503050406030204" pitchFamily="18" charset="0"/>
                        </a:rPr>
                        <m:t>𝑦</m:t>
                      </m:r>
                      <m:r>
                        <a:rPr lang="en-IN" i="1">
                          <a:latin typeface="Cambria Math" panose="02040503050406030204" pitchFamily="18" charset="0"/>
                        </a:rPr>
                        <m:t> , </m:t>
                      </m:r>
                      <m:r>
                        <a:rPr lang="en-IN" i="1">
                          <a:latin typeface="Cambria Math" panose="02040503050406030204" pitchFamily="18" charset="0"/>
                        </a:rPr>
                        <m:t>𝑤𝑒</m:t>
                      </m:r>
                      <m:r>
                        <a:rPr lang="en-IN" i="1">
                          <a:latin typeface="Cambria Math" panose="02040503050406030204" pitchFamily="18" charset="0"/>
                        </a:rPr>
                        <m:t> </m:t>
                      </m:r>
                      <m:r>
                        <a:rPr lang="en-IN" i="1">
                          <a:latin typeface="Cambria Math" panose="02040503050406030204" pitchFamily="18" charset="0"/>
                        </a:rPr>
                        <m:t>𝑒𝑚𝑝𝑙𝑜𝑦</m:t>
                      </m:r>
                      <m:r>
                        <a:rPr lang="en-IN" i="1">
                          <a:latin typeface="Cambria Math" panose="02040503050406030204" pitchFamily="18" charset="0"/>
                        </a:rPr>
                        <m:t> </m:t>
                      </m:r>
                      <m:r>
                        <a:rPr lang="en-IN" i="1">
                          <a:latin typeface="Cambria Math" panose="02040503050406030204" pitchFamily="18" charset="0"/>
                        </a:rPr>
                        <m:t>𝑡h𝑒</m:t>
                      </m:r>
                      <m:r>
                        <a:rPr lang="en-IN" i="1">
                          <a:latin typeface="Cambria Math" panose="02040503050406030204" pitchFamily="18" charset="0"/>
                        </a:rPr>
                        <m:t> </m:t>
                      </m:r>
                      <m:r>
                        <a:rPr lang="en-IN" i="1">
                          <a:latin typeface="Cambria Math" panose="02040503050406030204" pitchFamily="18" charset="0"/>
                        </a:rPr>
                        <m:t>𝑝𝑟𝑜𝑐𝑒𝑠𝑠</m:t>
                      </m:r>
                      <m:r>
                        <a:rPr lang="en-IN" i="1">
                          <a:latin typeface="Cambria Math" panose="02040503050406030204" pitchFamily="18" charset="0"/>
                        </a:rPr>
                        <m:t> </m:t>
                      </m:r>
                      <m:r>
                        <a:rPr lang="en-IN" i="1">
                          <a:latin typeface="Cambria Math" panose="02040503050406030204" pitchFamily="18" charset="0"/>
                        </a:rPr>
                        <m:t>𝑟𝑒𝑝𝑒𝑎𝑡𝑒𝑑𝑙𝑦</m:t>
                      </m:r>
                    </m:oMath>
                  </m:oMathPara>
                </a14:m>
                <a:endParaRPr lang="en-IN" dirty="0"/>
              </a:p>
              <a:p>
                <a:pPr marL="0" indent="0">
                  <a:buNone/>
                </a:pPr>
                <a:endParaRPr lang="en-IN" dirty="0" smtClean="0"/>
              </a:p>
              <a:p>
                <a:pPr marL="0" indent="0">
                  <a:buNone/>
                </a:pPr>
                <a:r>
                  <a:rPr lang="en-IN" dirty="0" smtClean="0">
                    <a:latin typeface="Times New Roman" panose="02020603050405020304" pitchFamily="18" charset="0"/>
                    <a:cs typeface="Times New Roman" panose="02020603050405020304" pitchFamily="18" charset="0"/>
                  </a:rPr>
                  <a:t>1. </a:t>
                </a:r>
                <a:r>
                  <a:rPr lang="en-IN" dirty="0">
                    <a:latin typeface="Times New Roman" panose="02020603050405020304" pitchFamily="18" charset="0"/>
                    <a:cs typeface="Times New Roman" panose="02020603050405020304" pitchFamily="18" charset="0"/>
                  </a:rPr>
                  <a:t>Use Milne’s predictor –corrector method to find the value of y at x=0.8, </a:t>
                </a:r>
                <a:r>
                  <a:rPr lang="en-IN" dirty="0" smtClean="0">
                    <a:latin typeface="Times New Roman" panose="02020603050405020304" pitchFamily="18" charset="0"/>
                    <a:cs typeface="Times New Roman" panose="02020603050405020304" pitchFamily="18" charset="0"/>
                  </a:rPr>
                  <a:t>given  </a:t>
                </a:r>
                <a14:m>
                  <m:oMath xmlns:m="http://schemas.openxmlformats.org/officeDocument/2006/math">
                    <m:f>
                      <m:fPr>
                        <m:ctrlPr>
                          <a:rPr lang="en-IN" i="1">
                            <a:latin typeface="Cambria Math" panose="02040503050406030204" pitchFamily="18" charset="0"/>
                          </a:rPr>
                        </m:ctrlPr>
                      </m:fPr>
                      <m:num>
                        <m:r>
                          <a:rPr lang="en-IN" i="1">
                            <a:latin typeface="Cambria Math" panose="02040503050406030204" pitchFamily="18" charset="0"/>
                          </a:rPr>
                          <m:t>𝑑𝑦</m:t>
                        </m:r>
                      </m:num>
                      <m:den>
                        <m:r>
                          <a:rPr lang="en-IN" i="1">
                            <a:latin typeface="Cambria Math" panose="02040503050406030204" pitchFamily="18" charset="0"/>
                          </a:rPr>
                          <m:t>𝑑𝑥</m:t>
                        </m:r>
                      </m:den>
                    </m:f>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oMath>
                </a14:m>
                <a:r>
                  <a:rPr lang="en-IN" dirty="0">
                    <a:latin typeface="Times New Roman" panose="02020603050405020304" pitchFamily="18" charset="0"/>
                    <a:cs typeface="Times New Roman" panose="02020603050405020304" pitchFamily="18" charset="0"/>
                  </a:rPr>
                  <a:t> </a:t>
                </a:r>
                <a:endParaRPr lang="en-IN" dirty="0" smtClean="0">
                  <a:latin typeface="Times New Roman" panose="02020603050405020304" pitchFamily="18" charset="0"/>
                  <a:cs typeface="Times New Roman" panose="02020603050405020304" pitchFamily="18" charset="0"/>
                </a:endParaRPr>
              </a:p>
              <a:p>
                <a:pPr marL="0" indent="0">
                  <a:buNone/>
                </a:pPr>
                <a:r>
                  <a:rPr lang="en-IN" dirty="0" smtClean="0">
                    <a:latin typeface="Times New Roman" panose="02020603050405020304" pitchFamily="18" charset="0"/>
                    <a:cs typeface="Times New Roman" panose="02020603050405020304" pitchFamily="18" charset="0"/>
                  </a:rPr>
                  <a:t>    Where </a:t>
                </a:r>
                <a:r>
                  <a:rPr lang="en-IN" dirty="0">
                    <a:latin typeface="Times New Roman" panose="02020603050405020304" pitchFamily="18" charset="0"/>
                    <a:cs typeface="Times New Roman" panose="02020603050405020304" pitchFamily="18" charset="0"/>
                  </a:rPr>
                  <a:t>y(0)=0 , y(0.2)=0.02 , y(0.4)=0.0795 , y(0.6)=0.1762. Apply corrector formula </a:t>
                </a:r>
                <a:r>
                  <a:rPr lang="en-IN" dirty="0" smtClean="0">
                    <a:latin typeface="Times New Roman" panose="02020603050405020304" pitchFamily="18" charset="0"/>
                    <a:cs typeface="Times New Roman" panose="02020603050405020304" pitchFamily="18" charset="0"/>
                  </a:rPr>
                  <a:t> twice.</a:t>
                </a:r>
              </a:p>
              <a:p>
                <a:pPr marL="0" indent="0">
                  <a:buNone/>
                </a:pPr>
                <a:r>
                  <a:rPr lang="en-IN" b="1" dirty="0" smtClean="0">
                    <a:latin typeface="Times New Roman" panose="02020603050405020304" pitchFamily="18" charset="0"/>
                    <a:cs typeface="Times New Roman" panose="02020603050405020304" pitchFamily="18" charset="0"/>
                  </a:rPr>
                  <a:t>Sol:</a:t>
                </a:r>
              </a:p>
              <a:p>
                <a:pPr marL="0" indent="0">
                  <a:buNone/>
                </a:pPr>
                <a14:m>
                  <m:oMath xmlns:m="http://schemas.openxmlformats.org/officeDocument/2006/math">
                    <m:r>
                      <a:rPr lang="en-IN" i="1">
                        <a:latin typeface="Cambria Math" panose="02040503050406030204" pitchFamily="18" charset="0"/>
                      </a:rPr>
                      <m:t>𝐻𝑒𝑟𝑒</m:t>
                    </m:r>
                    <m:r>
                      <a:rPr lang="en-IN" i="1">
                        <a:latin typeface="Cambria Math" panose="02040503050406030204" pitchFamily="18" charset="0"/>
                      </a:rPr>
                      <m:t> </m:t>
                    </m:r>
                    <m:r>
                      <a:rPr lang="en-IN" i="1">
                        <a:latin typeface="Cambria Math" panose="02040503050406030204" pitchFamily="18" charset="0"/>
                      </a:rPr>
                      <m:t>𝑓</m:t>
                    </m:r>
                    <m:d>
                      <m:dPr>
                        <m:ctrlPr>
                          <a:rPr lang="en-IN" i="1">
                            <a:latin typeface="Cambria Math" panose="02040503050406030204" pitchFamily="18" charset="0"/>
                          </a:rPr>
                        </m:ctrlPr>
                      </m:dPr>
                      <m:e>
                        <m:r>
                          <a:rPr lang="en-IN" i="1">
                            <a:latin typeface="Cambria Math" panose="02040503050406030204" pitchFamily="18" charset="0"/>
                          </a:rPr>
                          <m:t>𝑥</m:t>
                        </m:r>
                        <m:r>
                          <a:rPr lang="en-IN" i="1">
                            <a:latin typeface="Cambria Math" panose="02040503050406030204" pitchFamily="18" charset="0"/>
                          </a:rPr>
                          <m:t>,</m:t>
                        </m:r>
                        <m:r>
                          <a:rPr lang="en-IN" i="1">
                            <a:latin typeface="Cambria Math" panose="02040503050406030204" pitchFamily="18" charset="0"/>
                          </a:rPr>
                          <m:t>𝑦</m:t>
                        </m:r>
                      </m:e>
                    </m:d>
                    <m:r>
                      <a:rPr lang="en-IN" i="1">
                        <a:latin typeface="Cambria Math" panose="02040503050406030204" pitchFamily="18" charset="0"/>
                      </a:rPr>
                      <m:t>=</m:t>
                    </m:r>
                    <m:r>
                      <a:rPr lang="en-IN" i="1">
                        <a:latin typeface="Cambria Math" panose="02040503050406030204" pitchFamily="18" charset="0"/>
                      </a:rPr>
                      <m:t>𝑥</m:t>
                    </m:r>
                    <m:r>
                      <a:rPr lang="en-IN" i="1">
                        <a:latin typeface="Cambria Math" panose="02040503050406030204" pitchFamily="18" charset="0"/>
                      </a:rPr>
                      <m:t>−</m:t>
                    </m:r>
                    <m:sSup>
                      <m:sSupPr>
                        <m:ctrlPr>
                          <a:rPr lang="en-IN" i="1">
                            <a:latin typeface="Cambria Math" panose="02040503050406030204" pitchFamily="18" charset="0"/>
                          </a:rPr>
                        </m:ctrlPr>
                      </m:sSupPr>
                      <m:e>
                        <m:r>
                          <a:rPr lang="en-IN" i="1">
                            <a:latin typeface="Cambria Math" panose="02040503050406030204" pitchFamily="18" charset="0"/>
                          </a:rPr>
                          <m:t>𝑦</m:t>
                        </m:r>
                      </m:e>
                      <m:sup>
                        <m:r>
                          <a:rPr lang="en-IN" i="1">
                            <a:latin typeface="Cambria Math" panose="02040503050406030204" pitchFamily="18" charset="0"/>
                          </a:rPr>
                          <m:t>2</m:t>
                        </m:r>
                      </m:sup>
                    </m:sSup>
                    <m:r>
                      <a:rPr lang="en-IN" i="1">
                        <a:latin typeface="Cambria Math" panose="02040503050406030204" pitchFamily="18" charset="0"/>
                      </a:rPr>
                      <m:t>, </m:t>
                    </m:r>
                    <m:r>
                      <a:rPr lang="en-IN" i="1">
                        <a:latin typeface="Cambria Math" panose="02040503050406030204" pitchFamily="18" charset="0"/>
                      </a:rPr>
                      <m:t>h</m:t>
                    </m:r>
                    <m:r>
                      <a:rPr lang="en-IN" i="1">
                        <a:latin typeface="Cambria Math" panose="02040503050406030204" pitchFamily="18" charset="0"/>
                      </a:rPr>
                      <m:t>=0.2</m:t>
                    </m:r>
                  </m:oMath>
                </a14:m>
                <a:r>
                  <a:rPr lang="en-IN" dirty="0" smtClean="0">
                    <a:latin typeface="Times New Roman" panose="02020603050405020304" pitchFamily="18" charset="0"/>
                    <a:cs typeface="Times New Roman" panose="02020603050405020304" pitchFamily="18" charset="0"/>
                  </a:rPr>
                  <a:t> </a:t>
                </a:r>
              </a:p>
              <a:p>
                <a:pPr marL="0" indent="0">
                  <a:buNone/>
                </a:pPr>
                <a:endParaRPr lang="en-IN" dirty="0"/>
              </a:p>
              <a:p>
                <a:pPr marL="0" indent="0">
                  <a:buNone/>
                </a:pPr>
                <a:endParaRPr lang="en-IN" b="1" dirty="0"/>
              </a:p>
              <a:p>
                <a:pPr marL="0" indent="0">
                  <a:buNone/>
                </a:pPr>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638" r="-11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val="3110813577"/>
                        </a:ext>
                      </a:extLst>
                    </a:gridCol>
                    <a:gridCol w="2552703">
                      <a:extLst>
                        <a:ext uri="{9D8B030D-6E8A-4147-A177-3AD203B41FA5}">
                          <a16:colId xmlns:a16="http://schemas.microsoft.com/office/drawing/2014/main" val="1896169564"/>
                        </a:ext>
                      </a:extLst>
                    </a:gridCol>
                    <a:gridCol w="2578725">
                      <a:extLst>
                        <a:ext uri="{9D8B030D-6E8A-4147-A177-3AD203B41FA5}">
                          <a16:colId xmlns:a16="http://schemas.microsoft.com/office/drawing/2014/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IN" sz="2000">
                                    <a:effectLst/>
                                    <a:latin typeface="Cambria Math" panose="02040503050406030204" pitchFamily="18" charset="0"/>
                                  </a:rPr>
                                  <m:t> </m:t>
                                </m:r>
                                <m:r>
                                  <a:rPr lang="en-IN" sz="2000">
                                    <a:effectLst/>
                                    <a:latin typeface="Cambria Math" panose="02040503050406030204" pitchFamily="18" charset="0"/>
                                  </a:rPr>
                                  <m:t>𝑓</m:t>
                                </m:r>
                                <m:d>
                                  <m:dPr>
                                    <m:ctrlPr>
                                      <a:rPr lang="en-IN" sz="2000" i="1">
                                        <a:effectLst/>
                                        <a:latin typeface="Cambria Math" panose="02040503050406030204" pitchFamily="18" charset="0"/>
                                      </a:rPr>
                                    </m:ctrlPr>
                                  </m:dPr>
                                  <m:e>
                                    <m:r>
                                      <a:rPr lang="en-IN" sz="2000">
                                        <a:effectLst/>
                                        <a:latin typeface="Cambria Math" panose="02040503050406030204" pitchFamily="18" charset="0"/>
                                      </a:rPr>
                                      <m:t>𝑥</m:t>
                                    </m:r>
                                    <m:r>
                                      <a:rPr lang="en-IN" sz="2000">
                                        <a:effectLst/>
                                        <a:latin typeface="Cambria Math" panose="02040503050406030204" pitchFamily="18" charset="0"/>
                                      </a:rPr>
                                      <m:t>,</m:t>
                                    </m:r>
                                    <m:r>
                                      <a:rPr lang="en-IN" sz="2000">
                                        <a:effectLst/>
                                        <a:latin typeface="Cambria Math" panose="02040503050406030204" pitchFamily="18" charset="0"/>
                                      </a:rPr>
                                      <m:t>𝑦</m:t>
                                    </m:r>
                                  </m:e>
                                </m:d>
                                <m:r>
                                  <a:rPr lang="en-IN" sz="2000">
                                    <a:effectLst/>
                                    <a:latin typeface="Cambria Math" panose="02040503050406030204" pitchFamily="18" charset="0"/>
                                  </a:rPr>
                                  <m:t>=</m:t>
                                </m:r>
                                <m:r>
                                  <a:rPr lang="en-IN" sz="2000">
                                    <a:effectLst/>
                                    <a:latin typeface="Cambria Math" panose="02040503050406030204" pitchFamily="18" charset="0"/>
                                  </a:rPr>
                                  <m:t>𝑥</m:t>
                                </m:r>
                                <m:r>
                                  <a:rPr lang="en-IN" sz="2000">
                                    <a:effectLst/>
                                    <a:latin typeface="Cambria Math" panose="02040503050406030204" pitchFamily="18" charset="0"/>
                                  </a:rPr>
                                  <m:t>−</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𝑦</m:t>
                                    </m:r>
                                  </m:e>
                                  <m:sup>
                                    <m:r>
                                      <a:rPr lang="en-IN" sz="2000">
                                        <a:effectLst/>
                                        <a:latin typeface="Cambria Math" panose="02040503050406030204" pitchFamily="18" charset="0"/>
                                      </a:rPr>
                                      <m:t>2</m:t>
                                    </m:r>
                                  </m:sup>
                                </m:sSup>
                              </m:oMath>
                            </m:oMathPara>
                          </a14:m>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0=0−</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m:t>
                                        </m:r>
                                      </m:e>
                                      <m:sup>
                                        <m:r>
                                          <a:rPr lang="en-IN" sz="2000">
                                            <a:effectLst/>
                                            <a:latin typeface="Cambria Math" panose="02040503050406030204" pitchFamily="18" charset="0"/>
                                          </a:rPr>
                                          <m:t>2</m:t>
                                        </m:r>
                                      </m:sup>
                                    </m:sSup>
                                    <m:r>
                                      <a:rPr lang="en-IN" sz="2000">
                                        <a:effectLst/>
                                        <a:latin typeface="Cambria Math" panose="02040503050406030204" pitchFamily="18" charset="0"/>
                                      </a:rPr>
                                      <m:t>=0</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1=0.2−</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0.02</m:t>
                                        </m:r>
                                      </m:e>
                                      <m:sup>
                                        <m:r>
                                          <a:rPr lang="en-IN" sz="2000">
                                            <a:effectLst/>
                                            <a:latin typeface="Cambria Math" panose="02040503050406030204" pitchFamily="18" charset="0"/>
                                          </a:rPr>
                                          <m:t>2</m:t>
                                        </m:r>
                                      </m:sup>
                                    </m:sSup>
                                    <m:r>
                                      <a:rPr lang="en-IN" sz="2000">
                                        <a:effectLst/>
                                        <a:latin typeface="Cambria Math" panose="02040503050406030204" pitchFamily="18" charset="0"/>
                                      </a:rPr>
                                      <m:t>=0.1996</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2=0.4−</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0.0795</m:t>
                                        </m:r>
                                      </m:e>
                                      <m:sup>
                                        <m:r>
                                          <a:rPr lang="en-IN" sz="2000">
                                            <a:effectLst/>
                                            <a:latin typeface="Cambria Math" panose="02040503050406030204" pitchFamily="18" charset="0"/>
                                          </a:rPr>
                                          <m:t>2</m:t>
                                        </m:r>
                                      </m:sup>
                                    </m:sSup>
                                    <m:r>
                                      <a:rPr lang="en-IN" sz="2000">
                                        <a:effectLst/>
                                        <a:latin typeface="Cambria Math" panose="02040503050406030204" pitchFamily="18" charset="0"/>
                                      </a:rPr>
                                      <m:t>=0.3937</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sSub>
                                  <m:sSubPr>
                                    <m:ctrlPr>
                                      <a:rPr lang="en-IN" sz="2000" i="1">
                                        <a:effectLst/>
                                        <a:latin typeface="Cambria Math" panose="02040503050406030204" pitchFamily="18" charset="0"/>
                                      </a:rPr>
                                    </m:ctrlPr>
                                  </m:sSubPr>
                                  <m:e>
                                    <m:r>
                                      <a:rPr lang="en-IN" sz="2000">
                                        <a:effectLst/>
                                        <a:latin typeface="Cambria Math" panose="02040503050406030204" pitchFamily="18" charset="0"/>
                                      </a:rPr>
                                      <m:t>𝑓</m:t>
                                    </m:r>
                                  </m:e>
                                  <m:sub>
                                    <m:r>
                                      <a:rPr lang="en-IN" sz="2000">
                                        <a:effectLst/>
                                        <a:latin typeface="Cambria Math" panose="02040503050406030204" pitchFamily="18" charset="0"/>
                                      </a:rPr>
                                      <m:t>3=0.6−</m:t>
                                    </m:r>
                                    <m:sSup>
                                      <m:sSupPr>
                                        <m:ctrlPr>
                                          <a:rPr lang="en-IN" sz="2000" i="1">
                                            <a:effectLst/>
                                            <a:latin typeface="Cambria Math" panose="02040503050406030204" pitchFamily="18" charset="0"/>
                                          </a:rPr>
                                        </m:ctrlPr>
                                      </m:sSupPr>
                                      <m:e>
                                        <m:r>
                                          <a:rPr lang="en-IN" sz="2000">
                                            <a:effectLst/>
                                            <a:latin typeface="Cambria Math" panose="02040503050406030204" pitchFamily="18" charset="0"/>
                                          </a:rPr>
                                          <m:t>0.1762</m:t>
                                        </m:r>
                                      </m:e>
                                      <m:sup>
                                        <m:r>
                                          <a:rPr lang="en-IN" sz="2000">
                                            <a:effectLst/>
                                            <a:latin typeface="Cambria Math" panose="02040503050406030204" pitchFamily="18" charset="0"/>
                                          </a:rPr>
                                          <m:t>2</m:t>
                                        </m:r>
                                      </m:sup>
                                    </m:sSup>
                                    <m:r>
                                      <a:rPr lang="en-IN" sz="2000">
                                        <a:effectLst/>
                                        <a:latin typeface="Cambria Math" panose="02040503050406030204" pitchFamily="18" charset="0"/>
                                      </a:rPr>
                                      <m:t>=0.5689</m:t>
                                    </m:r>
                                  </m:sub>
                                </m:sSub>
                              </m:oMath>
                            </m:oMathPara>
                          </a14:m>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8803431"/>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xmlns="" xmlns:a14="http://schemas.microsoft.com/office/drawing/2010/main" val="66532680"/>
                  </p:ext>
                </p:extLst>
              </p:nvPr>
            </p:nvGraphicFramePr>
            <p:xfrm>
              <a:off x="1818290" y="3469733"/>
              <a:ext cx="7704081" cy="2657799"/>
            </p:xfrm>
            <a:graphic>
              <a:graphicData uri="http://schemas.openxmlformats.org/drawingml/2006/table">
                <a:tbl>
                  <a:tblPr firstRow="1" firstCol="1" bandRow="1">
                    <a:tableStyleId>{5C22544A-7EE6-4342-B048-85BDC9FD1C3A}</a:tableStyleId>
                  </a:tblPr>
                  <a:tblGrid>
                    <a:gridCol w="2572653">
                      <a:extLst>
                        <a:ext uri="{9D8B030D-6E8A-4147-A177-3AD203B41FA5}">
                          <a16:colId xmlns:a16="http://schemas.microsoft.com/office/drawing/2014/main" xmlns="" xmlns:a14="http://schemas.microsoft.com/office/drawing/2010/main" val="3110813577"/>
                        </a:ext>
                      </a:extLst>
                    </a:gridCol>
                    <a:gridCol w="2552703">
                      <a:extLst>
                        <a:ext uri="{9D8B030D-6E8A-4147-A177-3AD203B41FA5}">
                          <a16:colId xmlns:a16="http://schemas.microsoft.com/office/drawing/2014/main" xmlns="" xmlns:a14="http://schemas.microsoft.com/office/drawing/2010/main" val="1896169564"/>
                        </a:ext>
                      </a:extLst>
                    </a:gridCol>
                    <a:gridCol w="2578725">
                      <a:extLst>
                        <a:ext uri="{9D8B030D-6E8A-4147-A177-3AD203B41FA5}">
                          <a16:colId xmlns:a16="http://schemas.microsoft.com/office/drawing/2014/main" xmlns="" xmlns:a14="http://schemas.microsoft.com/office/drawing/2010/main" val="2824204588"/>
                        </a:ext>
                      </a:extLst>
                    </a:gridCol>
                  </a:tblGrid>
                  <a:tr h="521583">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dirty="0">
                              <a:effectLst/>
                              <a:latin typeface="Times New Roman" panose="02020603050405020304" pitchFamily="18" charset="0"/>
                              <a:cs typeface="Times New Roman" panose="02020603050405020304" pitchFamily="18" charset="0"/>
                            </a:rPr>
                            <a:t>Y</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1628" r="-946" b="-410465"/>
                          </a:stretch>
                        </a:blipFill>
                      </a:tcPr>
                    </a:tc>
                    <a:extLst>
                      <a:ext uri="{0D108BD9-81ED-4DB2-BD59-A6C34878D82A}">
                        <a16:rowId xmlns:a16="http://schemas.microsoft.com/office/drawing/2014/main" xmlns="" xmlns:a14="http://schemas.microsoft.com/office/drawing/2010/main" val="3524341618"/>
                      </a:ext>
                    </a:extLst>
                  </a:tr>
                  <a:tr h="534054">
                    <a:tc>
                      <a:txBody>
                        <a:bodyPr/>
                        <a:lstStyle/>
                        <a:p>
                          <a:pPr algn="ctr">
                            <a:lnSpc>
                              <a:spcPct val="115000"/>
                            </a:lnSpc>
                            <a:spcAft>
                              <a:spcPts val="0"/>
                            </a:spcAft>
                          </a:pPr>
                          <a:r>
                            <a:rPr lang="en-IN" sz="2000" i="1" dirty="0">
                              <a:effectLst/>
                              <a:latin typeface="Times New Roman" panose="02020603050405020304" pitchFamily="18" charset="0"/>
                              <a:cs typeface="Times New Roman" panose="02020603050405020304" pitchFamily="18" charset="0"/>
                            </a:rPr>
                            <a:t>x</a:t>
                          </a:r>
                          <a:r>
                            <a:rPr lang="en-IN" sz="2000" baseline="-25000" dirty="0">
                              <a:effectLst/>
                              <a:latin typeface="Times New Roman" panose="02020603050405020304" pitchFamily="18" charset="0"/>
                              <a:cs typeface="Times New Roman" panose="02020603050405020304" pitchFamily="18" charset="0"/>
                            </a:rPr>
                            <a:t>0</a:t>
                          </a:r>
                          <a:r>
                            <a:rPr lang="en-IN" sz="2000" dirty="0">
                              <a:effectLst/>
                              <a:latin typeface="Times New Roman" panose="02020603050405020304" pitchFamily="18" charset="0"/>
                              <a:cs typeface="Times New Roman" panose="02020603050405020304" pitchFamily="18" charset="0"/>
                            </a:rPr>
                            <a:t>=0</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cs typeface="Times New Roman" panose="02020603050405020304" pitchFamily="18" charset="0"/>
                            </a:rPr>
                            <a:t>=0</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109091" r="-946" b="-301136"/>
                          </a:stretch>
                        </a:blipFill>
                      </a:tcPr>
                    </a:tc>
                    <a:extLst>
                      <a:ext uri="{0D108BD9-81ED-4DB2-BD59-A6C34878D82A}">
                        <a16:rowId xmlns:a16="http://schemas.microsoft.com/office/drawing/2014/main" xmlns="" xmlns:a14="http://schemas.microsoft.com/office/drawing/2010/main" val="210387633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1</a:t>
                          </a:r>
                          <a:r>
                            <a:rPr lang="en-IN" sz="2000" i="1" dirty="0" smtClean="0">
                              <a:effectLst/>
                              <a:latin typeface="Times New Roman" panose="02020603050405020304" pitchFamily="18" charset="0"/>
                              <a:cs typeface="Times New Roman" panose="02020603050405020304" pitchFamily="18" charset="0"/>
                            </a:rPr>
                            <a:t>=0.2</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cs typeface="Times New Roman" panose="02020603050405020304" pitchFamily="18" charset="0"/>
                            </a:rPr>
                            <a:t>=0.02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211494" r="-946" b="-204598"/>
                          </a:stretch>
                        </a:blipFill>
                      </a:tcPr>
                    </a:tc>
                    <a:extLst>
                      <a:ext uri="{0D108BD9-81ED-4DB2-BD59-A6C34878D82A}">
                        <a16:rowId xmlns:a16="http://schemas.microsoft.com/office/drawing/2014/main" xmlns="" xmlns:a14="http://schemas.microsoft.com/office/drawing/2010/main" val="1226103862"/>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2</a:t>
                          </a:r>
                          <a:r>
                            <a:rPr lang="en-IN" sz="2000" i="1" dirty="0" smtClean="0">
                              <a:effectLst/>
                              <a:latin typeface="Times New Roman" panose="02020603050405020304" pitchFamily="18" charset="0"/>
                              <a:cs typeface="Times New Roman" panose="02020603050405020304" pitchFamily="18" charset="0"/>
                            </a:rPr>
                            <a:t>=0.4</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cs typeface="Times New Roman" panose="02020603050405020304" pitchFamily="18" charset="0"/>
                            </a:rPr>
                            <a:t>=0.0795</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307955" r="-946" b="-102273"/>
                          </a:stretch>
                        </a:blipFill>
                      </a:tcPr>
                    </a:tc>
                    <a:extLst>
                      <a:ext uri="{0D108BD9-81ED-4DB2-BD59-A6C34878D82A}">
                        <a16:rowId xmlns:a16="http://schemas.microsoft.com/office/drawing/2014/main" xmlns="" xmlns:a14="http://schemas.microsoft.com/office/drawing/2010/main" val="3768940789"/>
                      </a:ext>
                    </a:extLst>
                  </a:tr>
                  <a:tr h="534054">
                    <a:tc>
                      <a:txBody>
                        <a:bodyPr/>
                        <a:lstStyle/>
                        <a:p>
                          <a:pPr algn="ctr">
                            <a:lnSpc>
                              <a:spcPct val="115000"/>
                            </a:lnSpc>
                            <a:spcAft>
                              <a:spcPts val="0"/>
                            </a:spcAft>
                          </a:pPr>
                          <a:r>
                            <a:rPr lang="en-IN" sz="2000" i="1" dirty="0" smtClean="0">
                              <a:effectLst/>
                              <a:latin typeface="Times New Roman" panose="02020603050405020304" pitchFamily="18" charset="0"/>
                              <a:cs typeface="Times New Roman" panose="02020603050405020304" pitchFamily="18" charset="0"/>
                            </a:rPr>
                            <a:t>x</a:t>
                          </a:r>
                          <a:r>
                            <a:rPr lang="en-IN" sz="2000" i="1" baseline="-25000" dirty="0" smtClean="0">
                              <a:effectLst/>
                              <a:latin typeface="Times New Roman" panose="02020603050405020304" pitchFamily="18" charset="0"/>
                              <a:cs typeface="Times New Roman" panose="02020603050405020304" pitchFamily="18" charset="0"/>
                            </a:rPr>
                            <a:t>3</a:t>
                          </a:r>
                          <a:r>
                            <a:rPr lang="en-IN" sz="2000" i="1" dirty="0" smtClean="0">
                              <a:effectLst/>
                              <a:latin typeface="Times New Roman" panose="02020603050405020304" pitchFamily="18" charset="0"/>
                              <a:cs typeface="Times New Roman" panose="02020603050405020304" pitchFamily="18" charset="0"/>
                            </a:rPr>
                            <a:t>=0.6</a:t>
                          </a:r>
                          <a:endParaRPr lang="en-IN" sz="2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2000">
                              <a:effectLst/>
                              <a:latin typeface="Times New Roman" panose="02020603050405020304" pitchFamily="18" charset="0"/>
                              <a:cs typeface="Times New Roman" panose="02020603050405020304" pitchFamily="18" charset="0"/>
                            </a:rPr>
                            <a:t>y</a:t>
                          </a:r>
                          <a:r>
                            <a:rPr lang="en-IN" sz="2000" baseline="-25000">
                              <a:effectLst/>
                              <a:latin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cs typeface="Times New Roman" panose="02020603050405020304" pitchFamily="18" charset="0"/>
                            </a:rPr>
                            <a:t>=0.1762</a:t>
                          </a:r>
                          <a:endParaRPr lang="en-IN"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99291" t="-407955" r="-946" b="-2273"/>
                          </a:stretch>
                        </a:blipFill>
                      </a:tcPr>
                    </a:tc>
                    <a:extLst>
                      <a:ext uri="{0D108BD9-81ED-4DB2-BD59-A6C34878D82A}">
                        <a16:rowId xmlns:a16="http://schemas.microsoft.com/office/drawing/2014/main" xmlns="" xmlns:a14="http://schemas.microsoft.com/office/drawing/2010/main" val="3028803431"/>
                      </a:ext>
                    </a:extLst>
                  </a:tr>
                </a:tbl>
              </a:graphicData>
            </a:graphic>
          </p:graphicFrame>
        </mc:Fallback>
      </mc:AlternateContent>
    </p:spTree>
    <p:extLst>
      <p:ext uri="{BB962C8B-B14F-4D97-AF65-F5344CB8AC3E}">
        <p14:creationId xmlns:p14="http://schemas.microsoft.com/office/powerpoint/2010/main" val="30223648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r>
                  <a:rPr lang="en-IN" sz="2400" dirty="0" smtClean="0">
                    <a:latin typeface="Times New Roman" panose="02020603050405020304" pitchFamily="18" charset="0"/>
                    <a:cs typeface="Times New Roman" panose="02020603050405020304" pitchFamily="18" charset="0"/>
                  </a:rPr>
                  <a:t>Now , Milne’s Predictor formula yields the predicted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0</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4</m:t>
                        </m:r>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1</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+2</m:t>
                        </m:r>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3</m:t>
                            </m:r>
                          </m:sub>
                        </m:sSub>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b="0" dirty="0" smtClean="0">
                    <a:latin typeface="Times New Roman" panose="02020603050405020304" pitchFamily="18" charset="0"/>
                    <a:cs typeface="Times New Roman" panose="02020603050405020304" pitchFamily="18" charset="0"/>
                  </a:rPr>
                  <a:t>    </a:t>
                </a:r>
                <a14:m>
                  <m:oMath xmlns:m="http://schemas.openxmlformats.org/officeDocument/2006/math">
                    <m:r>
                      <a:rPr lang="en-IN" sz="2400" b="0" i="1" smtClean="0">
                        <a:latin typeface="Cambria Math" panose="02040503050406030204" pitchFamily="18" charset="0"/>
                      </a:rPr>
                      <m:t>    </m:t>
                    </m:r>
                    <m:r>
                      <a:rPr lang="en-IN" sz="2400" i="1">
                        <a:latin typeface="Cambria Math" panose="02040503050406030204" pitchFamily="18" charset="0"/>
                      </a:rPr>
                      <m:t>=0+</m:t>
                    </m:r>
                    <m:f>
                      <m:fPr>
                        <m:ctrlPr>
                          <a:rPr lang="en-IN" sz="2400" i="1">
                            <a:latin typeface="Cambria Math" panose="02040503050406030204" pitchFamily="18" charset="0"/>
                          </a:rPr>
                        </m:ctrlPr>
                      </m:fPr>
                      <m:num>
                        <m:r>
                          <a:rPr lang="en-IN" sz="2400" i="1">
                            <a:latin typeface="Cambria Math" panose="02040503050406030204" pitchFamily="18" charset="0"/>
                          </a:rPr>
                          <m:t>4∗0.2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2(0.1996)−0.3937+2(0.5689</m:t>
                        </m:r>
                      </m:e>
                    </m:d>
                    <m:r>
                      <a:rPr lang="en-IN" sz="2400" i="1">
                        <a:latin typeface="Cambria Math" panose="02040503050406030204" pitchFamily="18" charset="0"/>
                      </a:rPr>
                      <m:t>)</m:t>
                    </m:r>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𝟑𝟎𝟒𝟖</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0.30488</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𝒇</m:t>
                        </m:r>
                      </m:e>
                      <m:sub>
                        <m:r>
                          <a:rPr lang="en-IN" sz="2400" b="1" i="1">
                            <a:latin typeface="Cambria Math" panose="02040503050406030204" pitchFamily="18" charset="0"/>
                          </a:rPr>
                          <m:t>𝟒</m:t>
                        </m:r>
                      </m:sub>
                      <m:sup>
                        <m:r>
                          <a:rPr lang="en-IN" sz="2400" b="1" i="1">
                            <a:latin typeface="Cambria Math" panose="02040503050406030204" pitchFamily="18" charset="0"/>
                          </a:rPr>
                          <m:t>(</m:t>
                        </m:r>
                        <m:r>
                          <a:rPr lang="en-IN" sz="2400" b="1" i="1">
                            <a:latin typeface="Cambria Math" panose="02040503050406030204" pitchFamily="18" charset="0"/>
                          </a:rPr>
                          <m:t>𝒑</m:t>
                        </m:r>
                        <m:r>
                          <a:rPr lang="en-IN" sz="2400" b="1" i="1">
                            <a:latin typeface="Cambria Math" panose="02040503050406030204" pitchFamily="18" charset="0"/>
                          </a:rPr>
                          <m:t>)</m:t>
                        </m:r>
                      </m:sup>
                    </m:sSubSup>
                    <m:r>
                      <a:rPr lang="en-IN" sz="2400" b="1"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𝟕𝟎𝟕𝟎</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Now , the Milne’s corrector formula gives a corrected value of y</a:t>
                </a:r>
                <a:r>
                  <a:rPr lang="en-IN" sz="2400" baseline="-25000" dirty="0">
                    <a:latin typeface="Times New Roman" panose="02020603050405020304" pitchFamily="18" charset="0"/>
                    <a:cs typeface="Times New Roman" panose="02020603050405020304" pitchFamily="18" charset="0"/>
                  </a:rPr>
                  <a:t>4</a:t>
                </a:r>
                <a:r>
                  <a:rPr lang="en-IN" sz="2400" dirty="0">
                    <a:latin typeface="Times New Roman" panose="02020603050405020304" pitchFamily="18" charset="0"/>
                    <a:cs typeface="Times New Roman" panose="02020603050405020304" pitchFamily="18" charset="0"/>
                  </a:rPr>
                  <a:t> as</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𝑐</m:t>
                        </m:r>
                        <m:r>
                          <a:rPr lang="en-IN" sz="2400" i="1">
                            <a:latin typeface="Cambria Math" panose="02040503050406030204" pitchFamily="18" charset="0"/>
                          </a:rPr>
                          <m:t>)</m:t>
                        </m:r>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e>
                    </m:d>
                  </m:oMath>
                </a14:m>
                <a:r>
                  <a:rPr lang="en-IN" sz="2400" i="1" dirty="0" smtClean="0">
                    <a:latin typeface="Times New Roman" panose="02020603050405020304" pitchFamily="18" charset="0"/>
                    <a:cs typeface="Times New Roman" panose="02020603050405020304" pitchFamily="18" charset="0"/>
                  </a:rPr>
                  <a:t> </a:t>
                </a:r>
              </a:p>
              <a:p>
                <a:pPr marL="0" indent="0">
                  <a:buNone/>
                </a:pPr>
                <a:r>
                  <a:rPr lang="en-IN" sz="2400" dirty="0" smtClean="0"/>
                  <a:t>        </a:t>
                </a:r>
                <a14:m>
                  <m:oMath xmlns:m="http://schemas.openxmlformats.org/officeDocument/2006/math">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0.3937+4(0.5689)+0.7070</m:t>
                        </m:r>
                      </m:e>
                    </m:d>
                    <m:r>
                      <a:rPr lang="en-IN" sz="2400" b="0" i="1">
                        <a:latin typeface="Cambria Math" panose="02040503050406030204" pitchFamily="18" charset="0"/>
                      </a:rPr>
                      <m:t> </m:t>
                    </m:r>
                    <m:r>
                      <a:rPr lang="en-IN" sz="2400" i="1" smtClean="0">
                        <a:latin typeface="Cambria Math" panose="02040503050406030204" pitchFamily="18" charset="0"/>
                      </a:rPr>
                      <m:t> </m:t>
                    </m:r>
                  </m:oMath>
                </a14:m>
                <a:r>
                  <a:rPr lang="en-IN" dirty="0" smtClean="0"/>
                  <a:t> </a:t>
                </a: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t="-1685"/>
                </a:stretch>
              </a:blipFill>
            </p:spPr>
            <p:txBody>
              <a:bodyPr/>
              <a:lstStyle/>
              <a:p>
                <a:r>
                  <a:rPr lang="en-IN">
                    <a:noFill/>
                  </a:rPr>
                  <a:t> </a:t>
                </a:r>
              </a:p>
            </p:txBody>
          </p:sp>
        </mc:Fallback>
      </mc:AlternateContent>
    </p:spTree>
    <p:extLst>
      <p:ext uri="{BB962C8B-B14F-4D97-AF65-F5344CB8AC3E}">
        <p14:creationId xmlns:p14="http://schemas.microsoft.com/office/powerpoint/2010/main" val="24884728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29710"/>
                <a:ext cx="10515600" cy="5065987"/>
              </a:xfrm>
            </p:spPr>
            <p:txBody>
              <a:bodyPr>
                <a:normAutofit/>
              </a:bodyPr>
              <a:lstStyle/>
              <a:p>
                <a:pPr marL="0" indent="0">
                  <a:buNone/>
                </a:pPr>
                <a14:m>
                  <m:oMath xmlns:m="http://schemas.openxmlformats.org/officeDocument/2006/math">
                    <m:sSubSup>
                      <m:sSubSupPr>
                        <m:ctrlPr>
                          <a:rPr lang="en-IN" b="1" i="1" smtClean="0">
                            <a:latin typeface="Cambria Math" panose="02040503050406030204" pitchFamily="18" charset="0"/>
                          </a:rPr>
                        </m:ctrlPr>
                      </m:sSubSupPr>
                      <m:e>
                        <m:r>
                          <a:rPr lang="en-IN" b="1" i="1">
                            <a:latin typeface="Cambria Math" panose="02040503050406030204" pitchFamily="18" charset="0"/>
                          </a:rPr>
                          <m:t>𝒚</m:t>
                        </m:r>
                      </m:e>
                      <m:sub>
                        <m:r>
                          <a:rPr lang="en-IN" b="1" i="1">
                            <a:latin typeface="Cambria Math" panose="02040503050406030204" pitchFamily="18" charset="0"/>
                          </a:rPr>
                          <m:t>𝟒</m:t>
                        </m:r>
                      </m:sub>
                      <m:sup>
                        <m:r>
                          <a:rPr lang="en-IN" b="1" i="1">
                            <a:latin typeface="Cambria Math" panose="02040503050406030204" pitchFamily="18" charset="0"/>
                          </a:rPr>
                          <m:t>(</m:t>
                        </m:r>
                        <m:r>
                          <a:rPr lang="en-IN" b="1" i="1">
                            <a:latin typeface="Cambria Math" panose="02040503050406030204" pitchFamily="18" charset="0"/>
                          </a:rPr>
                          <m:t>𝒄</m:t>
                        </m:r>
                        <m:r>
                          <a:rPr lang="en-IN" b="1" i="1">
                            <a:latin typeface="Cambria Math" panose="02040503050406030204" pitchFamily="18" charset="0"/>
                          </a:rPr>
                          <m:t>)</m:t>
                        </m:r>
                      </m:sup>
                    </m:sSubSup>
                    <m:r>
                      <a:rPr lang="en-IN" b="1" i="1">
                        <a:latin typeface="Cambria Math" panose="02040503050406030204" pitchFamily="18" charset="0"/>
                      </a:rPr>
                      <m:t>=</m:t>
                    </m:r>
                    <m:r>
                      <a:rPr lang="en-IN" b="1" i="1">
                        <a:latin typeface="Cambria Math" panose="02040503050406030204" pitchFamily="18" charset="0"/>
                      </a:rPr>
                      <m:t>𝟎</m:t>
                    </m:r>
                    <m:r>
                      <a:rPr lang="en-IN" b="1" i="1">
                        <a:latin typeface="Cambria Math" panose="02040503050406030204" pitchFamily="18" charset="0"/>
                      </a:rPr>
                      <m:t>.</m:t>
                    </m:r>
                    <m:r>
                      <a:rPr lang="en-IN" b="1" i="1">
                        <a:latin typeface="Cambria Math" panose="02040503050406030204" pitchFamily="18" charset="0"/>
                      </a:rPr>
                      <m:t>𝟑𝟎𝟒𝟔</m:t>
                    </m:r>
                  </m:oMath>
                </a14:m>
                <a:r>
                  <a:rPr lang="en-IN" b="1" dirty="0" smtClean="0"/>
                  <a:t> </a:t>
                </a:r>
              </a:p>
              <a:p>
                <a:pPr marL="0" indent="0">
                  <a:buNone/>
                </a:pPr>
                <a:r>
                  <a:rPr lang="en-IN" sz="2400" dirty="0">
                    <a:latin typeface="Times New Roman" panose="02020603050405020304" pitchFamily="18" charset="0"/>
                    <a:cs typeface="Times New Roman" panose="02020603050405020304" pitchFamily="18" charset="0"/>
                  </a:rPr>
                  <a:t>To apply corrector formula second time we must use corrector as predictor and substitute in </a:t>
                </a: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oMath>
                </a14:m>
                <a:endParaRPr lang="en-IN" sz="24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i="1">
                            <a:latin typeface="Cambria Math" panose="02040503050406030204" pitchFamily="18" charset="0"/>
                          </a:rPr>
                        </m:ctrlPr>
                      </m:sSub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i="1">
                            <a:latin typeface="Cambria Math" panose="02040503050406030204" pitchFamily="18" charset="0"/>
                          </a:rPr>
                          <m:t>𝑓</m:t>
                        </m:r>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r>
                          <a:rPr lang="en-IN" sz="2400" i="1">
                            <a:latin typeface="Cambria Math" panose="02040503050406030204" pitchFamily="18" charset="0"/>
                          </a:rPr>
                          <m:t>𝑦</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𝑥</m:t>
                        </m:r>
                      </m:e>
                      <m:sub>
                        <m:r>
                          <a:rPr lang="en-IN" sz="2400" i="1">
                            <a:latin typeface="Cambria Math" panose="02040503050406030204" pitchFamily="18" charset="0"/>
                          </a:rPr>
                          <m:t>4</m:t>
                        </m:r>
                      </m:sub>
                    </m:sSub>
                    <m:r>
                      <a:rPr lang="en-IN" sz="2400" i="1">
                        <a:latin typeface="Cambria Math" panose="02040503050406030204" pitchFamily="18" charset="0"/>
                      </a:rPr>
                      <m:t>−</m:t>
                    </m:r>
                    <m:sSup>
                      <m:sSupPr>
                        <m:ctrlPr>
                          <a:rPr lang="en-IN" sz="2400" i="1">
                            <a:latin typeface="Cambria Math" panose="02040503050406030204" pitchFamily="18" charset="0"/>
                          </a:rPr>
                        </m:ctrlPr>
                      </m:sSupPr>
                      <m:e>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sup>
                        <m:r>
                          <a:rPr lang="en-IN" sz="2400" i="1">
                            <a:latin typeface="Cambria Math" panose="02040503050406030204" pitchFamily="18" charset="0"/>
                          </a:rPr>
                          <m:t>2</m:t>
                        </m:r>
                      </m:sup>
                    </m:sSup>
                    <m:r>
                      <a:rPr lang="en-IN" sz="2400" i="1">
                        <a:latin typeface="Cambria Math" panose="02040503050406030204" pitchFamily="18" charset="0"/>
                      </a:rPr>
                      <m:t>=0.8−</m:t>
                    </m:r>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0.3046</m:t>
                            </m:r>
                          </m:e>
                        </m:d>
                      </m:e>
                      <m:sup>
                        <m:r>
                          <a:rPr lang="en-IN" sz="2400" i="1">
                            <a:latin typeface="Cambria Math" panose="02040503050406030204" pitchFamily="18" charset="0"/>
                          </a:rPr>
                          <m:t>2</m:t>
                        </m:r>
                      </m:sup>
                    </m:sSup>
                  </m:oMath>
                </a14:m>
                <a:r>
                  <a:rPr lang="en-IN" sz="2400" i="1" dirty="0" smtClean="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sup>
                    </m:sSubSup>
                    <m:r>
                      <a:rPr lang="en-IN" sz="2400" i="1">
                        <a:latin typeface="Cambria Math" panose="02040503050406030204" pitchFamily="18" charset="0"/>
                      </a:rPr>
                      <m:t>=</m:t>
                    </m:r>
                    <m:r>
                      <a:rPr lang="en-IN" sz="2400" b="1" i="1">
                        <a:latin typeface="Cambria Math" panose="02040503050406030204" pitchFamily="18" charset="0"/>
                      </a:rPr>
                      <m:t>𝟎</m:t>
                    </m:r>
                    <m:r>
                      <a:rPr lang="en-IN" sz="2400" b="1" i="1">
                        <a:latin typeface="Cambria Math" panose="02040503050406030204" pitchFamily="18" charset="0"/>
                      </a:rPr>
                      <m:t>.</m:t>
                    </m:r>
                    <m:r>
                      <a:rPr lang="en-IN" sz="2400" b="1" i="1">
                        <a:latin typeface="Cambria Math" panose="02040503050406030204" pitchFamily="18" charset="0"/>
                      </a:rPr>
                      <m:t>𝟕𝟎𝟕𝟐</m:t>
                    </m:r>
                  </m:oMath>
                </a14:m>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IN" sz="2400" i="1">
                              <a:latin typeface="Cambria Math" panose="02040503050406030204" pitchFamily="18" charset="0"/>
                            </a:rPr>
                          </m:ctrlPr>
                        </m:sSubSupPr>
                        <m:e>
                          <m:r>
                            <a:rPr lang="en-IN" sz="2400" i="1">
                              <a:latin typeface="Cambria Math" panose="02040503050406030204" pitchFamily="18" charset="0"/>
                            </a:rPr>
                            <m:t>𝑦</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𝑐</m:t>
                              </m:r>
                            </m:e>
                          </m:d>
                        </m:sup>
                      </m:sSubSup>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𝑦</m:t>
                          </m:r>
                        </m:e>
                        <m:sub>
                          <m:r>
                            <a:rPr lang="en-IN" sz="2400" i="1">
                              <a:latin typeface="Cambria Math" panose="02040503050406030204" pitchFamily="18" charset="0"/>
                            </a:rPr>
                            <m:t>2</m:t>
                          </m:r>
                        </m:sub>
                      </m:sSub>
                      <m:r>
                        <a:rPr lang="en-IN" sz="2400" i="1">
                          <a:latin typeface="Cambria Math" panose="02040503050406030204" pitchFamily="18" charset="0"/>
                        </a:rPr>
                        <m:t>+</m:t>
                      </m:r>
                      <m:f>
                        <m:fPr>
                          <m:ctrlPr>
                            <a:rPr lang="en-IN" sz="2400" i="1">
                              <a:latin typeface="Cambria Math" panose="02040503050406030204" pitchFamily="18" charset="0"/>
                            </a:rPr>
                          </m:ctrlPr>
                        </m:fPr>
                        <m:num>
                          <m:r>
                            <a:rPr lang="en-IN" sz="2400" i="1">
                              <a:latin typeface="Cambria Math" panose="02040503050406030204" pitchFamily="18" charset="0"/>
                            </a:rPr>
                            <m:t>h</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sSub>
                            <m:sSubPr>
                              <m:ctrlPr>
                                <a:rPr lang="en-IN" sz="2400" i="1">
                                  <a:latin typeface="Cambria Math" panose="02040503050406030204" pitchFamily="18" charset="0"/>
                                </a:rPr>
                              </m:ctrlPr>
                            </m:sSubPr>
                            <m:e>
                              <m:r>
                                <a:rPr lang="en-IN" sz="2400" i="1">
                                  <a:latin typeface="Cambria Math" panose="02040503050406030204" pitchFamily="18" charset="0"/>
                                </a:rPr>
                                <m:t>𝑓</m:t>
                              </m:r>
                            </m:e>
                            <m:sub>
                              <m:r>
                                <a:rPr lang="en-IN" sz="2400" i="1">
                                  <a:latin typeface="Cambria Math" panose="02040503050406030204" pitchFamily="18" charset="0"/>
                                </a:rPr>
                                <m:t>2</m:t>
                              </m:r>
                            </m:sub>
                          </m:sSub>
                          <m:r>
                            <a:rPr lang="en-IN" sz="2400" i="1">
                              <a:latin typeface="Cambria Math" panose="02040503050406030204" pitchFamily="18" charset="0"/>
                            </a:rPr>
                            <m:t>+</m:t>
                          </m:r>
                          <m:sSub>
                            <m:sSubPr>
                              <m:ctrlPr>
                                <a:rPr lang="en-IN" sz="2400" i="1">
                                  <a:latin typeface="Cambria Math" panose="02040503050406030204" pitchFamily="18" charset="0"/>
                                </a:rPr>
                              </m:ctrlPr>
                            </m:sSubPr>
                            <m:e>
                              <m:r>
                                <a:rPr lang="en-IN" sz="2400" i="1">
                                  <a:latin typeface="Cambria Math" panose="02040503050406030204" pitchFamily="18" charset="0"/>
                                </a:rPr>
                                <m:t>4</m:t>
                              </m:r>
                              <m:r>
                                <a:rPr lang="en-IN" sz="2400" i="1">
                                  <a:latin typeface="Cambria Math" panose="02040503050406030204" pitchFamily="18" charset="0"/>
                                </a:rPr>
                                <m:t>𝑓</m:t>
                              </m:r>
                            </m:e>
                            <m:sub>
                              <m:r>
                                <a:rPr lang="en-IN" sz="2400" i="1">
                                  <a:latin typeface="Cambria Math" panose="02040503050406030204" pitchFamily="18" charset="0"/>
                                </a:rPr>
                                <m:t>3</m:t>
                              </m:r>
                            </m:sub>
                          </m:sSub>
                          <m:r>
                            <a:rPr lang="en-IN" sz="2400" i="1">
                              <a:latin typeface="Cambria Math" panose="02040503050406030204" pitchFamily="18" charset="0"/>
                            </a:rPr>
                            <m:t>+</m:t>
                          </m:r>
                          <m:sSubSup>
                            <m:sSubSupPr>
                              <m:ctrlPr>
                                <a:rPr lang="en-IN" sz="2400" i="1">
                                  <a:latin typeface="Cambria Math" panose="02040503050406030204" pitchFamily="18" charset="0"/>
                                </a:rPr>
                              </m:ctrlPr>
                            </m:sSubSupPr>
                            <m:e>
                              <m:r>
                                <a:rPr lang="en-IN" sz="2400" i="1">
                                  <a:latin typeface="Cambria Math" panose="02040503050406030204" pitchFamily="18" charset="0"/>
                                </a:rPr>
                                <m:t>𝑓</m:t>
                              </m:r>
                            </m:e>
                            <m:sub>
                              <m:r>
                                <a:rPr lang="en-IN" sz="2400" i="1">
                                  <a:latin typeface="Cambria Math" panose="02040503050406030204" pitchFamily="18" charset="0"/>
                                </a:rPr>
                                <m:t>4</m:t>
                              </m:r>
                            </m:sub>
                            <m:sup>
                              <m:d>
                                <m:dPr>
                                  <m:ctrlPr>
                                    <a:rPr lang="en-IN" sz="2400" i="1">
                                      <a:latin typeface="Cambria Math" panose="02040503050406030204" pitchFamily="18" charset="0"/>
                                    </a:rPr>
                                  </m:ctrlPr>
                                </m:dPr>
                                <m:e>
                                  <m:r>
                                    <a:rPr lang="en-IN" sz="2400" i="1">
                                      <a:latin typeface="Cambria Math" panose="02040503050406030204" pitchFamily="18" charset="0"/>
                                    </a:rPr>
                                    <m:t>𝑝</m:t>
                                  </m:r>
                                </m:e>
                              </m:d>
                            </m:sup>
                          </m:sSubSup>
                        </m:e>
                      </m:d>
                      <m:r>
                        <a:rPr lang="en-IN" sz="2400" i="1">
                          <a:latin typeface="Cambria Math" panose="02040503050406030204" pitchFamily="18" charset="0"/>
                        </a:rPr>
                        <m:t>=0.0795+</m:t>
                      </m:r>
                      <m:f>
                        <m:fPr>
                          <m:ctrlPr>
                            <a:rPr lang="en-IN" sz="2400" i="1">
                              <a:latin typeface="Cambria Math" panose="02040503050406030204" pitchFamily="18" charset="0"/>
                            </a:rPr>
                          </m:ctrlPr>
                        </m:fPr>
                        <m:num>
                          <m:r>
                            <a:rPr lang="en-IN" sz="2400" i="1">
                              <a:latin typeface="Cambria Math" panose="02040503050406030204" pitchFamily="18" charset="0"/>
                            </a:rPr>
                            <m:t>0.2</m:t>
                          </m:r>
                        </m:num>
                        <m:den>
                          <m:r>
                            <a:rPr lang="en-IN" sz="2400" i="1">
                              <a:latin typeface="Cambria Math" panose="02040503050406030204" pitchFamily="18" charset="0"/>
                            </a:rPr>
                            <m:t>3</m:t>
                          </m:r>
                        </m:den>
                      </m:f>
                      <m:d>
                        <m:dPr>
                          <m:ctrlPr>
                            <a:rPr lang="en-IN" sz="2400" i="1">
                              <a:latin typeface="Cambria Math" panose="02040503050406030204" pitchFamily="18" charset="0"/>
                            </a:rPr>
                          </m:ctrlPr>
                        </m:dPr>
                        <m:e>
                          <m:r>
                            <a:rPr lang="en-IN" sz="2400" i="1">
                              <a:latin typeface="Cambria Math" panose="02040503050406030204" pitchFamily="18" charset="0"/>
                            </a:rPr>
                            <m:t>0.3937+4</m:t>
                          </m:r>
                          <m:d>
                            <m:dPr>
                              <m:ctrlPr>
                                <a:rPr lang="en-IN" sz="2400" i="1">
                                  <a:latin typeface="Cambria Math" panose="02040503050406030204" pitchFamily="18" charset="0"/>
                                </a:rPr>
                              </m:ctrlPr>
                            </m:dPr>
                            <m:e>
                              <m:r>
                                <a:rPr lang="en-IN" sz="2400" i="1">
                                  <a:latin typeface="Cambria Math" panose="02040503050406030204" pitchFamily="18" charset="0"/>
                                </a:rPr>
                                <m:t>0.5689</m:t>
                              </m:r>
                            </m:e>
                          </m:d>
                          <m:r>
                            <a:rPr lang="en-IN" sz="2400" i="1">
                              <a:latin typeface="Cambria Math" panose="02040503050406030204" pitchFamily="18" charset="0"/>
                            </a:rPr>
                            <m:t>+0.7072</m:t>
                          </m:r>
                        </m:e>
                      </m:d>
                    </m:oMath>
                  </m:oMathPara>
                </a14:m>
                <a:endParaRPr lang="en-IN" sz="2400" i="1" dirty="0" smtClean="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Sup>
                      <m:sSubSupPr>
                        <m:ctrlPr>
                          <a:rPr lang="en-IN" sz="2400" b="1" i="1">
                            <a:latin typeface="Cambria Math" panose="02040503050406030204" pitchFamily="18" charset="0"/>
                          </a:rPr>
                        </m:ctrlPr>
                      </m:sSubSupPr>
                      <m:e>
                        <m:r>
                          <a:rPr lang="en-IN" sz="2400" b="1" i="1">
                            <a:latin typeface="Cambria Math" panose="02040503050406030204" pitchFamily="18" charset="0"/>
                          </a:rPr>
                          <m:t>𝒚</m:t>
                        </m:r>
                      </m:e>
                      <m:sub>
                        <m:r>
                          <a:rPr lang="en-IN" sz="2400" b="1" i="1">
                            <a:latin typeface="Cambria Math" panose="02040503050406030204" pitchFamily="18" charset="0"/>
                          </a:rPr>
                          <m:t>𝟒</m:t>
                        </m:r>
                      </m:sub>
                      <m:sup>
                        <m:d>
                          <m:dPr>
                            <m:ctrlPr>
                              <a:rPr lang="en-IN" sz="2400" b="1" i="1">
                                <a:latin typeface="Cambria Math" panose="02040503050406030204" pitchFamily="18" charset="0"/>
                              </a:rPr>
                            </m:ctrlPr>
                          </m:dPr>
                          <m:e>
                            <m:r>
                              <a:rPr lang="en-IN" sz="2400" b="1" i="1">
                                <a:latin typeface="Cambria Math" panose="02040503050406030204" pitchFamily="18" charset="0"/>
                              </a:rPr>
                              <m:t>𝒄</m:t>
                            </m:r>
                          </m:e>
                        </m:d>
                      </m:sup>
                    </m:sSubSup>
                    <m:r>
                      <a:rPr lang="en-IN" sz="2400" b="1" i="1">
                        <a:latin typeface="Cambria Math" panose="02040503050406030204" pitchFamily="18" charset="0"/>
                      </a:rPr>
                      <m:t>=</m:t>
                    </m:r>
                    <m:r>
                      <a:rPr lang="en-IN" sz="2400" b="1" i="1">
                        <a:latin typeface="Cambria Math" panose="02040503050406030204" pitchFamily="18" charset="0"/>
                      </a:rPr>
                      <m:t>𝟎𝟑𝟎𝟒𝟔</m:t>
                    </m:r>
                  </m:oMath>
                </a14:m>
                <a:r>
                  <a:rPr lang="en-IN" sz="2400" b="1" dirty="0" smtClean="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marL="0" indent="0">
                  <a:buNone/>
                </a:pPr>
                <a:r>
                  <a:rPr lang="en-IN" sz="2400" dirty="0" smtClean="0">
                    <a:latin typeface="Times New Roman" panose="02020603050405020304" pitchFamily="18" charset="0"/>
                    <a:cs typeface="Times New Roman" panose="02020603050405020304" pitchFamily="18" charset="0"/>
                  </a:rPr>
                  <a:t>Thus, </a:t>
                </a:r>
                <a14:m>
                  <m:oMath xmlns:m="http://schemas.openxmlformats.org/officeDocument/2006/math">
                    <m:r>
                      <a:rPr lang="en-IN" sz="2400" b="1" i="1" smtClean="0">
                        <a:latin typeface="Cambria Math" panose="02040503050406030204" pitchFamily="18" charset="0"/>
                      </a:rPr>
                      <m:t>𝒚</m:t>
                    </m:r>
                    <m:r>
                      <a:rPr lang="en-IN" sz="2400" b="1" i="1" smtClean="0">
                        <a:latin typeface="Cambria Math" panose="02040503050406030204" pitchFamily="18" charset="0"/>
                      </a:rPr>
                      <m:t>(</m:t>
                    </m:r>
                    <m:r>
                      <a:rPr lang="en-IN" sz="2400" b="1" i="1" smtClean="0">
                        <a:latin typeface="Cambria Math" panose="02040503050406030204" pitchFamily="18" charset="0"/>
                      </a:rPr>
                      <m:t>𝟎</m:t>
                    </m:r>
                    <m:r>
                      <a:rPr lang="en-IN" sz="2400" b="1" i="1" smtClean="0">
                        <a:latin typeface="Cambria Math" panose="02040503050406030204" pitchFamily="18" charset="0"/>
                      </a:rPr>
                      <m:t>.</m:t>
                    </m:r>
                    <m:r>
                      <a:rPr lang="en-IN" sz="2400" b="1" i="1" smtClean="0">
                        <a:latin typeface="Cambria Math" panose="02040503050406030204" pitchFamily="18" charset="0"/>
                      </a:rPr>
                      <m:t>𝟖</m:t>
                    </m:r>
                    <m:r>
                      <a:rPr lang="en-IN" sz="2400" b="1" i="1" smtClean="0">
                        <a:latin typeface="Cambria Math" panose="02040503050406030204" pitchFamily="18" charset="0"/>
                      </a:rPr>
                      <m:t>)=</m:t>
                    </m:r>
                    <m:r>
                      <a:rPr lang="en-IN" sz="2400" b="1" i="1">
                        <a:latin typeface="Cambria Math" panose="02040503050406030204" pitchFamily="18" charset="0"/>
                      </a:rPr>
                      <m:t>𝟎𝟑𝟎𝟒𝟔</m:t>
                    </m:r>
                  </m:oMath>
                </a14:m>
                <a:r>
                  <a:rPr lang="en-IN" sz="2400" b="1" i="1" dirty="0">
                    <a:latin typeface="Times New Roman" panose="02020603050405020304" pitchFamily="18" charset="0"/>
                    <a:cs typeface="Times New Roman" panose="02020603050405020304" pitchFamily="18" charset="0"/>
                  </a:rPr>
                  <a:t> </a:t>
                </a:r>
              </a:p>
              <a:p>
                <a:pPr marL="0" indent="0">
                  <a:buNone/>
                </a:pPr>
                <a:endParaRPr lang="en-I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29710"/>
                <a:ext cx="10515600" cy="5065987"/>
              </a:xfrm>
              <a:blipFill>
                <a:blip r:embed="rId2" cstate="print"/>
                <a:stretch>
                  <a:fillRect l="-928"/>
                </a:stretch>
              </a:blipFill>
            </p:spPr>
            <p:txBody>
              <a:bodyPr/>
              <a:lstStyle/>
              <a:p>
                <a:r>
                  <a:rPr lang="en-IN">
                    <a:noFill/>
                  </a:rPr>
                  <a:t> </a:t>
                </a:r>
              </a:p>
            </p:txBody>
          </p:sp>
        </mc:Fallback>
      </mc:AlternateContent>
    </p:spTree>
    <p:extLst>
      <p:ext uri="{BB962C8B-B14F-4D97-AF65-F5344CB8AC3E}">
        <p14:creationId xmlns:p14="http://schemas.microsoft.com/office/powerpoint/2010/main" val="25666937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42179319-A869-4200-BFD0-D327D907F4CC}"/>
              </a:ext>
            </a:extLst>
          </p:cNvPr>
          <p:cNvSpPr>
            <a:spLocks noGrp="1"/>
          </p:cNvSpPr>
          <p:nvPr>
            <p:ph type="ftr" sz="quarter" idx="11"/>
          </p:nvPr>
        </p:nvSpPr>
        <p:spPr>
          <a:xfrm>
            <a:off x="571500" y="6482889"/>
            <a:ext cx="11359946" cy="365125"/>
          </a:xfrm>
        </p:spPr>
        <p:txBody>
          <a:bodyPr/>
          <a:lstStyle/>
          <a:p>
            <a:r>
              <a:rPr lang="en-IN" dirty="0" smtClean="0">
                <a:latin typeface="Cambria" panose="02040503050406030204" pitchFamily="18" charset="0"/>
                <a:ea typeface="Cambria" panose="02040503050406030204" pitchFamily="18" charset="0"/>
              </a:rPr>
              <a:t>Faculty:</a:t>
            </a:r>
            <a:endParaRPr lang="en-IN"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15161684-1450-4AD6-A9AC-3C8BCF1BA53D}"/>
              </a:ext>
            </a:extLst>
          </p:cNvPr>
          <p:cNvSpPr txBox="1"/>
          <p:nvPr/>
        </p:nvSpPr>
        <p:spPr>
          <a:xfrm>
            <a:off x="571500" y="2444497"/>
            <a:ext cx="6896100" cy="1200329"/>
          </a:xfrm>
          <a:prstGeom prst="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n-US" sz="7200" b="1" dirty="0">
                <a:latin typeface="Cambria" panose="02040503050406030204" pitchFamily="18" charset="0"/>
                <a:ea typeface="Cambria" panose="02040503050406030204" pitchFamily="18" charset="0"/>
              </a:rPr>
              <a:t>Thank You</a:t>
            </a:r>
          </a:p>
        </p:txBody>
      </p:sp>
    </p:spTree>
    <p:extLst>
      <p:ext uri="{BB962C8B-B14F-4D97-AF65-F5344CB8AC3E}">
        <p14:creationId xmlns:p14="http://schemas.microsoft.com/office/powerpoint/2010/main" val="183660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4625</TotalTime>
  <Words>2502</Words>
  <Application>Microsoft Office PowerPoint</Application>
  <PresentationFormat>Widescreen</PresentationFormat>
  <Paragraphs>966</Paragraphs>
  <Slides>108</Slides>
  <Notes>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108</vt:i4>
      </vt:variant>
    </vt:vector>
  </HeadingPairs>
  <TitlesOfParts>
    <vt:vector size="127" baseType="lpstr">
      <vt:lpstr>微软雅黑</vt:lpstr>
      <vt:lpstr>Angsana New</vt:lpstr>
      <vt:lpstr>Arial</vt:lpstr>
      <vt:lpstr>Berlin Sans FB Demi</vt:lpstr>
      <vt:lpstr>Calibri</vt:lpstr>
      <vt:lpstr>Calibri Light</vt:lpstr>
      <vt:lpstr>Cambria</vt:lpstr>
      <vt:lpstr>Cambria Math</vt:lpstr>
      <vt:lpstr>CMBX12</vt:lpstr>
      <vt:lpstr>CMBX8</vt:lpstr>
      <vt:lpstr>CMMI12</vt:lpstr>
      <vt:lpstr>CMMI8</vt:lpstr>
      <vt:lpstr>CMR12</vt:lpstr>
      <vt:lpstr>CMR8</vt:lpstr>
      <vt:lpstr>CMSY10</vt:lpstr>
      <vt:lpstr>等线</vt:lpstr>
      <vt:lpstr>Lora</vt:lpstr>
      <vt:lpstr>Times New Roman</vt:lpstr>
      <vt:lpstr>1_Office Theme</vt:lpstr>
      <vt:lpstr>PowerPoint Presentation</vt:lpstr>
      <vt:lpstr>Course objectives: </vt:lpstr>
      <vt:lpstr>Course outcome (Course Skill Set)</vt:lpstr>
      <vt:lpstr> CONTENTS </vt:lpstr>
      <vt:lpstr> Module-1: Vector Calculus </vt:lpstr>
      <vt:lpstr>VECTOR CALCULUS         Vector calculus is a field of mathematics concerned with multivariate real analysis of vectors in two or more dimensions. It consists of set of problems solving techniques very useful for engineering and physics. </vt:lpstr>
      <vt:lpstr>This operator has a great role in vector calculus. Laplacian operator ∇^2 is defined as follows ∇^2=∇.∇=(∂/∂x i ̂+∂/∂y j ̂+∂/∂z k ̂ ).(∂/∂x i ̂+∂/∂y j ̂+∂/∂z k ̂ ) ∇^2=∂^2/〖∂x〗^2 +∂^2/〖∂y〗^2 +∂^2/〖∂z〗^2   </vt:lpstr>
      <vt:lpstr>Note: 1. The unit normal vector n ̂ along ∇φ is given by  n ̂=∇φ/|∇φ|    or n ̂=∇f/|∇f|   2. The component of ∇φ  in the direction of a unit vector a ⃗  is ∇φ.n ̂  and is called the      directional derivative of φ in the direction of  a ⃗. Thus, the directional derivative is      maximum in the direction ∇φ and the magnitude of this maximum is equal to |∇φ|. i.e.,  D.D=∇φ.n ̂      where n ̂=a ⃗/|a ⃗ |  </vt:lpstr>
      <vt:lpstr>Now, ∇φ=(∂φ/∂x i ̂+∂φ/∂y j ̂+∂φ/∂z k ̂ )           ∇φ=(3x^2+3yz) i ̂+(3y^2+3xz) j ̂+(3xy) k ̂  At (1,2,-1)  ∇φ=(3-6) i ̂+(12-3) j ̂+(6) k ̂  ∇φ=-3i ̂+9j ̂+6k ̂ </vt:lpstr>
      <vt:lpstr>      2. Find the directional derivative of the function f=4xz^3-3x^2 y^2 z  at (2,-1,2) along        2i ̂-3j ̂+6k ̂ Sol: Given  f=4xz^3-3x^2 y^2 z         Let  a ⃗=2i ̂-3j ̂+6k ̂  ∂f/∂x=4z^3.1-3y^2 z.2x                 ∂f/∂y=0-3x^2 z.2y                   ∂f/∂z=4x.3z^2-3x^2 y^2.1  ∂f/∂x=4z^3-6xy^2 z                  ∂f/∂y=-6x^2 yz                     ∂f/∂z=12〖xz〗^2-3x^2 y^2  Now, ∇f=(∂f/∂x i ̂+∂f/∂y j ̂+∂f/∂z k ̂ )                      </vt:lpstr>
      <vt:lpstr>∇f=8i ̂+48j ̂+84k ̂  Also, a ⃗=2i ̂-3j ̂+6k ̂  |a ⃗ |=√(2^2+〖(-3)〗^2+6^2 )   |a ⃗ |=√(4+9+36)   |a ⃗ |=√49   |a ⃗ |=7  ∴  n ̂=a ⃗/|a ⃗ | =(2i ̂-3j ̂+6k ̂)/7</vt:lpstr>
      <vt:lpstr>D.D=(8i ̂+48j ̂+84k ̂ ).((2i ̂-3j ̂+6k ̂ ))/7  "Type equation here."</vt:lpstr>
      <vt:lpstr>  3. Find the angle between the surfaces or normal surfaces x^2+y^2+z^2=9 and     z=x^2+y^2-3 at (2,-1,2).  Sol: Given φ=x^2+y^2+z^2-9           ψ=x^2+y^2-z-3                   ∂φ/∂x=2x                                    ∂ψ/∂x=2x                    ∂φ/∂y=2y                                    ∂ψ/∂y=2y                    ∂φ/∂z=2z                                     ∂ψ/∂z=-1  </vt:lpstr>
      <vt:lpstr> At (2,-1,2)  ∇φ=(2.2)i ̂+(2.(-1))j ̂+(2.2)k ̂  ∇φ=4i ̂-2j ̂+4k ̂   |∇φ|=√(4^2+〖(-2)〗^2+4^2 )=√36   |∇φ|=6  </vt:lpstr>
      <vt:lpstr>|∇ψ|=√(4^2+〖(-2)〗^2+〖(-1)〗^2 )   |∇ψ|=√21 </vt:lpstr>
      <vt:lpstr>cosθ=(16+4-4)/(6√21)=16/(6√21) cosθ=8/(3√21)</vt:lpstr>
      <vt:lpstr>Divergence of a vector function    The divergence of a vector function  F ⃗=f_1 i ̂+f_2 j ̂+f_3 k ̂  , where f_1,f_2,f_3 are functions of x,y,z.It is denoted by divF ⃗ and is defined as  divF ⃗=∇.F ⃗</vt:lpstr>
      <vt:lpstr>   Let V ⃗=V_x i ̂+V_y j ̂+V_z k ̂ be the velocity of the fluid at (x,y,z).  Amount of the fluid flowing in through the face ABCD per unit time  =Velocity X Area of the face = V_x  δyδz</vt:lpstr>
      <vt:lpstr>Similarly, the decrease in amount of fluid due to flow along the y-axis=(∂V_y)/∂y  δxδyδz  The decrease in amount of fluid due to flow along the  z-axis=(∂V_z)/∂z  δxδyδz</vt:lpstr>
      <vt:lpstr>   Hence divV ⃗ gives the rate of outflow per unit volume at a point of the fluid. If divV ⃗=0 everywhere in some region of space, then V ⃗ is called  Solenoidal Vector function and the fluids said to be incompressible i.e., there is no gain or loss in the volume element</vt:lpstr>
      <vt:lpstr>Physical interpretation of Curl      Consider a rigid body rotating about a fixed axis through origin. Let the uniform angular velocity be w ⃗=w_1 i ̂+w_2 j ̂+w_3 k ̂ , w_1, w_2, w_3 are constants. The velocity V ⃗ of any point P(x,y,z) on the body is given by V ⃗=w ⃗  X r ⃗ , where r ⃗ is the position vector of P.</vt:lpstr>
      <vt:lpstr>curlV ⃗=∇XV ⃗</vt:lpstr>
      <vt:lpstr>curlV ⃗=2w ⃗  w ⃗=1/2 curlV ⃗      Thus the angular velocity of rotation at any point is equal to half of the curl of the velocity.</vt:lpstr>
      <vt:lpstr>Problems 1. If F ⃗=xyzi ̂+3x^2 yj ̂+(xz^2-y^2 z)k ̂ , find the divF ⃗  and curlF ⃗  at (2,-1,1).  Sol: Given ( F) ⃗=xyzi ̂+3x^2 yj ̂+(xz^2-y^2 z)k ̂ Wkt       divF ⃗=∇.F ⃗               divF ⃗=(∂f_1)/∂x+(∂f_2)/∂y+(∂f_3)/∂z</vt:lpstr>
      <vt:lpstr>Also, curlF ⃗=∇ X F ⃗                      =|■8(i ̂&amp;j ̂&amp;k ̂@∂/∂x&amp;∂/∂y&amp;∂/∂z@(xyz)&amp;(3x^2 y)&amp;(xz^2-y^2 z))|</vt:lpstr>
      <vt:lpstr>2. Find divF ⃗  and curlF ⃗ where F ⃗=grad(x^3+y^3+z^3-3xyz). Sol: Let φ=x^3+y^3+z^3-3xyz F ⃗=gradφ </vt:lpstr>
      <vt:lpstr>curlF ⃗=∇ X F ⃗</vt:lpstr>
      <vt:lpstr>3. Show that F ⃗=(xi ̂+yj ̂)/((x^2+y^2 ) ) is both solenoidal and irrotational. </vt:lpstr>
      <vt:lpstr>Now, curlF ⃗=∇ X F ⃗ curlF ⃗=|■8(i ̂&amp;j ̂&amp;k ̂@∂/∂x&amp;∂/∂y&amp;∂/∂z@x/((x^2+y^2 ) )&amp;y/((x^2+y^2 ) )&amp;0)| </vt:lpstr>
      <vt:lpstr>4. P.T F ⃗=(y+z) i ̂+(z+x) j ̂+(x+y) k ̂ is irrotational. Also find a scalar point function       φ such that F ⃗=∇φ.</vt:lpstr>
      <vt:lpstr>curlF ⃗=0 ⃗ ∴" " F ⃗" is irrotational."</vt:lpstr>
      <vt:lpstr>curlF ⃗=0 ⃗ ∴" " F ⃗" is irrotational."</vt:lpstr>
      <vt:lpstr>curlF ⃗=0 ⃗ ∴" " F ⃗" is irrotational."</vt:lpstr>
      <vt:lpstr>Module-2  Vector Space and Linear Transformation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Module-4: Numerical Methods-1</vt:lpstr>
      <vt:lpstr>Numerical Methods</vt:lpstr>
      <vt:lpstr>       Numerical methods are often a repetitive nature. This consist repeated execution of the same process where at each step to result of the previous step is used. This is known as iterative process.</vt:lpstr>
      <vt:lpstr>Problems</vt:lpstr>
      <vt:lpstr>Step-1:        a=1                   b= 2               f(a)=-5            f(b)=7</vt:lpstr>
      <vt:lpstr>x_2=((1.417).(7)-2.(-1.070))/((7)-(-1.070) )    x_2=1.494 </vt:lpstr>
      <vt:lpstr>Step-4:        a=1.508                   b= 2                f(a)=-0.031            f(b)=7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Module-5: Numerical Methods-2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Thejkumar J</dc:creator>
  <cp:lastModifiedBy>ADMIN</cp:lastModifiedBy>
  <cp:revision>245</cp:revision>
  <dcterms:created xsi:type="dcterms:W3CDTF">2020-09-23T05:32:32Z</dcterms:created>
  <dcterms:modified xsi:type="dcterms:W3CDTF">2023-06-15T10:07:40Z</dcterms:modified>
</cp:coreProperties>
</file>