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42"/>
  </p:notesMasterIdLst>
  <p:sldIdLst>
    <p:sldId id="315" r:id="rId2"/>
    <p:sldId id="316" r:id="rId3"/>
    <p:sldId id="317" r:id="rId4"/>
    <p:sldId id="318" r:id="rId5"/>
    <p:sldId id="319" r:id="rId6"/>
    <p:sldId id="421" r:id="rId7"/>
    <p:sldId id="431" r:id="rId8"/>
    <p:sldId id="430" r:id="rId9"/>
    <p:sldId id="429" r:id="rId10"/>
    <p:sldId id="428" r:id="rId11"/>
    <p:sldId id="427" r:id="rId12"/>
    <p:sldId id="425" r:id="rId13"/>
    <p:sldId id="424" r:id="rId14"/>
    <p:sldId id="423" r:id="rId15"/>
    <p:sldId id="422" r:id="rId16"/>
    <p:sldId id="432" r:id="rId17"/>
    <p:sldId id="433" r:id="rId18"/>
    <p:sldId id="438" r:id="rId19"/>
    <p:sldId id="436" r:id="rId20"/>
    <p:sldId id="435" r:id="rId21"/>
    <p:sldId id="320" r:id="rId22"/>
    <p:sldId id="321" r:id="rId23"/>
    <p:sldId id="322" r:id="rId24"/>
    <p:sldId id="323" r:id="rId25"/>
    <p:sldId id="324" r:id="rId26"/>
    <p:sldId id="325" r:id="rId27"/>
    <p:sldId id="326" r:id="rId28"/>
    <p:sldId id="327" r:id="rId29"/>
    <p:sldId id="328" r:id="rId30"/>
    <p:sldId id="329"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4" r:id="rId46"/>
    <p:sldId id="345" r:id="rId47"/>
    <p:sldId id="346" r:id="rId48"/>
    <p:sldId id="347" r:id="rId49"/>
    <p:sldId id="348" r:id="rId50"/>
    <p:sldId id="262" r:id="rId51"/>
    <p:sldId id="258" r:id="rId52"/>
    <p:sldId id="259" r:id="rId53"/>
    <p:sldId id="263" r:id="rId54"/>
    <p:sldId id="264" r:id="rId55"/>
    <p:sldId id="270" r:id="rId56"/>
    <p:sldId id="271" r:id="rId57"/>
    <p:sldId id="275" r:id="rId58"/>
    <p:sldId id="276" r:id="rId59"/>
    <p:sldId id="277" r:id="rId60"/>
    <p:sldId id="278" r:id="rId61"/>
    <p:sldId id="279" r:id="rId62"/>
    <p:sldId id="283" r:id="rId63"/>
    <p:sldId id="284" r:id="rId64"/>
    <p:sldId id="285" r:id="rId65"/>
    <p:sldId id="286" r:id="rId66"/>
    <p:sldId id="287" r:id="rId67"/>
    <p:sldId id="288" r:id="rId68"/>
    <p:sldId id="289" r:id="rId69"/>
    <p:sldId id="312" r:id="rId70"/>
    <p:sldId id="313" r:id="rId71"/>
    <p:sldId id="314" r:id="rId72"/>
    <p:sldId id="350" r:id="rId73"/>
    <p:sldId id="349" r:id="rId74"/>
    <p:sldId id="351" r:id="rId75"/>
    <p:sldId id="352" r:id="rId76"/>
    <p:sldId id="353" r:id="rId77"/>
    <p:sldId id="354" r:id="rId78"/>
    <p:sldId id="355" r:id="rId79"/>
    <p:sldId id="356" r:id="rId80"/>
    <p:sldId id="357" r:id="rId81"/>
    <p:sldId id="359" r:id="rId82"/>
    <p:sldId id="360" r:id="rId83"/>
    <p:sldId id="361" r:id="rId84"/>
    <p:sldId id="362" r:id="rId85"/>
    <p:sldId id="363" r:id="rId86"/>
    <p:sldId id="364" r:id="rId87"/>
    <p:sldId id="365" r:id="rId88"/>
    <p:sldId id="366" r:id="rId89"/>
    <p:sldId id="367" r:id="rId90"/>
    <p:sldId id="368" r:id="rId91"/>
    <p:sldId id="369" r:id="rId92"/>
    <p:sldId id="370" r:id="rId93"/>
    <p:sldId id="371" r:id="rId94"/>
    <p:sldId id="372" r:id="rId95"/>
    <p:sldId id="373" r:id="rId96"/>
    <p:sldId id="374" r:id="rId97"/>
    <p:sldId id="375" r:id="rId98"/>
    <p:sldId id="376" r:id="rId99"/>
    <p:sldId id="377" r:id="rId100"/>
    <p:sldId id="378" r:id="rId101"/>
    <p:sldId id="379" r:id="rId102"/>
    <p:sldId id="380" r:id="rId103"/>
    <p:sldId id="381" r:id="rId104"/>
    <p:sldId id="382" r:id="rId105"/>
    <p:sldId id="383" r:id="rId106"/>
    <p:sldId id="384" r:id="rId107"/>
    <p:sldId id="385" r:id="rId108"/>
    <p:sldId id="386" r:id="rId109"/>
    <p:sldId id="387" r:id="rId110"/>
    <p:sldId id="388" r:id="rId111"/>
    <p:sldId id="389" r:id="rId112"/>
    <p:sldId id="390" r:id="rId113"/>
    <p:sldId id="391" r:id="rId114"/>
    <p:sldId id="392" r:id="rId115"/>
    <p:sldId id="393" r:id="rId116"/>
    <p:sldId id="394" r:id="rId117"/>
    <p:sldId id="395" r:id="rId118"/>
    <p:sldId id="396" r:id="rId119"/>
    <p:sldId id="397" r:id="rId120"/>
    <p:sldId id="398" r:id="rId121"/>
    <p:sldId id="399" r:id="rId122"/>
    <p:sldId id="400" r:id="rId123"/>
    <p:sldId id="401" r:id="rId124"/>
    <p:sldId id="403" r:id="rId125"/>
    <p:sldId id="404" r:id="rId126"/>
    <p:sldId id="406" r:id="rId127"/>
    <p:sldId id="408" r:id="rId128"/>
    <p:sldId id="411" r:id="rId129"/>
    <p:sldId id="413" r:id="rId130"/>
    <p:sldId id="410" r:id="rId131"/>
    <p:sldId id="412" r:id="rId132"/>
    <p:sldId id="409" r:id="rId133"/>
    <p:sldId id="416" r:id="rId134"/>
    <p:sldId id="415" r:id="rId135"/>
    <p:sldId id="414" r:id="rId136"/>
    <p:sldId id="417" r:id="rId137"/>
    <p:sldId id="418" r:id="rId138"/>
    <p:sldId id="419" r:id="rId139"/>
    <p:sldId id="420" r:id="rId140"/>
    <p:sldId id="260" r:id="rId1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76707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154981-BFA4-4393-954B-60994333AF6C}" type="datetimeFigureOut">
              <a:rPr lang="en-IN" smtClean="0"/>
              <a:pPr/>
              <a:t>15-06-2023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FAA49-98F7-4973-AE56-21A0EB8A9303}" type="slidenum">
              <a:rPr lang="en-IN" smtClean="0"/>
              <a:pPr/>
              <a:t>‹#›</a:t>
            </a:fld>
            <a:endParaRPr lang="en-IN"/>
          </a:p>
        </p:txBody>
      </p:sp>
    </p:spTree>
    <p:extLst>
      <p:ext uri="{BB962C8B-B14F-4D97-AF65-F5344CB8AC3E}">
        <p14:creationId xmlns:p14="http://schemas.microsoft.com/office/powerpoint/2010/main" val="115327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650609" y="6413102"/>
            <a:ext cx="2743200" cy="365125"/>
          </a:xfrm>
        </p:spPr>
        <p:txBody>
          <a:bodyPr/>
          <a:lstStyle>
            <a:lvl1pPr>
              <a:defRPr>
                <a:solidFill>
                  <a:schemeClr val="bg1"/>
                </a:solidFill>
              </a:defRPr>
            </a:lvl1pPr>
          </a:lstStyle>
          <a:p>
            <a:fld id="{2EA21E43-511D-48F3-91A3-227545D6DA4B}" type="datetimeFigureOut">
              <a:rPr lang="en-US" smtClean="0"/>
              <a:pPr/>
              <a:t>6/15/2023</a:t>
            </a:fld>
            <a:endParaRPr lang="en-US" dirty="0">
              <a:solidFill>
                <a:schemeClr val="bg1"/>
              </a:solidFill>
            </a:endParaRPr>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lvl1pPr>
              <a:defRPr>
                <a:solidFill>
                  <a:schemeClr val="bg1"/>
                </a:solidFill>
              </a:defRPr>
            </a:lvl1pPr>
          </a:lstStyle>
          <a:p>
            <a:pPr algn="r"/>
            <a:fld id="{8D4A074B-606A-4285-8C8E-329671B08E17}" type="slidenum">
              <a:rPr lang="en-US" smtClean="0"/>
              <a:pPr algn="r"/>
              <a:t>‹#›</a:t>
            </a:fld>
            <a:endParaRPr lang="en-US" dirty="0"/>
          </a:p>
        </p:txBody>
      </p:sp>
      <p:sp>
        <p:nvSpPr>
          <p:cNvPr id="8" name="Rectangle 7">
            <a:extLst>
              <a:ext uri="{FF2B5EF4-FFF2-40B4-BE49-F238E27FC236}">
                <a16:creationId xmlns:a16="http://schemas.microsoft.com/office/drawing/2014/main" id="{FE3C467A-5F07-442E-AB6A-2628B37E5D9F}"/>
              </a:ext>
            </a:extLst>
          </p:cNvPr>
          <p:cNvSpPr/>
          <p:nvPr userDrawn="1"/>
        </p:nvSpPr>
        <p:spPr>
          <a:xfrm>
            <a:off x="324773" y="2732441"/>
            <a:ext cx="3515707" cy="1483999"/>
          </a:xfrm>
          <a:prstGeom prst="rect">
            <a:avLst/>
          </a:prstGeom>
          <a:solidFill>
            <a:srgbClr val="76707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L-Shape 8">
            <a:extLst>
              <a:ext uri="{FF2B5EF4-FFF2-40B4-BE49-F238E27FC236}">
                <a16:creationId xmlns:a16="http://schemas.microsoft.com/office/drawing/2014/main" id="{97FA29F0-3298-4FA2-9AB3-E95DBBF18414}"/>
              </a:ext>
            </a:extLst>
          </p:cNvPr>
          <p:cNvSpPr/>
          <p:nvPr userDrawn="1"/>
        </p:nvSpPr>
        <p:spPr>
          <a:xfrm rot="5400000">
            <a:off x="73132" y="2432351"/>
            <a:ext cx="1729142" cy="1764255"/>
          </a:xfrm>
          <a:prstGeom prst="corner">
            <a:avLst>
              <a:gd name="adj1" fmla="val 11688"/>
              <a:gd name="adj2" fmla="val 1168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L-Shape 9">
            <a:extLst>
              <a:ext uri="{FF2B5EF4-FFF2-40B4-BE49-F238E27FC236}">
                <a16:creationId xmlns:a16="http://schemas.microsoft.com/office/drawing/2014/main" id="{447787E3-976A-46F4-A93A-D0A74D3CBDB6}"/>
              </a:ext>
            </a:extLst>
          </p:cNvPr>
          <p:cNvSpPr/>
          <p:nvPr userDrawn="1"/>
        </p:nvSpPr>
        <p:spPr>
          <a:xfrm rot="5400000" flipH="1" flipV="1">
            <a:off x="2373481" y="2714885"/>
            <a:ext cx="1729142" cy="1764254"/>
          </a:xfrm>
          <a:prstGeom prst="corner">
            <a:avLst>
              <a:gd name="adj1" fmla="val 11688"/>
              <a:gd name="adj2" fmla="val 1168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Subtitle 2"/>
          <p:cNvSpPr>
            <a:spLocks noGrp="1"/>
          </p:cNvSpPr>
          <p:nvPr>
            <p:ph type="subTitle" idx="1"/>
          </p:nvPr>
        </p:nvSpPr>
        <p:spPr>
          <a:xfrm>
            <a:off x="739714" y="2948048"/>
            <a:ext cx="2685824" cy="941293"/>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15" name="Group 14">
            <a:extLst>
              <a:ext uri="{FF2B5EF4-FFF2-40B4-BE49-F238E27FC236}">
                <a16:creationId xmlns:a16="http://schemas.microsoft.com/office/drawing/2014/main" id="{395C40E5-8BE4-4DAE-B70D-2A23C38C6A39}"/>
              </a:ext>
            </a:extLst>
          </p:cNvPr>
          <p:cNvGrpSpPr/>
          <p:nvPr userDrawn="1"/>
        </p:nvGrpSpPr>
        <p:grpSpPr>
          <a:xfrm>
            <a:off x="5176990" y="2482738"/>
            <a:ext cx="6883793" cy="1956214"/>
            <a:chOff x="5176990" y="2482738"/>
            <a:chExt cx="6883793" cy="1956214"/>
          </a:xfrm>
        </p:grpSpPr>
        <p:sp>
          <p:nvSpPr>
            <p:cNvPr id="12" name="Rectangle 11">
              <a:extLst>
                <a:ext uri="{FF2B5EF4-FFF2-40B4-BE49-F238E27FC236}">
                  <a16:creationId xmlns:a16="http://schemas.microsoft.com/office/drawing/2014/main" id="{C4871B8F-42E4-4807-BBC5-7DF26323684D}"/>
                </a:ext>
              </a:extLst>
            </p:cNvPr>
            <p:cNvSpPr/>
            <p:nvPr userDrawn="1"/>
          </p:nvSpPr>
          <p:spPr>
            <a:xfrm>
              <a:off x="5496211" y="2772547"/>
              <a:ext cx="6245352" cy="1380744"/>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L-Shape 12">
              <a:extLst>
                <a:ext uri="{FF2B5EF4-FFF2-40B4-BE49-F238E27FC236}">
                  <a16:creationId xmlns:a16="http://schemas.microsoft.com/office/drawing/2014/main" id="{82EC8FF6-6CDA-4FB5-996B-2716247B95C7}"/>
                </a:ext>
              </a:extLst>
            </p:cNvPr>
            <p:cNvSpPr/>
            <p:nvPr userDrawn="1"/>
          </p:nvSpPr>
          <p:spPr>
            <a:xfrm rot="5400000">
              <a:off x="5776250" y="1883478"/>
              <a:ext cx="1696311" cy="2894831"/>
            </a:xfrm>
            <a:prstGeom prst="corner">
              <a:avLst>
                <a:gd name="adj1" fmla="val 11688"/>
                <a:gd name="adj2" fmla="val 11688"/>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L-Shape 13">
              <a:extLst>
                <a:ext uri="{FF2B5EF4-FFF2-40B4-BE49-F238E27FC236}">
                  <a16:creationId xmlns:a16="http://schemas.microsoft.com/office/drawing/2014/main" id="{F4DE8AD6-70C3-4F6F-A5FD-C446E02548C6}"/>
                </a:ext>
              </a:extLst>
            </p:cNvPr>
            <p:cNvSpPr/>
            <p:nvPr userDrawn="1"/>
          </p:nvSpPr>
          <p:spPr>
            <a:xfrm rot="16200000">
              <a:off x="9765212" y="2143381"/>
              <a:ext cx="1696311" cy="2894831"/>
            </a:xfrm>
            <a:prstGeom prst="corner">
              <a:avLst>
                <a:gd name="adj1" fmla="val 11688"/>
                <a:gd name="adj2" fmla="val 11688"/>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itle 1"/>
          <p:cNvSpPr>
            <a:spLocks noGrp="1"/>
          </p:cNvSpPr>
          <p:nvPr>
            <p:ph type="ctrTitle"/>
          </p:nvPr>
        </p:nvSpPr>
        <p:spPr>
          <a:xfrm>
            <a:off x="5496211" y="2776311"/>
            <a:ext cx="6240537" cy="1376980"/>
          </a:xfrm>
        </p:spPr>
        <p:txBody>
          <a:bodyPr anchor="b">
            <a:noAutofit/>
          </a:bodyPr>
          <a:lstStyle>
            <a:lvl1pPr algn="ctr">
              <a:defRPr sz="4400" b="1">
                <a:ln>
                  <a:noFill/>
                </a:ln>
              </a:defRPr>
            </a:lvl1pPr>
          </a:lstStyle>
          <a:p>
            <a:r>
              <a:rPr lang="en-US" dirty="0"/>
              <a:t>Click to edit Master title style</a:t>
            </a:r>
          </a:p>
        </p:txBody>
      </p:sp>
    </p:spTree>
    <p:extLst>
      <p:ext uri="{BB962C8B-B14F-4D97-AF65-F5344CB8AC3E}">
        <p14:creationId xmlns:p14="http://schemas.microsoft.com/office/powerpoint/2010/main" val="2475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65627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464129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A21E43-511D-48F3-91A3-227545D6DA4B}" type="datetimeFigureOut">
              <a:rPr lang="en-US" smtClean="0"/>
              <a:pPr/>
              <a:t>6/15/2023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247114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167063"/>
            <a:ext cx="10515600" cy="523625"/>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A21E43-511D-48F3-91A3-227545D6DA4B}" type="datetimeFigureOut">
              <a:rPr lang="en-US" smtClean="0"/>
              <a:pPr/>
              <a:t>6/15/2023</a:t>
            </a:fld>
            <a:endParaRPr lang="en-US"/>
          </a:p>
        </p:txBody>
      </p:sp>
      <p:sp>
        <p:nvSpPr>
          <p:cNvPr id="8" name="Footer Placeholder 7"/>
          <p:cNvSpPr>
            <a:spLocks noGrp="1"/>
          </p:cNvSpPr>
          <p:nvPr>
            <p:ph type="ftr" sz="quarter" idx="11"/>
          </p:nvPr>
        </p:nvSpPr>
        <p:spPr>
          <a:xfrm>
            <a:off x="4007640" y="6059473"/>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676516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A21E43-511D-48F3-91A3-227545D6DA4B}" type="datetimeFigureOut">
              <a:rPr lang="en-US" smtClean="0"/>
              <a:pPr/>
              <a:t>6/15/2023</a:t>
            </a:fld>
            <a:endParaRPr lang="en-US"/>
          </a:p>
        </p:txBody>
      </p:sp>
      <p:sp>
        <p:nvSpPr>
          <p:cNvPr id="4" name="Footer Placeholder 3"/>
          <p:cNvSpPr>
            <a:spLocks noGrp="1"/>
          </p:cNvSpPr>
          <p:nvPr>
            <p:ph type="ftr" sz="quarter" idx="11"/>
          </p:nvPr>
        </p:nvSpPr>
        <p:spPr>
          <a:xfrm>
            <a:off x="4007640" y="6059473"/>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914253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21E43-511D-48F3-91A3-227545D6DA4B}" type="datetimeFigureOut">
              <a:rPr lang="en-US" smtClean="0"/>
              <a:pPr/>
              <a:t>6/15/2023</a:t>
            </a:fld>
            <a:endParaRPr lang="en-US"/>
          </a:p>
        </p:txBody>
      </p:sp>
      <p:sp>
        <p:nvSpPr>
          <p:cNvPr id="3" name="Footer Placeholder 2"/>
          <p:cNvSpPr>
            <a:spLocks noGrp="1"/>
          </p:cNvSpPr>
          <p:nvPr>
            <p:ph type="ftr" sz="quarter" idx="11"/>
          </p:nvPr>
        </p:nvSpPr>
        <p:spPr>
          <a:xfrm>
            <a:off x="4007640" y="6059473"/>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722700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A21E43-511D-48F3-91A3-227545D6DA4B}" type="datetimeFigureOut">
              <a:rPr lang="en-US" smtClean="0"/>
              <a:pPr/>
              <a:t>6/15/2023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3158872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A21E43-511D-48F3-91A3-227545D6DA4B}" type="datetimeFigureOut">
              <a:rPr lang="en-US" smtClean="0"/>
              <a:pPr/>
              <a:t>6/15/2023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2592517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527046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263838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8197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13A9DFB-F15C-4288-9E22-E2623ED311A3}"/>
              </a:ext>
            </a:extLst>
          </p:cNvPr>
          <p:cNvPicPr>
            <a:picLocks noChangeAspect="1"/>
          </p:cNvPicPr>
          <p:nvPr userDrawn="1"/>
        </p:nvPicPr>
        <p:blipFill>
          <a:blip r:embed="rId14" cstate="print"/>
          <a:stretch>
            <a:fillRect/>
          </a:stretch>
        </p:blipFill>
        <p:spPr>
          <a:xfrm>
            <a:off x="1" y="6415260"/>
            <a:ext cx="12192000" cy="442740"/>
          </a:xfrm>
          <a:prstGeom prst="rect">
            <a:avLst/>
          </a:prstGeom>
        </p:spPr>
      </p:pic>
      <p:grpSp>
        <p:nvGrpSpPr>
          <p:cNvPr id="6" name="Group 5">
            <a:extLst>
              <a:ext uri="{FF2B5EF4-FFF2-40B4-BE49-F238E27FC236}">
                <a16:creationId xmlns:a16="http://schemas.microsoft.com/office/drawing/2014/main" id="{DA90BC36-C60A-4B2E-984D-F6B2E19F177A}"/>
              </a:ext>
            </a:extLst>
          </p:cNvPr>
          <p:cNvGrpSpPr/>
          <p:nvPr userDrawn="1"/>
        </p:nvGrpSpPr>
        <p:grpSpPr>
          <a:xfrm>
            <a:off x="-3" y="566605"/>
            <a:ext cx="12185651" cy="226298"/>
            <a:chOff x="-3" y="919930"/>
            <a:chExt cx="12185651" cy="226298"/>
          </a:xfrm>
        </p:grpSpPr>
        <p:sp>
          <p:nvSpPr>
            <p:cNvPr id="19" name="Rectangle 18">
              <a:extLst>
                <a:ext uri="{FF2B5EF4-FFF2-40B4-BE49-F238E27FC236}">
                  <a16:creationId xmlns:a16="http://schemas.microsoft.com/office/drawing/2014/main" id="{58F32F4C-7D49-4C2E-A552-721BA5F63C0D}"/>
                </a:ext>
              </a:extLst>
            </p:cNvPr>
            <p:cNvSpPr/>
            <p:nvPr userDrawn="1"/>
          </p:nvSpPr>
          <p:spPr>
            <a:xfrm>
              <a:off x="-3" y="919930"/>
              <a:ext cx="12185651" cy="226298"/>
            </a:xfrm>
            <a:prstGeom prst="rect">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94DCAC0-79CE-445A-8C09-269B07958120}"/>
                </a:ext>
              </a:extLst>
            </p:cNvPr>
            <p:cNvSpPr/>
            <p:nvPr userDrawn="1"/>
          </p:nvSpPr>
          <p:spPr>
            <a:xfrm>
              <a:off x="1290431" y="919930"/>
              <a:ext cx="10881360" cy="2262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itle Placeholder 1"/>
          <p:cNvSpPr>
            <a:spLocks noGrp="1"/>
          </p:cNvSpPr>
          <p:nvPr>
            <p:ph type="title"/>
          </p:nvPr>
        </p:nvSpPr>
        <p:spPr>
          <a:xfrm>
            <a:off x="838200" y="1117516"/>
            <a:ext cx="10515600" cy="573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10600" y="6411735"/>
            <a:ext cx="2743200" cy="365125"/>
          </a:xfrm>
          <a:prstGeom prst="rect">
            <a:avLst/>
          </a:prstGeom>
        </p:spPr>
        <p:txBody>
          <a:bodyPr vert="horz" lIns="91440" tIns="45720" rIns="91440" bIns="45720" rtlCol="0" anchor="ctr"/>
          <a:lstStyle>
            <a:lvl1pPr algn="l">
              <a:defRPr sz="1200">
                <a:solidFill>
                  <a:schemeClr val="bg1"/>
                </a:solidFill>
              </a:defRPr>
            </a:lvl1pPr>
          </a:lstStyle>
          <a:p>
            <a:fld id="{2EA21E43-511D-48F3-91A3-227545D6DA4B}" type="datetimeFigureOut">
              <a:rPr lang="en-US" smtClean="0"/>
              <a:pPr/>
              <a:t>6/15/2023</a:t>
            </a:fld>
            <a:endParaRPr lang="en-US" dirty="0"/>
          </a:p>
        </p:txBody>
      </p:sp>
      <p:pic>
        <p:nvPicPr>
          <p:cNvPr id="9" name="Picture 8">
            <a:extLst>
              <a:ext uri="{FF2B5EF4-FFF2-40B4-BE49-F238E27FC236}">
                <a16:creationId xmlns:a16="http://schemas.microsoft.com/office/drawing/2014/main" id="{B9CE7DF0-AC12-4910-8C9B-62CBFB74E18C}"/>
              </a:ext>
            </a:extLst>
          </p:cNvPr>
          <p:cNvPicPr>
            <a:picLocks noChangeAspect="1"/>
          </p:cNvPicPr>
          <p:nvPr/>
        </p:nvPicPr>
        <p:blipFill>
          <a:blip r:embed="rId15" cstate="print"/>
          <a:stretch>
            <a:fillRect/>
          </a:stretch>
        </p:blipFill>
        <p:spPr>
          <a:xfrm>
            <a:off x="207781" y="336783"/>
            <a:ext cx="2468518" cy="738627"/>
          </a:xfrm>
          <a:prstGeom prst="rect">
            <a:avLst/>
          </a:prstGeom>
        </p:spPr>
      </p:pic>
      <p:pic>
        <p:nvPicPr>
          <p:cNvPr id="10" name="Picture 9">
            <a:extLst>
              <a:ext uri="{FF2B5EF4-FFF2-40B4-BE49-F238E27FC236}">
                <a16:creationId xmlns:a16="http://schemas.microsoft.com/office/drawing/2014/main" id="{BA78E132-072C-4C29-A7EB-95E55A442A4A}"/>
              </a:ext>
            </a:extLst>
          </p:cNvPr>
          <p:cNvPicPr>
            <a:picLocks noChangeAspect="1"/>
          </p:cNvPicPr>
          <p:nvPr/>
        </p:nvPicPr>
        <p:blipFill>
          <a:blip r:embed="rId16" cstate="print"/>
          <a:stretch>
            <a:fillRect/>
          </a:stretch>
        </p:blipFill>
        <p:spPr>
          <a:xfrm>
            <a:off x="7619948" y="263702"/>
            <a:ext cx="1004984" cy="832104"/>
          </a:xfrm>
          <a:prstGeom prst="rect">
            <a:avLst/>
          </a:prstGeom>
        </p:spPr>
      </p:pic>
      <p:pic>
        <p:nvPicPr>
          <p:cNvPr id="11" name="Picture 10">
            <a:extLst>
              <a:ext uri="{FF2B5EF4-FFF2-40B4-BE49-F238E27FC236}">
                <a16:creationId xmlns:a16="http://schemas.microsoft.com/office/drawing/2014/main" id="{9C35EC7B-1C2A-48FD-AD9F-756C2781E97B}"/>
              </a:ext>
            </a:extLst>
          </p:cNvPr>
          <p:cNvPicPr>
            <a:picLocks noChangeAspect="1"/>
          </p:cNvPicPr>
          <p:nvPr/>
        </p:nvPicPr>
        <p:blipFill>
          <a:blip r:embed="rId17" cstate="print"/>
          <a:stretch>
            <a:fillRect/>
          </a:stretch>
        </p:blipFill>
        <p:spPr>
          <a:xfrm>
            <a:off x="9925571" y="319077"/>
            <a:ext cx="1043639" cy="738627"/>
          </a:xfrm>
          <a:prstGeom prst="rect">
            <a:avLst/>
          </a:prstGeom>
        </p:spPr>
      </p:pic>
      <p:pic>
        <p:nvPicPr>
          <p:cNvPr id="12" name="Picture 11">
            <a:extLst>
              <a:ext uri="{FF2B5EF4-FFF2-40B4-BE49-F238E27FC236}">
                <a16:creationId xmlns:a16="http://schemas.microsoft.com/office/drawing/2014/main" id="{8F8AB7A0-0D6E-418B-A295-E2304360FC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05938" y="319077"/>
            <a:ext cx="738627" cy="738627"/>
          </a:xfrm>
          <a:prstGeom prst="rect">
            <a:avLst/>
          </a:prstGeom>
        </p:spPr>
      </p:pic>
      <p:sp>
        <p:nvSpPr>
          <p:cNvPr id="15" name="Footer Placeholder 7">
            <a:extLst>
              <a:ext uri="{FF2B5EF4-FFF2-40B4-BE49-F238E27FC236}">
                <a16:creationId xmlns:a16="http://schemas.microsoft.com/office/drawing/2014/main" id="{B68A9753-4E39-41D8-866D-C826514964E5}"/>
              </a:ext>
            </a:extLst>
          </p:cNvPr>
          <p:cNvSpPr txBox="1">
            <a:spLocks/>
          </p:cNvSpPr>
          <p:nvPr userDrawn="1"/>
        </p:nvSpPr>
        <p:spPr>
          <a:xfrm>
            <a:off x="838200" y="6468229"/>
            <a:ext cx="1051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400" dirty="0" smtClean="0">
                <a:solidFill>
                  <a:schemeClr val="bg1"/>
                </a:solidFill>
                <a:latin typeface="Lora" panose="02000503000000020004" pitchFamily="2" charset="0"/>
                <a:ea typeface="Cambria" panose="02040503050406030204" pitchFamily="18" charset="0"/>
              </a:rPr>
              <a:t>&lt;Dept. Name&gt;                                                                                </a:t>
            </a:r>
            <a:r>
              <a:rPr lang="en-IN" sz="1400" dirty="0">
                <a:solidFill>
                  <a:schemeClr val="bg1"/>
                </a:solidFill>
                <a:latin typeface="Lora" panose="02000503000000020004" pitchFamily="2" charset="0"/>
                <a:ea typeface="Cambria" panose="02040503050406030204" pitchFamily="18" charset="0"/>
              </a:rPr>
              <a:t>&lt;Faculty Name&gt;</a:t>
            </a:r>
          </a:p>
        </p:txBody>
      </p:sp>
      <p:pic>
        <p:nvPicPr>
          <p:cNvPr id="17" name="Picture 16">
            <a:extLst>
              <a:ext uri="{FF2B5EF4-FFF2-40B4-BE49-F238E27FC236}">
                <a16:creationId xmlns:a16="http://schemas.microsoft.com/office/drawing/2014/main" id="{16C2F704-BC68-4913-BE8C-DE31D9D284DA}"/>
              </a:ext>
            </a:extLst>
          </p:cNvPr>
          <p:cNvPicPr>
            <a:picLocks noChangeAspect="1"/>
          </p:cNvPicPr>
          <p:nvPr userDrawn="1"/>
        </p:nvPicPr>
        <p:blipFill>
          <a:blip r:embed="rId19" cstate="print">
            <a:extLst>
              <a:ext uri="{28A0092B-C50C-407E-A947-70E740481C1C}">
                <a14:useLocalDpi xmlns:a14="http://schemas.microsoft.com/office/drawing/2010/main" val="0"/>
              </a:ext>
            </a:extLst>
          </a:blip>
          <a:srcRect/>
          <a:stretch/>
        </p:blipFill>
        <p:spPr>
          <a:xfrm>
            <a:off x="11231018" y="343025"/>
            <a:ext cx="743098" cy="726142"/>
          </a:xfrm>
          <a:prstGeom prst="rect">
            <a:avLst/>
          </a:prstGeom>
        </p:spPr>
      </p:pic>
      <p:sp>
        <p:nvSpPr>
          <p:cNvPr id="21" name="Slide Number Placeholder 20">
            <a:extLst>
              <a:ext uri="{FF2B5EF4-FFF2-40B4-BE49-F238E27FC236}">
                <a16:creationId xmlns:a16="http://schemas.microsoft.com/office/drawing/2014/main" id="{FE1C33E7-1F2D-41BA-9A76-2A0F47E4FC6A}"/>
              </a:ext>
            </a:extLst>
          </p:cNvPr>
          <p:cNvSpPr>
            <a:spLocks noGrp="1"/>
          </p:cNvSpPr>
          <p:nvPr userDrawn="1">
            <p:ph type="sldNum" sz="quarter" idx="4"/>
          </p:nvPr>
        </p:nvSpPr>
        <p:spPr>
          <a:xfrm>
            <a:off x="8624932" y="6435656"/>
            <a:ext cx="27432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C47827D6-2059-48ED-9496-A3BF1DA6C0C0}" type="slidenum">
              <a:rPr lang="en-IN" smtClean="0"/>
              <a:pPr/>
              <a:t>‹#›</a:t>
            </a:fld>
            <a:endParaRPr lang="en-IN" b="1" dirty="0"/>
          </a:p>
        </p:txBody>
      </p:sp>
    </p:spTree>
    <p:extLst>
      <p:ext uri="{BB962C8B-B14F-4D97-AF65-F5344CB8AC3E}">
        <p14:creationId xmlns:p14="http://schemas.microsoft.com/office/powerpoint/2010/main" val="11069622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4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6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6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8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 Id="rId4" Type="http://schemas.openxmlformats.org/officeDocument/2006/relationships/image" Target="../media/image152.png"/></Relationships>
</file>

<file path=ppt/slides/_rels/slide8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109.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FACAB3F-D288-4BCC-A7D7-C72C03FFCD86}"/>
              </a:ext>
            </a:extLst>
          </p:cNvPr>
          <p:cNvSpPr txBox="1"/>
          <p:nvPr/>
        </p:nvSpPr>
        <p:spPr>
          <a:xfrm>
            <a:off x="176980" y="2828835"/>
            <a:ext cx="3831493" cy="923330"/>
          </a:xfrm>
          <a:prstGeom prst="rect">
            <a:avLst/>
          </a:prstGeom>
          <a:noFill/>
        </p:spPr>
        <p:txBody>
          <a:bodyPr wrap="square" rtlCol="0">
            <a:spAutoFit/>
          </a:bodyPr>
          <a:lstStyle/>
          <a:p>
            <a:pPr algn="ctr"/>
            <a:r>
              <a:rPr lang="en-US" b="1" dirty="0"/>
              <a:t>MATHEMATICS-II </a:t>
            </a:r>
            <a:r>
              <a:rPr lang="en-US" b="1" dirty="0" smtClean="0"/>
              <a:t>FOR CIVIL </a:t>
            </a:r>
            <a:r>
              <a:rPr lang="en-US" b="1" dirty="0"/>
              <a:t>ENGINEERING </a:t>
            </a:r>
            <a:r>
              <a:rPr lang="en-US" b="1" dirty="0" smtClean="0"/>
              <a:t>STREAMS</a:t>
            </a:r>
          </a:p>
          <a:p>
            <a:pPr algn="ctr"/>
            <a:r>
              <a:rPr lang="en-US" b="1" dirty="0" smtClean="0"/>
              <a:t>(BMATC201</a:t>
            </a:r>
            <a:r>
              <a:rPr lang="en-US" b="1" dirty="0"/>
              <a:t>)</a:t>
            </a:r>
            <a:endParaRPr lang="en-IN" dirty="0"/>
          </a:p>
        </p:txBody>
      </p:sp>
      <p:sp>
        <p:nvSpPr>
          <p:cNvPr id="3" name="Rectangle 2"/>
          <p:cNvSpPr/>
          <p:nvPr/>
        </p:nvSpPr>
        <p:spPr>
          <a:xfrm>
            <a:off x="5730948" y="3059668"/>
            <a:ext cx="5922336" cy="738664"/>
          </a:xfrm>
          <a:prstGeom prst="rect">
            <a:avLst/>
          </a:prstGeom>
        </p:spPr>
        <p:txBody>
          <a:bodyPr wrap="square">
            <a:spAutoFit/>
          </a:bodyPr>
          <a:lstStyle/>
          <a:p>
            <a:pPr algn="ctr"/>
            <a:r>
              <a:rPr lang="en-IN" sz="2400" dirty="0">
                <a:latin typeface="Times New Roman" panose="02020603050405020304" pitchFamily="18" charset="0"/>
                <a:cs typeface="Times New Roman" panose="02020603050405020304" pitchFamily="18" charset="0"/>
              </a:rPr>
              <a:t>ATME COLLEGE OF ENGINEERING</a:t>
            </a:r>
            <a:r>
              <a:rPr lang="en-IN" sz="2000" dirty="0">
                <a:latin typeface="Times New Roman" panose="02020603050405020304" pitchFamily="18" charset="0"/>
                <a:cs typeface="Times New Roman" panose="02020603050405020304" pitchFamily="18" charset="0"/>
              </a:rPr>
              <a:t/>
            </a:r>
            <a:br>
              <a:rPr lang="en-IN" sz="2000" dirty="0">
                <a:latin typeface="Times New Roman" panose="02020603050405020304" pitchFamily="18" charset="0"/>
                <a:cs typeface="Times New Roman" panose="02020603050405020304" pitchFamily="18" charset="0"/>
              </a:rPr>
            </a:br>
            <a:r>
              <a:rPr lang="en-US" altLang="zh-CN" i="1" u="sng" dirty="0">
                <a:latin typeface="Times New Roman" panose="02020603050405020304" pitchFamily="18" charset="0"/>
                <a:cs typeface="Times New Roman" panose="02020603050405020304" pitchFamily="18" charset="0"/>
              </a:rPr>
              <a:t>DEPARTMENT   OF   MATHEMATICS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8893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latin typeface="Times New Roman" panose="02020603050405020304" pitchFamily="18" charset="0"/>
                <a:cs typeface="Times New Roman" panose="02020603050405020304" pitchFamily="18" charset="0"/>
              </a:rPr>
              <a:t>Course objectives: </a:t>
            </a:r>
          </a:p>
        </p:txBody>
      </p:sp>
      <p:sp>
        <p:nvSpPr>
          <p:cNvPr id="3" name="Content Placeholder 2"/>
          <p:cNvSpPr>
            <a:spLocks noGrp="1"/>
          </p:cNvSpPr>
          <p:nvPr>
            <p:ph idx="1"/>
          </p:nvPr>
        </p:nvSpPr>
        <p:spPr/>
        <p:txBody>
          <a:bodyPr/>
          <a:lstStyle/>
          <a:p>
            <a:r>
              <a:rPr lang="en-IN" dirty="0"/>
              <a:t>The goal of the course </a:t>
            </a:r>
            <a:r>
              <a:rPr lang="en-US" b="1" dirty="0"/>
              <a:t>Mathematics-II for </a:t>
            </a:r>
            <a:r>
              <a:rPr lang="en-US" b="1" dirty="0" smtClean="0"/>
              <a:t>Civil </a:t>
            </a:r>
            <a:r>
              <a:rPr lang="en-US" b="1" dirty="0"/>
              <a:t>engineering </a:t>
            </a:r>
            <a:r>
              <a:rPr lang="en-US" b="1" dirty="0" smtClean="0"/>
              <a:t>streams(BMATC201</a:t>
            </a:r>
            <a:r>
              <a:rPr lang="en-US" b="1" dirty="0"/>
              <a:t>) </a:t>
            </a:r>
            <a:r>
              <a:rPr lang="en-IN" dirty="0"/>
              <a:t>is to</a:t>
            </a:r>
          </a:p>
          <a:p>
            <a:r>
              <a:rPr lang="en-IN" dirty="0"/>
              <a:t>· </a:t>
            </a:r>
            <a:r>
              <a:rPr lang="en-IN" b="1" dirty="0"/>
              <a:t>Familiarize </a:t>
            </a:r>
            <a:r>
              <a:rPr lang="en-IN" dirty="0"/>
              <a:t>the importance of Integral calculus and Vector calculus essential for Mechanical engineering.</a:t>
            </a:r>
          </a:p>
          <a:p>
            <a:r>
              <a:rPr lang="en-IN" dirty="0"/>
              <a:t>· </a:t>
            </a:r>
            <a:r>
              <a:rPr lang="en-IN" b="1" dirty="0" err="1"/>
              <a:t>Analyze</a:t>
            </a:r>
            <a:r>
              <a:rPr lang="en-IN" b="1" dirty="0"/>
              <a:t> </a:t>
            </a:r>
            <a:r>
              <a:rPr lang="en-IN" dirty="0"/>
              <a:t>Mechanical engineering problems applying Partial Differential Equations.</a:t>
            </a:r>
          </a:p>
          <a:p>
            <a:r>
              <a:rPr lang="en-IN" dirty="0"/>
              <a:t>· </a:t>
            </a:r>
            <a:r>
              <a:rPr lang="en-IN" b="1" dirty="0"/>
              <a:t>Develop </a:t>
            </a:r>
            <a:r>
              <a:rPr lang="en-IN" dirty="0"/>
              <a:t>the knowledge of solving Mechanical engineering problems numerically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444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Course outcome (Course Skill Set)</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dirty="0">
                <a:latin typeface="Times New Roman" panose="02020603050405020304" pitchFamily="18" charset="0"/>
                <a:cs typeface="Times New Roman" panose="02020603050405020304" pitchFamily="18" charset="0"/>
              </a:rPr>
              <a:t>After successfully completing the course, the student will have a good understanding of the following topics and their applications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b="1" dirty="0"/>
              <a:t>CO1:</a:t>
            </a:r>
            <a:r>
              <a:rPr lang="en-US" dirty="0"/>
              <a:t> </a:t>
            </a:r>
            <a:r>
              <a:rPr lang="en-IN" dirty="0"/>
              <a:t>Apply the knowledge of multiple integrals to compute area and volume.</a:t>
            </a:r>
          </a:p>
          <a:p>
            <a:r>
              <a:rPr lang="en-US" b="1" dirty="0"/>
              <a:t>CO2:</a:t>
            </a:r>
            <a:r>
              <a:rPr lang="en-US" dirty="0"/>
              <a:t> </a:t>
            </a:r>
            <a:r>
              <a:rPr lang="en-IN" dirty="0"/>
              <a:t>Understand the applications of vector calculus refer to solenoidal, </a:t>
            </a:r>
            <a:r>
              <a:rPr lang="en-IN" dirty="0" err="1" smtClean="0"/>
              <a:t>ir</a:t>
            </a:r>
            <a:r>
              <a:rPr lang="en-IN" smtClean="0"/>
              <a:t>-rotational    </a:t>
            </a:r>
            <a:r>
              <a:rPr lang="en-IN" dirty="0"/>
              <a:t>vectors, line integral and surface integral.</a:t>
            </a:r>
          </a:p>
          <a:p>
            <a:r>
              <a:rPr lang="en-US" b="1" dirty="0"/>
              <a:t>CO3:</a:t>
            </a:r>
            <a:r>
              <a:rPr lang="en-US" dirty="0"/>
              <a:t> </a:t>
            </a:r>
            <a:r>
              <a:rPr lang="en-IN" dirty="0"/>
              <a:t>Demonstrate partial differential equations and their solutions for physical interpretations.</a:t>
            </a:r>
          </a:p>
          <a:p>
            <a:r>
              <a:rPr lang="en-US" b="1" dirty="0"/>
              <a:t>CO4:</a:t>
            </a:r>
            <a:r>
              <a:rPr lang="en-US" dirty="0"/>
              <a:t> </a:t>
            </a:r>
            <a:r>
              <a:rPr lang="en-IN" dirty="0"/>
              <a:t>Apply the knowledge numerical methods in solving physical and engineering phenomena.</a:t>
            </a:r>
          </a:p>
          <a:p>
            <a:r>
              <a:rPr lang="en-US" b="1" dirty="0"/>
              <a:t>CO5:</a:t>
            </a:r>
            <a:r>
              <a:rPr lang="en-US" dirty="0"/>
              <a:t> Get familiarize with modern mathematical tools namely</a:t>
            </a:r>
            <a:endParaRPr lang="en-IN" dirty="0"/>
          </a:p>
          <a:p>
            <a:pPr marL="0" indent="0">
              <a:buNone/>
            </a:pPr>
            <a:r>
              <a:rPr lang="en-US" dirty="0" smtClean="0"/>
              <a:t>    Mathematica/</a:t>
            </a:r>
            <a:r>
              <a:rPr lang="en-US" dirty="0" err="1" smtClean="0"/>
              <a:t>MatLab</a:t>
            </a:r>
            <a:r>
              <a:rPr lang="en-US" dirty="0" smtClean="0"/>
              <a:t>/Python/</a:t>
            </a:r>
            <a:r>
              <a:rPr lang="en-US" dirty="0" err="1" smtClean="0"/>
              <a:t>Scilab</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8239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b="1" dirty="0" smtClean="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t/>
            </a:r>
            <a:br>
              <a:rPr lang="en-US" altLang="zh-CN" b="1" dirty="0" smtClean="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br>
            <a:r>
              <a:rPr lang="en-US" altLang="zh-CN" b="1" dirty="0" smtClean="0">
                <a:solidFill>
                  <a:schemeClr val="accent1"/>
                </a:solidFill>
                <a:effectLst>
                  <a:outerShdw blurRad="38100" dist="38100" dir="2700000" algn="tl">
                    <a:srgbClr val="000000">
                      <a:alpha val="43137"/>
                    </a:srgbClr>
                  </a:outerShdw>
                </a:effectLst>
                <a:latin typeface="Times New Roman" panose="02020603050405020304" pitchFamily="18" charset="0"/>
                <a:ea typeface="Arial" panose="020B0604020202020204" pitchFamily="34" charset="0"/>
                <a:cs typeface="Times New Roman" panose="02020603050405020304" pitchFamily="18" charset="0"/>
              </a:rPr>
              <a:t>CONTENTS</a:t>
            </a:r>
            <a:r>
              <a:rPr lang="en-US" altLang="zh-CN" b="1" dirty="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t/>
            </a:r>
            <a:br>
              <a:rPr lang="en-US" altLang="zh-CN" b="1" dirty="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br>
            <a:endParaRPr lang="en-IN" dirty="0"/>
          </a:p>
        </p:txBody>
      </p:sp>
      <p:sp>
        <p:nvSpPr>
          <p:cNvPr id="3" name="Content Placeholder 2"/>
          <p:cNvSpPr>
            <a:spLocks noGrp="1"/>
          </p:cNvSpPr>
          <p:nvPr>
            <p:ph idx="1"/>
          </p:nvPr>
        </p:nvSpPr>
        <p:spPr/>
        <p:txBody>
          <a:bodyPr>
            <a:normAutofit/>
          </a:bodyPr>
          <a:lstStyle/>
          <a:p>
            <a:pPr>
              <a:lnSpc>
                <a:spcPct val="150000"/>
              </a:lnSpc>
            </a:pPr>
            <a:r>
              <a:rPr lang="en-IN" dirty="0">
                <a:latin typeface="Times New Roman" panose="02020603050405020304" pitchFamily="18" charset="0"/>
                <a:cs typeface="Times New Roman" panose="02020603050405020304" pitchFamily="18" charset="0"/>
              </a:rPr>
              <a:t>Module-1: Integral</a:t>
            </a:r>
            <a:r>
              <a:rPr lang="en-IN" dirty="0" smtClean="0">
                <a:latin typeface="Times New Roman" panose="02020603050405020304" pitchFamily="18" charset="0"/>
                <a:cs typeface="Times New Roman" panose="02020603050405020304" pitchFamily="18" charset="0"/>
              </a:rPr>
              <a:t> Calculus</a:t>
            </a:r>
          </a:p>
          <a:p>
            <a:pPr>
              <a:lnSpc>
                <a:spcPct val="150000"/>
              </a:lnSpc>
            </a:pPr>
            <a:r>
              <a:rPr lang="en-IN" dirty="0">
                <a:latin typeface="Times New Roman" panose="02020603050405020304" pitchFamily="18" charset="0"/>
                <a:cs typeface="Times New Roman" panose="02020603050405020304" pitchFamily="18" charset="0"/>
              </a:rPr>
              <a:t>Module-2: </a:t>
            </a:r>
            <a:r>
              <a:rPr lang="en-IN" dirty="0" smtClean="0">
                <a:latin typeface="Times New Roman" panose="02020603050405020304" pitchFamily="18" charset="0"/>
                <a:cs typeface="Times New Roman" panose="02020603050405020304" pitchFamily="18" charset="0"/>
              </a:rPr>
              <a:t>Vector </a:t>
            </a:r>
            <a:r>
              <a:rPr lang="en-IN" dirty="0">
                <a:latin typeface="Times New Roman" panose="02020603050405020304" pitchFamily="18" charset="0"/>
                <a:cs typeface="Times New Roman" panose="02020603050405020304" pitchFamily="18" charset="0"/>
              </a:rPr>
              <a:t>Calculus </a:t>
            </a:r>
            <a:endParaRPr lang="en-IN" dirty="0" smtClean="0">
              <a:latin typeface="Times New Roman" panose="02020603050405020304" pitchFamily="18" charset="0"/>
              <a:cs typeface="Times New Roman" panose="02020603050405020304" pitchFamily="18" charset="0"/>
            </a:endParaRPr>
          </a:p>
          <a:p>
            <a:pPr>
              <a:lnSpc>
                <a:spcPct val="150000"/>
              </a:lnSpc>
            </a:pPr>
            <a:r>
              <a:rPr lang="en-IN" dirty="0">
                <a:latin typeface="Times New Roman" panose="02020603050405020304" pitchFamily="18" charset="0"/>
                <a:cs typeface="Times New Roman" panose="02020603050405020304" pitchFamily="18" charset="0"/>
              </a:rPr>
              <a:t>Module-3: Partial Differential Equations (PDE's) </a:t>
            </a:r>
            <a:endParaRPr lang="en-IN"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Module-4</a:t>
            </a:r>
            <a:r>
              <a:rPr lang="en-US"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Numerical methods -1</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Module-5</a:t>
            </a:r>
            <a:r>
              <a:rPr lang="en-US"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Numerical methods </a:t>
            </a: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5493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219200"/>
            <a:ext cx="10515600" cy="588335"/>
          </a:xfrm>
        </p:spPr>
        <p:txBody>
          <a:bodyPr>
            <a:normAutofit/>
          </a:bodyPr>
          <a:lstStyle/>
          <a:p>
            <a:r>
              <a:rPr lang="en-IN" sz="3200" b="1" dirty="0">
                <a:latin typeface="Times New Roman" panose="02020603050405020304" pitchFamily="18" charset="0"/>
                <a:cs typeface="Times New Roman" panose="02020603050405020304" pitchFamily="18" charset="0"/>
              </a:rPr>
              <a:t>Module-1: </a:t>
            </a:r>
            <a:r>
              <a:rPr lang="en-IN" sz="3200" b="1" dirty="0" smtClean="0">
                <a:latin typeface="Times New Roman" panose="02020603050405020304" pitchFamily="18" charset="0"/>
                <a:cs typeface="Times New Roman" panose="02020603050405020304" pitchFamily="18" charset="0"/>
              </a:rPr>
              <a:t>Integral Calculus</a:t>
            </a:r>
            <a:endParaRPr lang="en-IN" sz="3200" b="1" dirty="0">
              <a:latin typeface="Times New Roman" panose="02020603050405020304" pitchFamily="18" charset="0"/>
              <a:ea typeface="Cambria" panose="02040503050406030204" pitchFamily="18"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1945759"/>
            <a:ext cx="10515600" cy="4393436"/>
          </a:xfrm>
        </p:spPr>
        <p:txBody>
          <a:bodyPr/>
          <a:lstStyle/>
          <a:p>
            <a:pPr algn="just"/>
            <a:r>
              <a:rPr lang="en-US" dirty="0">
                <a:latin typeface="Times New Roman" panose="02020603050405020304" pitchFamily="18" charset="0"/>
                <a:cs typeface="Times New Roman" panose="02020603050405020304" pitchFamily="18" charset="0"/>
              </a:rPr>
              <a:t>Multiple Integrals: Evaluation of double and triple </a:t>
            </a:r>
            <a:r>
              <a:rPr lang="en-US" dirty="0" smtClean="0">
                <a:latin typeface="Times New Roman" panose="02020603050405020304" pitchFamily="18" charset="0"/>
                <a:cs typeface="Times New Roman" panose="02020603050405020304" pitchFamily="18" charset="0"/>
              </a:rPr>
              <a:t>integrals</a:t>
            </a:r>
          </a:p>
          <a:p>
            <a:pPr algn="just"/>
            <a:r>
              <a:rPr lang="en-US" dirty="0" smtClean="0">
                <a:latin typeface="Times New Roman" panose="02020603050405020304" pitchFamily="18" charset="0"/>
                <a:cs typeface="Times New Roman" panose="02020603050405020304" pitchFamily="18" charset="0"/>
              </a:rPr>
              <a:t>Evaluation </a:t>
            </a:r>
            <a:r>
              <a:rPr lang="en-US" dirty="0">
                <a:latin typeface="Times New Roman" panose="02020603050405020304" pitchFamily="18" charset="0"/>
                <a:cs typeface="Times New Roman" panose="02020603050405020304" pitchFamily="18" charset="0"/>
              </a:rPr>
              <a:t>of double integrals by change of order of integration, changing into polar coordinates</a:t>
            </a:r>
            <a:r>
              <a:rPr lang="en-US" dirty="0" smtClean="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Applications to find Area and Volume by a double </a:t>
            </a:r>
            <a:r>
              <a:rPr lang="en-US" dirty="0" smtClean="0">
                <a:latin typeface="Times New Roman" panose="02020603050405020304" pitchFamily="18" charset="0"/>
                <a:cs typeface="Times New Roman" panose="02020603050405020304" pitchFamily="18" charset="0"/>
              </a:rPr>
              <a:t>integral-Problems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Beta and Gamma functions: Definitions, properties, the relation between Beta and Gamma functions. </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Problems on </a:t>
            </a:r>
            <a:r>
              <a:rPr lang="en-US" dirty="0">
                <a:latin typeface="Times New Roman" panose="02020603050405020304" pitchFamily="18" charset="0"/>
                <a:cs typeface="Times New Roman" panose="02020603050405020304" pitchFamily="18" charset="0"/>
              </a:rPr>
              <a:t>Beta and Gamma functions. </a:t>
            </a:r>
            <a:endParaRPr lang="en-US"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Centre of gravity.</a:t>
            </a:r>
            <a:endParaRPr lang="en-IN" dirty="0">
              <a:latin typeface="Times New Roman" panose="02020603050405020304" pitchFamily="18" charset="0"/>
              <a:ea typeface="Cambria" panose="02040503050406030204" pitchFamily="18" charset="0"/>
              <a:cs typeface="Times New Roman" panose="02020603050405020304" pitchFamily="18" charset="0"/>
            </a:endParaRPr>
          </a:p>
        </p:txBody>
      </p:sp>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65125"/>
          </a:xfrm>
        </p:spPr>
        <p:txBody>
          <a:bodyPr/>
          <a:lstStyle/>
          <a:p>
            <a:r>
              <a:rPr lang="en-IN" dirty="0" err="1">
                <a:latin typeface="Cambria" panose="02040503050406030204" pitchFamily="18" charset="0"/>
                <a:ea typeface="Cambria" panose="02040503050406030204" pitchFamily="18" charset="0"/>
              </a:rPr>
              <a:t>Dept</a:t>
            </a:r>
            <a:r>
              <a:rPr lang="en-IN" dirty="0">
                <a:latin typeface="Cambria" panose="02040503050406030204" pitchFamily="18" charset="0"/>
                <a:ea typeface="Cambria" panose="02040503050406030204" pitchFamily="18" charset="0"/>
              </a:rPr>
              <a:t>: Mechanical Engineering                                                                   Faculty:</a:t>
            </a:r>
          </a:p>
        </p:txBody>
      </p:sp>
    </p:spTree>
    <p:extLst>
      <p:ext uri="{BB962C8B-B14F-4D97-AF65-F5344CB8AC3E}">
        <p14:creationId xmlns:p14="http://schemas.microsoft.com/office/powerpoint/2010/main" val="55031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normAutofit/>
              </a:bodyPr>
              <a:lstStyle/>
              <a:p>
                <a:pPr marL="0" indent="0">
                  <a:buNone/>
                </a:pPr>
                <a:r>
                  <a:rPr lang="en-US" b="1" dirty="0" smtClean="0">
                    <a:latin typeface="Times New Roman" panose="02020603050405020304" pitchFamily="18" charset="0"/>
                    <a:cs typeface="Times New Roman" panose="02020603050405020304" pitchFamily="18" charset="0"/>
                  </a:rPr>
                  <a:t>Multiple Integral</a:t>
                </a:r>
                <a:endParaRPr lang="en-IN"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Double </a:t>
                </a:r>
                <a:r>
                  <a:rPr lang="en-US" b="1" dirty="0">
                    <a:latin typeface="Times New Roman" panose="02020603050405020304" pitchFamily="18" charset="0"/>
                    <a:cs typeface="Times New Roman" panose="02020603050405020304" pitchFamily="18" charset="0"/>
                  </a:rPr>
                  <a:t>Integral</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nary>
                      <m:naryPr>
                        <m:chr m:val="∬"/>
                        <m:limLoc m:val="undOvr"/>
                        <m:subHide m:val="on"/>
                        <m:supHide m:val="on"/>
                        <m:ctrlPr>
                          <a:rPr lang="en-IN" i="1">
                            <a:latin typeface="Cambria Math" panose="02040503050406030204" pitchFamily="18" charset="0"/>
                          </a:rPr>
                        </m:ctrlPr>
                      </m:naryPr>
                      <m:sub/>
                      <m:sup/>
                      <m:e>
                        <m:r>
                          <a:rPr lang="en-US" i="1">
                            <a:latin typeface="Cambria Math" panose="02040503050406030204" pitchFamily="18" charset="0"/>
                          </a:rPr>
                          <m:t>𝑓</m:t>
                        </m:r>
                        <m:d>
                          <m:dPr>
                            <m:ctrlPr>
                              <a:rPr lang="en-IN"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r>
                          <a:rPr lang="en-US" i="1">
                            <a:latin typeface="Cambria Math" panose="02040503050406030204" pitchFamily="18" charset="0"/>
                          </a:rPr>
                          <m:t>𝑑𝐴</m:t>
                        </m:r>
                      </m:e>
                    </m:nary>
                    <m:r>
                      <a:rPr lang="en-US" i="1">
                        <a:latin typeface="Cambria Math" panose="02040503050406030204" pitchFamily="18" charset="0"/>
                      </a:rPr>
                      <m:t>=</m:t>
                    </m:r>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sup>
                      <m:e>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p>
                          <m:e>
                            <m:r>
                              <a:rPr lang="en-US" i="1">
                                <a:latin typeface="Cambria Math" panose="02040503050406030204" pitchFamily="18" charset="0"/>
                              </a:rPr>
                              <m:t>𝑓</m:t>
                            </m:r>
                            <m:d>
                              <m:dPr>
                                <m:ctrlPr>
                                  <a:rPr lang="en-IN"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r>
                              <a:rPr lang="en-US" i="1">
                                <a:latin typeface="Cambria Math" panose="02040503050406030204" pitchFamily="18" charset="0"/>
                              </a:rPr>
                              <m:t>𝑑𝑦𝑑𝑥</m:t>
                            </m:r>
                          </m:e>
                        </m:nary>
                      </m:e>
                    </m:nary>
                  </m:oMath>
                </a14:m>
                <a:r>
                  <a:rPr lang="en-IN" dirty="0" smtClean="0">
                    <a:latin typeface="Times New Roman" panose="02020603050405020304" pitchFamily="18" charset="0"/>
                    <a:cs typeface="Times New Roman" panose="02020603050405020304" pitchFamily="18" charset="0"/>
                  </a:rPr>
                  <a:t> </a:t>
                </a:r>
              </a:p>
              <a:p>
                <a:pPr marL="0" indent="0">
                  <a:buNone/>
                </a:pPr>
                <a:r>
                  <a:rPr lang="en-US" b="1" dirty="0" smtClean="0">
                    <a:latin typeface="Times New Roman" panose="02020603050405020304" pitchFamily="18" charset="0"/>
                    <a:cs typeface="Times New Roman" panose="02020603050405020304" pitchFamily="18" charset="0"/>
                  </a:rPr>
                  <a:t>Evaluate </a:t>
                </a:r>
                <a:r>
                  <a:rPr lang="en-US" b="1" dirty="0">
                    <a:latin typeface="Times New Roman" panose="02020603050405020304" pitchFamily="18" charset="0"/>
                    <a:cs typeface="Times New Roman" panose="02020603050405020304" pitchFamily="18" charset="0"/>
                  </a:rPr>
                  <a:t>the following: </a:t>
                </a:r>
                <a:endParaRPr lang="en-IN"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1.</a:t>
                </a:r>
                <a14:m>
                  <m:oMath xmlns:m="http://schemas.openxmlformats.org/officeDocument/2006/math">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𝑥</m:t>
                            </m:r>
                          </m:sub>
                          <m:sup>
                            <m:rad>
                              <m:radPr>
                                <m:degHide m:val="on"/>
                                <m:ctrlPr>
                                  <a:rPr lang="en-IN" i="1">
                                    <a:latin typeface="Cambria Math" panose="02040503050406030204" pitchFamily="18" charset="0"/>
                                  </a:rPr>
                                </m:ctrlPr>
                              </m:radPr>
                              <m:deg/>
                              <m:e>
                                <m:r>
                                  <a:rPr lang="en-US" i="1">
                                    <a:latin typeface="Cambria Math" panose="02040503050406030204" pitchFamily="18" charset="0"/>
                                  </a:rPr>
                                  <m:t>𝑥</m:t>
                                </m:r>
                              </m:e>
                            </m:rad>
                          </m:sup>
                          <m:e>
                            <m:r>
                              <a:rPr lang="en-US" i="1">
                                <a:latin typeface="Cambria Math" panose="02040503050406030204" pitchFamily="18" charset="0"/>
                              </a:rPr>
                              <m:t>𝑥𝑦</m:t>
                            </m:r>
                            <m:r>
                              <a:rPr lang="en-US" i="1">
                                <a:latin typeface="Cambria Math" panose="02040503050406030204" pitchFamily="18" charset="0"/>
                              </a:rPr>
                              <m:t> </m:t>
                            </m:r>
                            <m:r>
                              <a:rPr lang="en-US" i="1">
                                <a:latin typeface="Cambria Math" panose="02040503050406030204" pitchFamily="18" charset="0"/>
                              </a:rPr>
                              <m:t>𝑑𝑦𝑑𝑥</m:t>
                            </m:r>
                          </m:e>
                        </m:nary>
                      </m:e>
                    </m:nary>
                  </m:oMath>
                </a14:m>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b="1" i="1">
                        <a:latin typeface="Cambria Math" panose="02040503050406030204" pitchFamily="18" charset="0"/>
                      </a:rPr>
                      <m:t>𝑺𝒐𝒍</m:t>
                    </m:r>
                    <m:r>
                      <a:rPr lang="en-US" b="1" i="1">
                        <a:latin typeface="Cambria Math" panose="02040503050406030204" pitchFamily="18" charset="0"/>
                      </a:rPr>
                      <m:t>:  </m:t>
                    </m:r>
                    <m:r>
                      <a:rPr lang="en-IN" b="1" i="1" smtClean="0">
                        <a:latin typeface="Cambria Math" panose="02040503050406030204" pitchFamily="18" charset="0"/>
                      </a:rPr>
                      <m:t>𝑰</m:t>
                    </m:r>
                    <m:r>
                      <a:rPr lang="en-IN" b="1" i="1" smtClean="0">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𝑥</m:t>
                        </m:r>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num>
                          <m:den>
                            <m:r>
                              <a:rPr lang="en-US" i="1">
                                <a:latin typeface="Cambria Math" panose="02040503050406030204" pitchFamily="18" charset="0"/>
                              </a:rPr>
                              <m:t>2</m:t>
                            </m:r>
                          </m:den>
                        </m:f>
                      </m:e>
                    </m:nary>
                    <m:sSubSup>
                      <m:sSubSupPr>
                        <m:ctrlPr>
                          <a:rPr lang="en-IN" i="1">
                            <a:latin typeface="Cambria Math" panose="02040503050406030204" pitchFamily="18" charset="0"/>
                          </a:rPr>
                        </m:ctrlPr>
                      </m:sSubSupPr>
                      <m:e>
                        <m:r>
                          <a:rPr lang="en-US" i="1">
                            <a:latin typeface="Cambria Math" panose="02040503050406030204" pitchFamily="18" charset="0"/>
                          </a:rPr>
                          <m:t>]</m:t>
                        </m:r>
                      </m:e>
                      <m:sub>
                        <m:r>
                          <a:rPr lang="en-US" i="1">
                            <a:latin typeface="Cambria Math" panose="02040503050406030204" pitchFamily="18" charset="0"/>
                          </a:rPr>
                          <m:t>𝑥</m:t>
                        </m:r>
                      </m:sub>
                      <m:sup>
                        <m:rad>
                          <m:radPr>
                            <m:degHide m:val="on"/>
                            <m:ctrlPr>
                              <a:rPr lang="en-IN" i="1">
                                <a:latin typeface="Cambria Math" panose="02040503050406030204" pitchFamily="18" charset="0"/>
                              </a:rPr>
                            </m:ctrlPr>
                          </m:radPr>
                          <m:deg/>
                          <m:e>
                            <m:r>
                              <a:rPr lang="en-US" i="1">
                                <a:latin typeface="Cambria Math" panose="02040503050406030204" pitchFamily="18" charset="0"/>
                              </a:rPr>
                              <m:t>𝑥</m:t>
                            </m:r>
                          </m:e>
                        </m:rad>
                      </m:sup>
                    </m:sSubSup>
                    <m:r>
                      <a:rPr lang="en-US" i="1">
                        <a:latin typeface="Cambria Math" panose="02040503050406030204" pitchFamily="18" charset="0"/>
                      </a:rPr>
                      <m:t>  </m:t>
                    </m:r>
                    <m:r>
                      <a:rPr lang="en-US" i="1">
                        <a:latin typeface="Cambria Math" panose="02040503050406030204" pitchFamily="18" charset="0"/>
                      </a:rPr>
                      <m:t>𝑑𝑥</m:t>
                    </m:r>
                    <m:r>
                      <a:rPr lang="en-US" i="1">
                        <a:latin typeface="Cambria Math" panose="02040503050406030204" pitchFamily="18" charset="0"/>
                      </a:rPr>
                      <m:t> =</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𝑥</m:t>
                        </m:r>
                        <m:r>
                          <a:rPr lang="en-US" i="1">
                            <a:latin typeface="Cambria Math" panose="02040503050406030204" pitchFamily="18" charset="0"/>
                          </a:rPr>
                          <m:t> [</m:t>
                        </m:r>
                      </m:e>
                    </m:nary>
                    <m:r>
                      <a:rPr lang="en-US" i="1">
                        <a:latin typeface="Cambria Math" panose="02040503050406030204" pitchFamily="18" charset="0"/>
                      </a:rPr>
                      <m:t>𝑥</m:t>
                    </m:r>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 </m:t>
                    </m:r>
                    <m:r>
                      <a:rPr lang="en-US" i="1">
                        <a:latin typeface="Cambria Math" panose="02040503050406030204" pitchFamily="18" charset="0"/>
                      </a:rPr>
                      <m:t>𝑑𝑥</m:t>
                    </m:r>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 [</m:t>
                        </m:r>
                      </m:e>
                    </m:nary>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r>
                      <a:rPr lang="en-US" i="1">
                        <a:latin typeface="Cambria Math" panose="02040503050406030204" pitchFamily="18" charset="0"/>
                      </a:rPr>
                      <m:t>] </m:t>
                    </m:r>
                    <m:r>
                      <a:rPr lang="en-US" i="1">
                        <a:latin typeface="Cambria Math" panose="02040503050406030204" pitchFamily="18" charset="0"/>
                      </a:rPr>
                      <m:t>𝑑𝑥</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num>
                      <m:den>
                        <m:r>
                          <a:rPr lang="en-US" i="1">
                            <a:latin typeface="Cambria Math" panose="02040503050406030204" pitchFamily="18" charset="0"/>
                          </a:rPr>
                          <m:t>3</m:t>
                        </m:r>
                      </m:den>
                    </m:f>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4</m:t>
                            </m:r>
                          </m:sup>
                        </m:sSup>
                      </m:num>
                      <m:den>
                        <m:r>
                          <a:rPr lang="en-US" i="1">
                            <a:latin typeface="Cambria Math" panose="02040503050406030204" pitchFamily="18" charset="0"/>
                          </a:rPr>
                          <m:t>4</m:t>
                        </m:r>
                      </m:den>
                    </m:f>
                    <m:sSubSup>
                      <m:sSubSupPr>
                        <m:ctrlPr>
                          <a:rPr lang="en-IN" i="1">
                            <a:latin typeface="Cambria Math" panose="02040503050406030204" pitchFamily="18" charset="0"/>
                          </a:rPr>
                        </m:ctrlPr>
                      </m:sSubSupPr>
                      <m:e>
                        <m:r>
                          <a:rPr lang="en-US" i="1">
                            <a:latin typeface="Cambria Math" panose="02040503050406030204" pitchFamily="18" charset="0"/>
                          </a:rPr>
                          <m:t>]</m:t>
                        </m:r>
                      </m:e>
                      <m:sub>
                        <m:r>
                          <a:rPr lang="en-US" i="1">
                            <a:latin typeface="Cambria Math" panose="02040503050406030204" pitchFamily="18" charset="0"/>
                          </a:rPr>
                          <m:t>0</m:t>
                        </m:r>
                      </m:sub>
                      <m:sup>
                        <m:r>
                          <a:rPr lang="en-US" i="1">
                            <a:latin typeface="Cambria Math" panose="02040503050406030204" pitchFamily="18" charset="0"/>
                          </a:rPr>
                          <m:t>1</m:t>
                        </m:r>
                      </m:sup>
                    </m:sSubSup>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𝟐𝟒</m:t>
                        </m:r>
                      </m:den>
                    </m:f>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2136"/>
                </a:stretch>
              </a:blipFill>
            </p:spPr>
            <p:txBody>
              <a:bodyPr/>
              <a:lstStyle/>
              <a:p>
                <a:r>
                  <a:rPr lang="en-IN">
                    <a:noFill/>
                  </a:rPr>
                  <a:t> </a:t>
                </a:r>
              </a:p>
            </p:txBody>
          </p:sp>
        </mc:Fallback>
      </mc:AlternateContent>
    </p:spTree>
    <p:extLst>
      <p:ext uri="{BB962C8B-B14F-4D97-AF65-F5344CB8AC3E}">
        <p14:creationId xmlns:p14="http://schemas.microsoft.com/office/powerpoint/2010/main" val="740592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normAutofit/>
              </a:bodyPr>
              <a:lstStyle/>
              <a:p>
                <a:pPr marL="0" lvl="0" indent="0">
                  <a:buNone/>
                </a:pPr>
                <a:r>
                  <a:rPr lang="en-IN" dirty="0" smtClean="0">
                    <a:latin typeface="Times New Roman" panose="02020603050405020304" pitchFamily="18" charset="0"/>
                    <a:cs typeface="Times New Roman" panose="02020603050405020304" pitchFamily="18" charset="0"/>
                  </a:rPr>
                  <a:t>2. </a:t>
                </a:r>
                <a14:m>
                  <m:oMath xmlns:m="http://schemas.openxmlformats.org/officeDocument/2006/math">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𝑦</m:t>
                            </m:r>
                          </m:sup>
                          <m:e>
                            <m:r>
                              <a:rPr lang="en-US" i="1">
                                <a:latin typeface="Cambria Math" panose="02040503050406030204" pitchFamily="18" charset="0"/>
                              </a:rPr>
                              <m:t>𝑥𝑦</m:t>
                            </m:r>
                            <m:r>
                              <a:rPr lang="en-US" i="1">
                                <a:latin typeface="Cambria Math" panose="02040503050406030204" pitchFamily="18" charset="0"/>
                              </a:rPr>
                              <m:t> (</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𝑑𝑦𝑑𝑥</m:t>
                            </m:r>
                          </m:e>
                        </m:nary>
                      </m:e>
                    </m:nary>
                  </m:oMath>
                </a14:m>
                <a:r>
                  <a:rPr lang="en-US" b="1" dirty="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i="1">
                        <a:latin typeface="Cambria Math" panose="02040503050406030204" pitchFamily="18" charset="0"/>
                      </a:rPr>
                      <m:t>𝑆𝑜𝑙</m:t>
                    </m:r>
                    <m:r>
                      <a:rPr lang="en-US" i="1">
                        <a:latin typeface="Cambria Math" panose="02040503050406030204" pitchFamily="18" charset="0"/>
                      </a:rPr>
                      <m:t>:</m:t>
                    </m:r>
                    <m:r>
                      <a:rPr lang="en-IN" b="0" i="1" smtClean="0">
                        <a:latin typeface="Cambria Math" panose="02040503050406030204" pitchFamily="18" charset="0"/>
                      </a:rPr>
                      <m:t>𝐼</m:t>
                    </m:r>
                    <m:r>
                      <a:rPr lang="en-IN" b="0" i="1" smtClean="0">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𝑦</m:t>
                            </m:r>
                          </m:sup>
                          <m:e>
                            <m:r>
                              <a:rPr lang="en-US" i="1">
                                <a:latin typeface="Cambria Math" panose="02040503050406030204" pitchFamily="18" charset="0"/>
                              </a:rPr>
                              <m:t> (</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𝑦</m:t>
                            </m:r>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𝑑𝑦𝑑𝑥</m:t>
                            </m:r>
                          </m:e>
                        </m:nary>
                      </m:e>
                    </m:nary>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m:t>
                        </m:r>
                        <m:r>
                          <a:rPr lang="en-US" i="1">
                            <a:latin typeface="Cambria Math" panose="02040503050406030204" pitchFamily="18" charset="0"/>
                          </a:rPr>
                          <m:t>𝑦</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num>
                          <m:den>
                            <m:r>
                              <a:rPr lang="en-US" i="1">
                                <a:latin typeface="Cambria Math" panose="02040503050406030204" pitchFamily="18" charset="0"/>
                              </a:rPr>
                              <m:t>3</m:t>
                            </m:r>
                          </m:den>
                        </m:f>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num>
                          <m:den>
                            <m:r>
                              <a:rPr lang="en-US" i="1">
                                <a:latin typeface="Cambria Math" panose="02040503050406030204" pitchFamily="18" charset="0"/>
                              </a:rPr>
                              <m:t>2</m:t>
                            </m:r>
                          </m:den>
                        </m:f>
                        <m:r>
                          <a:rPr lang="en-US" i="1">
                            <a:latin typeface="Cambria Math" panose="02040503050406030204" pitchFamily="18" charset="0"/>
                          </a:rPr>
                          <m:t> </m:t>
                        </m:r>
                      </m:e>
                    </m:nary>
                    <m:sSubSup>
                      <m:sSubSupPr>
                        <m:ctrlPr>
                          <a:rPr lang="en-IN" i="1">
                            <a:latin typeface="Cambria Math" panose="02040503050406030204" pitchFamily="18" charset="0"/>
                          </a:rPr>
                        </m:ctrlPr>
                      </m:sSubSupPr>
                      <m:e>
                        <m:r>
                          <a:rPr lang="en-US" i="1">
                            <a:latin typeface="Cambria Math" panose="02040503050406030204" pitchFamily="18" charset="0"/>
                          </a:rPr>
                          <m:t>]</m:t>
                        </m:r>
                      </m:e>
                      <m:sub>
                        <m:r>
                          <a:rPr lang="en-US" i="1">
                            <a:latin typeface="Cambria Math" panose="02040503050406030204" pitchFamily="18" charset="0"/>
                          </a:rPr>
                          <m:t>0</m:t>
                        </m:r>
                      </m:sub>
                      <m:sup>
                        <m:r>
                          <a:rPr lang="en-US" i="1">
                            <a:latin typeface="Cambria Math" panose="02040503050406030204" pitchFamily="18" charset="0"/>
                          </a:rPr>
                          <m:t>𝑦</m:t>
                        </m:r>
                      </m:sup>
                    </m:sSubSup>
                    <m:r>
                      <a:rPr lang="en-US" i="1">
                        <a:latin typeface="Cambria Math" panose="02040503050406030204" pitchFamily="18" charset="0"/>
                      </a:rPr>
                      <m:t>  </m:t>
                    </m:r>
                    <m:r>
                      <a:rPr lang="en-US" i="1">
                        <a:latin typeface="Cambria Math" panose="02040503050406030204" pitchFamily="18" charset="0"/>
                      </a:rPr>
                      <m:t>𝑑𝑦</m:t>
                    </m:r>
                    <m:r>
                      <a:rPr lang="en-US" i="1">
                        <a:latin typeface="Cambria Math" panose="02040503050406030204" pitchFamily="18" charset="0"/>
                      </a:rPr>
                      <m:t> </m:t>
                    </m:r>
                  </m:oMath>
                </a14:m>
                <a:endParaRPr lang="en-IN" i="1"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m:t>
                        </m:r>
                      </m:e>
                    </m:nary>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4</m:t>
                            </m:r>
                          </m:sup>
                        </m:sSup>
                      </m:num>
                      <m:den>
                        <m:r>
                          <a:rPr lang="en-US" i="1">
                            <a:latin typeface="Cambria Math" panose="02040503050406030204" pitchFamily="18" charset="0"/>
                          </a:rPr>
                          <m:t>3</m:t>
                        </m:r>
                      </m:den>
                    </m:f>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4</m:t>
                            </m:r>
                          </m:sup>
                        </m:sSup>
                      </m:num>
                      <m:den>
                        <m:r>
                          <a:rPr lang="en-US" i="1">
                            <a:latin typeface="Cambria Math" panose="02040503050406030204" pitchFamily="18" charset="0"/>
                          </a:rPr>
                          <m:t>2</m:t>
                        </m:r>
                      </m:den>
                    </m:f>
                    <m:r>
                      <a:rPr lang="en-US" i="1">
                        <a:latin typeface="Cambria Math" panose="02040503050406030204" pitchFamily="18" charset="0"/>
                      </a:rPr>
                      <m:t>]</m:t>
                    </m:r>
                    <m:r>
                      <a:rPr lang="en-US" i="1">
                        <a:latin typeface="Cambria Math" panose="02040503050406030204" pitchFamily="18" charset="0"/>
                      </a:rPr>
                      <m:t>𝑑𝑦</m:t>
                    </m:r>
                  </m:oMath>
                </a14:m>
                <a:r>
                  <a:rPr lang="en-US"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 </m:t>
                        </m:r>
                      </m:e>
                    </m:nary>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5</m:t>
                            </m:r>
                            <m:r>
                              <a:rPr lang="en-US" i="1">
                                <a:latin typeface="Cambria Math" panose="02040503050406030204" pitchFamily="18" charset="0"/>
                              </a:rPr>
                              <m:t>𝑦</m:t>
                            </m:r>
                          </m:e>
                          <m:sup>
                            <m:r>
                              <a:rPr lang="en-US" i="1">
                                <a:latin typeface="Cambria Math" panose="02040503050406030204" pitchFamily="18" charset="0"/>
                              </a:rPr>
                              <m:t>4</m:t>
                            </m:r>
                          </m:sup>
                        </m:sSup>
                      </m:num>
                      <m:den>
                        <m:r>
                          <a:rPr lang="en-US" i="1">
                            <a:latin typeface="Cambria Math" panose="02040503050406030204" pitchFamily="18" charset="0"/>
                          </a:rPr>
                          <m:t>6</m:t>
                        </m:r>
                      </m:den>
                    </m:f>
                    <m:r>
                      <a:rPr lang="en-US" i="1">
                        <a:latin typeface="Cambria Math" panose="02040503050406030204" pitchFamily="18" charset="0"/>
                      </a:rPr>
                      <m:t> </m:t>
                    </m:r>
                    <m:r>
                      <a:rPr lang="en-US" i="1">
                        <a:latin typeface="Cambria Math" panose="02040503050406030204" pitchFamily="18" charset="0"/>
                      </a:rPr>
                      <m:t>𝑑𝑦</m:t>
                    </m:r>
                  </m:oMath>
                </a14:m>
                <a:endParaRPr lang="en-IN" i="1" dirty="0" smtClean="0">
                  <a:latin typeface="Times New Roman" panose="02020603050405020304" pitchFamily="18" charset="0"/>
                  <a:cs typeface="Times New Roman" panose="02020603050405020304" pitchFamily="18" charset="0"/>
                </a:endParaRPr>
              </a:p>
              <a:p>
                <a:pPr marL="0" indent="0">
                  <a:buNone/>
                </a:pPr>
                <a:r>
                  <a:rPr lang="en-IN" b="0" dirty="0" smtClean="0">
                    <a:latin typeface="Times New Roman" panose="02020603050405020304" pitchFamily="18" charset="0"/>
                    <a:cs typeface="Times New Roman" panose="02020603050405020304" pitchFamily="18" charset="0"/>
                  </a:rPr>
                  <a:t>         </a:t>
                </a:r>
                <a14:m>
                  <m:oMath xmlns:m="http://schemas.openxmlformats.org/officeDocument/2006/math">
                    <m:r>
                      <a:rPr lang="en-IN" b="0" i="1" smtClean="0">
                        <a:latin typeface="Cambria Math" panose="02040503050406030204" pitchFamily="18" charset="0"/>
                      </a:rPr>
                      <m:t> </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5</m:t>
                        </m:r>
                      </m:num>
                      <m:den>
                        <m:r>
                          <a:rPr lang="en-US" i="1">
                            <a:latin typeface="Cambria Math" panose="02040503050406030204" pitchFamily="18" charset="0"/>
                          </a:rPr>
                          <m:t>6</m:t>
                        </m:r>
                      </m:den>
                    </m:f>
                    <m:r>
                      <a:rPr lang="en-US" i="1">
                        <a:latin typeface="Cambria Math" panose="02040503050406030204" pitchFamily="18" charset="0"/>
                      </a:rPr>
                      <m:t>[</m:t>
                    </m:r>
                    <m:sSubSup>
                      <m:sSubSupPr>
                        <m:ctrlPr>
                          <a:rPr lang="en-IN" i="1">
                            <a:latin typeface="Cambria Math" panose="02040503050406030204" pitchFamily="18" charset="0"/>
                          </a:rPr>
                        </m:ctrlPr>
                      </m:sSubSup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5</m:t>
                                </m:r>
                              </m:sup>
                            </m:sSup>
                          </m:num>
                          <m:den>
                            <m:r>
                              <a:rPr lang="en-US" i="1">
                                <a:latin typeface="Cambria Math" panose="02040503050406030204" pitchFamily="18" charset="0"/>
                              </a:rPr>
                              <m:t>5</m:t>
                            </m:r>
                          </m:den>
                        </m:f>
                        <m:r>
                          <a:rPr lang="en-US" i="1">
                            <a:latin typeface="Cambria Math" panose="02040503050406030204" pitchFamily="18" charset="0"/>
                          </a:rPr>
                          <m:t>]</m:t>
                        </m:r>
                      </m:e>
                      <m:sub>
                        <m:r>
                          <a:rPr lang="en-US" i="1">
                            <a:latin typeface="Cambria Math" panose="02040503050406030204" pitchFamily="18" charset="0"/>
                          </a:rPr>
                          <m:t>0</m:t>
                        </m:r>
                      </m:sub>
                      <m:sup>
                        <m:r>
                          <a:rPr lang="en-US" i="1">
                            <a:latin typeface="Cambria Math" panose="02040503050406030204" pitchFamily="18" charset="0"/>
                          </a:rPr>
                          <m:t>1</m:t>
                        </m:r>
                      </m:sup>
                    </m:sSubSup>
                  </m:oMath>
                </a14:m>
                <a:r>
                  <a:rPr lang="en-IN" i="1" dirty="0" smtClean="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IN" b="1" i="1" smtClean="0">
                        <a:latin typeface="Cambria Math" panose="02040503050406030204" pitchFamily="18" charset="0"/>
                      </a:rPr>
                      <m:t>𝑰</m:t>
                    </m:r>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𝟔</m:t>
                        </m:r>
                      </m:den>
                    </m:f>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377"/>
                </a:stretch>
              </a:blipFill>
            </p:spPr>
            <p:txBody>
              <a:bodyPr/>
              <a:lstStyle/>
              <a:p>
                <a:r>
                  <a:rPr lang="en-IN">
                    <a:noFill/>
                  </a:rPr>
                  <a:t> </a:t>
                </a:r>
              </a:p>
            </p:txBody>
          </p:sp>
        </mc:Fallback>
      </mc:AlternateContent>
    </p:spTree>
    <p:extLst>
      <p:ext uri="{BB962C8B-B14F-4D97-AF65-F5344CB8AC3E}">
        <p14:creationId xmlns:p14="http://schemas.microsoft.com/office/powerpoint/2010/main" val="922742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055476"/>
              </a:xfrm>
            </p:spPr>
            <p:txBody>
              <a:bodyPr>
                <a:normAutofit fontScale="92500" lnSpcReduction="10000"/>
              </a:bodyPr>
              <a:lstStyle/>
              <a:p>
                <a:pPr marL="0" indent="0">
                  <a:buNone/>
                </a:pPr>
                <a:r>
                  <a:rPr lang="en-US" b="1" dirty="0" smtClean="0"/>
                  <a:t>Triple integrals:</a:t>
                </a:r>
                <a:endParaRPr lang="en-IN" dirty="0"/>
              </a:p>
              <a:p>
                <a:pPr marL="0" indent="0">
                  <a:buNone/>
                </a:pPr>
                <a14:m>
                  <m:oMath xmlns:m="http://schemas.openxmlformats.org/officeDocument/2006/math">
                    <m:r>
                      <a:rPr lang="en-US" i="1">
                        <a:latin typeface="Cambria Math" panose="02040503050406030204" pitchFamily="18" charset="0"/>
                      </a:rPr>
                      <m:t> </m:t>
                    </m:r>
                    <m:nary>
                      <m:naryPr>
                        <m:chr m:val="∬"/>
                        <m:limLoc m:val="undOvr"/>
                        <m:subHide m:val="on"/>
                        <m:supHide m:val="on"/>
                        <m:ctrlPr>
                          <a:rPr lang="en-IN" i="1">
                            <a:latin typeface="Cambria Math" panose="02040503050406030204" pitchFamily="18" charset="0"/>
                          </a:rPr>
                        </m:ctrlPr>
                      </m:naryPr>
                      <m:sub/>
                      <m:sup/>
                      <m:e>
                        <m:nary>
                          <m:naryPr>
                            <m:limLoc m:val="undOvr"/>
                            <m:subHide m:val="on"/>
                            <m:supHide m:val="on"/>
                            <m:ctrlPr>
                              <a:rPr lang="en-IN" i="1">
                                <a:latin typeface="Cambria Math" panose="02040503050406030204" pitchFamily="18" charset="0"/>
                              </a:rPr>
                            </m:ctrlPr>
                          </m:naryPr>
                          <m:sub/>
                          <m:sup/>
                          <m:e>
                            <m:r>
                              <a:rPr lang="en-US" i="1">
                                <a:latin typeface="Cambria Math" panose="02040503050406030204" pitchFamily="18" charset="0"/>
                              </a:rPr>
                              <m:t>𝑓</m:t>
                            </m:r>
                            <m:d>
                              <m:dPr>
                                <m:ctrlPr>
                                  <a:rPr lang="en-IN"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𝑧</m:t>
                                </m:r>
                              </m:e>
                            </m:d>
                            <m:r>
                              <a:rPr lang="en-US" i="1">
                                <a:latin typeface="Cambria Math" panose="02040503050406030204" pitchFamily="18" charset="0"/>
                              </a:rPr>
                              <m:t>𝑑𝐴</m:t>
                            </m:r>
                          </m:e>
                        </m:nary>
                      </m:e>
                    </m:nary>
                    <m:r>
                      <a:rPr lang="en-US" i="1">
                        <a:latin typeface="Cambria Math" panose="02040503050406030204" pitchFamily="18" charset="0"/>
                      </a:rPr>
                      <m:t>=</m:t>
                    </m:r>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sup>
                      <m:e>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p>
                          <m:e>
                            <m:nary>
                              <m:naryPr>
                                <m:limLoc m:val="subSup"/>
                                <m:ctrlPr>
                                  <a:rPr lang="en-IN" i="1">
                                    <a:latin typeface="Cambria Math" panose="02040503050406030204" pitchFamily="18" charset="0"/>
                                  </a:rPr>
                                </m:ctrlPr>
                              </m:naryPr>
                              <m:sub>
                                <m:sSub>
                                  <m:sSubPr>
                                    <m:ctrlPr>
                                      <a:rPr lang="en-IN"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1</m:t>
                                    </m:r>
                                  </m:sub>
                                </m:sSub>
                              </m:sub>
                              <m:sup>
                                <m:sSub>
                                  <m:sSubPr>
                                    <m:ctrlPr>
                                      <a:rPr lang="en-IN"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2</m:t>
                                    </m:r>
                                  </m:sub>
                                </m:sSub>
                              </m:sup>
                              <m:e>
                                <m:r>
                                  <a:rPr lang="en-US" i="1">
                                    <a:latin typeface="Cambria Math" panose="02040503050406030204" pitchFamily="18" charset="0"/>
                                  </a:rPr>
                                  <m:t>𝑓</m:t>
                                </m:r>
                                <m:d>
                                  <m:dPr>
                                    <m:ctrlPr>
                                      <a:rPr lang="en-IN"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𝑧</m:t>
                                    </m:r>
                                  </m:e>
                                </m:d>
                                <m:r>
                                  <a:rPr lang="en-US" i="1">
                                    <a:latin typeface="Cambria Math" panose="02040503050406030204" pitchFamily="18" charset="0"/>
                                  </a:rPr>
                                  <m:t>𝑑𝑧𝑑𝑦𝑑𝑥</m:t>
                                </m:r>
                              </m:e>
                            </m:nary>
                          </m:e>
                        </m:nary>
                      </m:e>
                    </m:nary>
                  </m:oMath>
                </a14:m>
                <a:r>
                  <a:rPr lang="en-US" b="1" dirty="0"/>
                  <a:t> </a:t>
                </a:r>
                <a:endParaRPr lang="en-US" b="1" dirty="0" smtClean="0"/>
              </a:p>
              <a:p>
                <a:pPr marL="0" indent="0">
                  <a:buNone/>
                </a:pPr>
                <a:endParaRPr lang="en-IN" dirty="0"/>
              </a:p>
              <a:p>
                <a:pPr marL="0" indent="0">
                  <a:buNone/>
                </a:pPr>
                <a:r>
                  <a:rPr lang="en-US" b="1" dirty="0"/>
                  <a:t>Evaluate the following: </a:t>
                </a:r>
                <a:endParaRPr lang="en-IN" dirty="0"/>
              </a:p>
              <a:p>
                <a:pPr marL="0" lvl="0" indent="0">
                  <a:buNone/>
                </a:pPr>
                <a:r>
                  <a:rPr lang="en-IN" dirty="0" smtClean="0"/>
                  <a:t>1.</a:t>
                </a:r>
                <a14:m>
                  <m:oMath xmlns:m="http://schemas.openxmlformats.org/officeDocument/2006/math">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𝑥𝑧</m:t>
                                </m:r>
                              </m:sup>
                              <m:e>
                                <m:r>
                                  <a:rPr lang="en-US" i="1">
                                    <a:latin typeface="Cambria Math" panose="02040503050406030204" pitchFamily="18" charset="0"/>
                                  </a:rPr>
                                  <m:t>𝑥𝑦𝑧</m:t>
                                </m:r>
                                <m:r>
                                  <a:rPr lang="en-US" i="1">
                                    <a:latin typeface="Cambria Math" panose="02040503050406030204" pitchFamily="18" charset="0"/>
                                  </a:rPr>
                                  <m:t> </m:t>
                                </m:r>
                                <m:r>
                                  <a:rPr lang="en-US" i="1">
                                    <a:latin typeface="Cambria Math" panose="02040503050406030204" pitchFamily="18" charset="0"/>
                                  </a:rPr>
                                  <m:t>𝑑𝑧𝑑𝑦𝑑𝑥</m:t>
                                </m:r>
                              </m:e>
                            </m:nary>
                          </m:e>
                        </m:nary>
                      </m:e>
                    </m:nary>
                  </m:oMath>
                </a14:m>
                <a:endParaRPr lang="en-IN" dirty="0"/>
              </a:p>
              <a:p>
                <a:pPr marL="0" indent="0">
                  <a:buNone/>
                </a:pPr>
                <a14:m>
                  <m:oMath xmlns:m="http://schemas.openxmlformats.org/officeDocument/2006/math">
                    <m:r>
                      <a:rPr lang="en-US" i="1">
                        <a:latin typeface="Cambria Math" panose="02040503050406030204" pitchFamily="18" charset="0"/>
                      </a:rPr>
                      <m:t>𝑆𝑜𝑙</m:t>
                    </m:r>
                    <m:r>
                      <a:rPr lang="en-US" i="1">
                        <a:latin typeface="Cambria Math" panose="02040503050406030204" pitchFamily="18" charset="0"/>
                      </a:rPr>
                      <m:t>:</m:t>
                    </m:r>
                  </m:oMath>
                </a14:m>
                <a:r>
                  <a:rPr lang="en-IN" i="1" dirty="0" smtClean="0"/>
                  <a:t>   </a:t>
                </a:r>
                <a14:m>
                  <m:oMath xmlns:m="http://schemas.openxmlformats.org/officeDocument/2006/math">
                    <m:r>
                      <a:rPr lang="en-US" i="1">
                        <a:latin typeface="Cambria Math" panose="02040503050406030204" pitchFamily="18" charset="0"/>
                      </a:rPr>
                      <m:t>𝐿𝑒𝑡</m:t>
                    </m:r>
                    <m:r>
                      <a:rPr lang="en-US" i="1">
                        <a:latin typeface="Cambria Math" panose="02040503050406030204" pitchFamily="18" charset="0"/>
                      </a:rPr>
                      <m:t> </m:t>
                    </m:r>
                    <m:r>
                      <a:rPr lang="en-US" i="1">
                        <a:latin typeface="Cambria Math" panose="02040503050406030204" pitchFamily="18" charset="0"/>
                      </a:rPr>
                      <m:t>𝐼</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𝑥𝑧</m:t>
                                </m:r>
                              </m:sup>
                              <m:e>
                                <m:r>
                                  <a:rPr lang="en-US" i="1">
                                    <a:latin typeface="Cambria Math" panose="02040503050406030204" pitchFamily="18" charset="0"/>
                                  </a:rPr>
                                  <m:t>𝑥𝑦𝑧</m:t>
                                </m:r>
                                <m:r>
                                  <a:rPr lang="en-US" i="1">
                                    <a:latin typeface="Cambria Math" panose="02040503050406030204" pitchFamily="18" charset="0"/>
                                  </a:rPr>
                                  <m:t> </m:t>
                                </m:r>
                                <m:r>
                                  <a:rPr lang="en-US" i="1">
                                    <a:latin typeface="Cambria Math" panose="02040503050406030204" pitchFamily="18" charset="0"/>
                                  </a:rPr>
                                  <m:t>𝑑𝑧𝑑𝑦𝑑𝑥</m:t>
                                </m:r>
                              </m:e>
                            </m:nary>
                          </m:e>
                        </m:nary>
                      </m:e>
                    </m:nary>
                  </m:oMath>
                </a14:m>
                <a:endParaRPr lang="en-IN" dirty="0"/>
              </a:p>
              <a:p>
                <a:pPr marL="0" indent="0">
                  <a:buNone/>
                </a:pPr>
                <a:r>
                  <a:rPr lang="en-US" dirty="0" smtClean="0"/>
                  <a:t>                    </a:t>
                </a:r>
                <a14:m>
                  <m:oMath xmlns:m="http://schemas.openxmlformats.org/officeDocument/2006/math">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r>
                              <a:rPr lang="en-US" i="1">
                                <a:latin typeface="Cambria Math" panose="02040503050406030204" pitchFamily="18" charset="0"/>
                              </a:rPr>
                              <m:t>𝑥𝑧</m:t>
                            </m:r>
                          </m:e>
                        </m:nary>
                      </m:e>
                    </m:nary>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num>
                              <m:den>
                                <m:r>
                                  <a:rPr lang="en-US" i="1">
                                    <a:latin typeface="Cambria Math" panose="02040503050406030204" pitchFamily="18" charset="0"/>
                                  </a:rPr>
                                  <m:t>2</m:t>
                                </m:r>
                              </m:den>
                            </m:f>
                          </m:e>
                        </m:d>
                      </m:e>
                      <m:sub>
                        <m:r>
                          <a:rPr lang="en-US" i="1">
                            <a:latin typeface="Cambria Math" panose="02040503050406030204" pitchFamily="18" charset="0"/>
                          </a:rPr>
                          <m:t>0</m:t>
                        </m:r>
                      </m:sub>
                      <m:sup>
                        <m:r>
                          <a:rPr lang="en-US" i="1">
                            <a:latin typeface="Cambria Math" panose="02040503050406030204" pitchFamily="18" charset="0"/>
                          </a:rPr>
                          <m:t>𝑥𝑧</m:t>
                        </m:r>
                      </m:sup>
                    </m:sSubSup>
                    <m:r>
                      <a:rPr lang="en-US" i="1">
                        <a:latin typeface="Cambria Math" panose="02040503050406030204" pitchFamily="18" charset="0"/>
                      </a:rPr>
                      <m:t> </m:t>
                    </m:r>
                    <m:r>
                      <a:rPr lang="en-US" i="1">
                        <a:latin typeface="Cambria Math" panose="02040503050406030204" pitchFamily="18" charset="0"/>
                      </a:rPr>
                      <m:t>𝑑𝑧</m:t>
                    </m:r>
                    <m:r>
                      <a:rPr lang="en-US" i="1">
                        <a:latin typeface="Cambria Math" panose="02040503050406030204" pitchFamily="18" charset="0"/>
                      </a:rPr>
                      <m:t> </m:t>
                    </m:r>
                    <m:r>
                      <a:rPr lang="en-US" i="1">
                        <a:latin typeface="Cambria Math" panose="02040503050406030204" pitchFamily="18" charset="0"/>
                      </a:rPr>
                      <m:t>𝑑𝑥</m:t>
                    </m:r>
                    <m:r>
                      <a:rPr lang="en-US" i="1">
                        <a:latin typeface="Cambria Math" panose="02040503050406030204" pitchFamily="18" charset="0"/>
                      </a:rPr>
                      <m:t> </m:t>
                    </m:r>
                  </m:oMath>
                </a14:m>
                <a:r>
                  <a:rPr lang="en-IN" dirty="0" smtClean="0"/>
                  <a:t> </a:t>
                </a:r>
                <a:endParaRPr lang="en-IN" dirty="0"/>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r>
                              <a:rPr lang="en-US" i="1">
                                <a:latin typeface="Cambria Math" panose="02040503050406030204" pitchFamily="18" charset="0"/>
                              </a:rPr>
                              <m:t>𝑥𝑧</m:t>
                            </m:r>
                          </m:e>
                        </m:nary>
                      </m:e>
                    </m:nary>
                    <m:r>
                      <a:rPr lang="en-US" i="1">
                        <a:latin typeface="Cambria Math" panose="02040503050406030204" pitchFamily="18" charset="0"/>
                      </a:rPr>
                      <m:t> </m:t>
                    </m:r>
                    <m:d>
                      <m:dPr>
                        <m:ctrlPr>
                          <a:rPr lang="en-IN" i="1">
                            <a:latin typeface="Cambria Math" panose="02040503050406030204" pitchFamily="18" charset="0"/>
                          </a:rPr>
                        </m:ctrlPr>
                      </m:dPr>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sSup>
                          <m:sSupPr>
                            <m:ctrlPr>
                              <a:rPr lang="en-IN"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r>
                          <a:rPr lang="en-US" i="1">
                            <a:latin typeface="Cambria Math" panose="02040503050406030204" pitchFamily="18" charset="0"/>
                          </a:rPr>
                          <m:t>−0</m:t>
                        </m:r>
                      </m:e>
                    </m:d>
                    <m:r>
                      <a:rPr lang="en-US" i="1">
                        <a:latin typeface="Cambria Math" panose="02040503050406030204" pitchFamily="18" charset="0"/>
                      </a:rPr>
                      <m:t>𝑑𝑧</m:t>
                    </m:r>
                    <m:r>
                      <a:rPr lang="en-US" i="1">
                        <a:latin typeface="Cambria Math" panose="02040503050406030204" pitchFamily="18" charset="0"/>
                      </a:rPr>
                      <m:t> </m:t>
                    </m:r>
                    <m:r>
                      <a:rPr lang="en-US" i="1">
                        <a:latin typeface="Cambria Math" panose="02040503050406030204" pitchFamily="18" charset="0"/>
                      </a:rPr>
                      <m:t>𝑑𝑥</m:t>
                    </m:r>
                  </m:oMath>
                </a14:m>
                <a:endParaRPr lang="en-IN" dirty="0" smtClean="0"/>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𝑥</m:t>
                            </m:r>
                          </m:sup>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sSup>
                              <m:sSupPr>
                                <m:ctrlPr>
                                  <a:rPr lang="en-IN"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nary>
                      </m:e>
                    </m:nary>
                    <m:r>
                      <a:rPr lang="en-US" i="1">
                        <a:latin typeface="Cambria Math" panose="02040503050406030204" pitchFamily="18" charset="0"/>
                      </a:rPr>
                      <m:t>  </m:t>
                    </m:r>
                    <m:r>
                      <a:rPr lang="en-US" i="1">
                        <a:latin typeface="Cambria Math" panose="02040503050406030204" pitchFamily="18" charset="0"/>
                      </a:rPr>
                      <m:t>𝑑𝑧</m:t>
                    </m:r>
                    <m:r>
                      <a:rPr lang="en-US" i="1">
                        <a:latin typeface="Cambria Math" panose="02040503050406030204" pitchFamily="18" charset="0"/>
                      </a:rPr>
                      <m:t> </m:t>
                    </m:r>
                    <m:r>
                      <a:rPr lang="en-US" i="1">
                        <a:latin typeface="Cambria Math" panose="02040503050406030204" pitchFamily="18" charset="0"/>
                      </a:rPr>
                      <m:t>𝑑𝑥</m:t>
                    </m:r>
                  </m:oMath>
                </a14:m>
                <a:r>
                  <a:rPr lang="en-IN" dirty="0" smtClean="0"/>
                  <a:t> </a:t>
                </a: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055476"/>
              </a:xfrm>
              <a:blipFill>
                <a:blip r:embed="rId2" cstate="print"/>
                <a:stretch>
                  <a:fillRect l="-1043" t="-2410"/>
                </a:stretch>
              </a:blipFill>
            </p:spPr>
            <p:txBody>
              <a:bodyPr/>
              <a:lstStyle/>
              <a:p>
                <a:r>
                  <a:rPr lang="en-IN">
                    <a:noFill/>
                  </a:rPr>
                  <a:t> </a:t>
                </a:r>
              </a:p>
            </p:txBody>
          </p:sp>
        </mc:Fallback>
      </mc:AlternateContent>
    </p:spTree>
    <p:extLst>
      <p:ext uri="{BB962C8B-B14F-4D97-AF65-F5344CB8AC3E}">
        <p14:creationId xmlns:p14="http://schemas.microsoft.com/office/powerpoint/2010/main" val="1682711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normAutofit/>
              </a:bodyPr>
              <a:lstStyle/>
              <a:p>
                <a:pPr marL="0" indent="0">
                  <a:buNone/>
                </a:pPr>
                <a14:m>
                  <m:oMath xmlns:m="http://schemas.openxmlformats.org/officeDocument/2006/math">
                    <m:r>
                      <a:rPr lang="en-IN" b="0" i="1" smtClean="0">
                        <a:latin typeface="Cambria Math" panose="02040503050406030204" pitchFamily="18" charset="0"/>
                      </a:rPr>
                      <m:t>𝐼</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e>
                    </m:nary>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4</m:t>
                                    </m:r>
                                  </m:sup>
                                </m:sSup>
                              </m:num>
                              <m:den>
                                <m:r>
                                  <a:rPr lang="en-US" i="1">
                                    <a:latin typeface="Cambria Math" panose="02040503050406030204" pitchFamily="18" charset="0"/>
                                  </a:rPr>
                                  <m:t>4</m:t>
                                </m:r>
                              </m:den>
                            </m:f>
                          </m:e>
                        </m:d>
                      </m:e>
                      <m:sub>
                        <m:r>
                          <a:rPr lang="en-US" i="1">
                            <a:latin typeface="Cambria Math" panose="02040503050406030204" pitchFamily="18" charset="0"/>
                          </a:rPr>
                          <m:t>0</m:t>
                        </m:r>
                      </m:sub>
                      <m:sup>
                        <m:r>
                          <a:rPr lang="en-US" i="1">
                            <a:latin typeface="Cambria Math" panose="02040503050406030204" pitchFamily="18" charset="0"/>
                          </a:rPr>
                          <m:t>𝑥</m:t>
                        </m:r>
                      </m:sup>
                    </m:sSubSup>
                    <m:r>
                      <a:rPr lang="en-US" i="1">
                        <a:latin typeface="Cambria Math" panose="02040503050406030204" pitchFamily="18" charset="0"/>
                      </a:rPr>
                      <m:t>   </m:t>
                    </m:r>
                    <m:r>
                      <a:rPr lang="en-US" i="1">
                        <a:latin typeface="Cambria Math" panose="02040503050406030204" pitchFamily="18" charset="0"/>
                      </a:rPr>
                      <m:t>𝑑𝑥</m:t>
                    </m:r>
                  </m:oMath>
                </a14:m>
                <a:r>
                  <a:rPr lang="en-IN" i="1" dirty="0" smtClean="0"/>
                  <a:t> </a:t>
                </a:r>
              </a:p>
              <a:p>
                <a:pPr marL="0" indent="0">
                  <a:buNone/>
                </a:pPr>
                <a:endParaRPr lang="en-IN" i="1" dirty="0" smtClean="0"/>
              </a:p>
              <a:p>
                <a:pPr marL="0" indent="0">
                  <a:buNone/>
                </a:pP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8</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3</m:t>
                            </m:r>
                          </m:sup>
                        </m:sSup>
                      </m:e>
                    </m:nary>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4</m:t>
                        </m:r>
                      </m:sup>
                    </m:sSup>
                    <m:r>
                      <a:rPr lang="en-US" i="1">
                        <a:latin typeface="Cambria Math" panose="02040503050406030204" pitchFamily="18" charset="0"/>
                      </a:rPr>
                      <m:t>−0)  </m:t>
                    </m:r>
                    <m:r>
                      <a:rPr lang="en-US" i="1">
                        <a:latin typeface="Cambria Math" panose="02040503050406030204" pitchFamily="18" charset="0"/>
                      </a:rPr>
                      <m:t>𝑑𝑥</m:t>
                    </m:r>
                  </m:oMath>
                </a14:m>
                <a:r>
                  <a:rPr lang="en-IN" dirty="0" smtClean="0"/>
                  <a:t> </a:t>
                </a:r>
                <a:endParaRPr lang="en-IN" dirty="0"/>
              </a:p>
              <a:p>
                <a:pPr marL="0" indent="0">
                  <a:buNone/>
                </a:pPr>
                <a:endParaRPr lang="en-IN" dirty="0"/>
              </a:p>
              <a:p>
                <a:pPr marL="0" indent="0">
                  <a:buNone/>
                </a:pP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8</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1</m:t>
                        </m:r>
                      </m:sup>
                      <m:e>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7</m:t>
                            </m:r>
                          </m:sup>
                        </m:sSup>
                      </m:e>
                    </m:nary>
                    <m:r>
                      <a:rPr lang="en-US" i="1">
                        <a:latin typeface="Cambria Math" panose="02040503050406030204" pitchFamily="18" charset="0"/>
                      </a:rPr>
                      <m:t>  </m:t>
                    </m:r>
                    <m:r>
                      <a:rPr lang="en-US" i="1">
                        <a:latin typeface="Cambria Math" panose="02040503050406030204" pitchFamily="18" charset="0"/>
                      </a:rPr>
                      <m:t>𝑑𝑥</m:t>
                    </m:r>
                  </m:oMath>
                </a14:m>
                <a:r>
                  <a:rPr lang="en-IN" i="1" dirty="0" smtClean="0"/>
                  <a:t> </a:t>
                </a:r>
              </a:p>
              <a:p>
                <a:pPr marL="0" indent="0">
                  <a:buNone/>
                </a:pP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8</m:t>
                        </m:r>
                      </m:den>
                    </m:f>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8</m:t>
                                    </m:r>
                                  </m:sup>
                                </m:sSup>
                              </m:num>
                              <m:den>
                                <m:r>
                                  <a:rPr lang="en-US" i="1">
                                    <a:latin typeface="Cambria Math" panose="02040503050406030204" pitchFamily="18" charset="0"/>
                                  </a:rPr>
                                  <m:t>8</m:t>
                                </m:r>
                              </m:den>
                            </m:f>
                          </m:e>
                        </m:d>
                      </m:e>
                      <m:sub>
                        <m:r>
                          <a:rPr lang="en-US" i="1">
                            <a:latin typeface="Cambria Math" panose="02040503050406030204" pitchFamily="18" charset="0"/>
                          </a:rPr>
                          <m:t>0</m:t>
                        </m:r>
                      </m:sub>
                      <m:sup>
                        <m:r>
                          <a:rPr lang="en-US" i="1">
                            <a:latin typeface="Cambria Math" panose="02040503050406030204" pitchFamily="18" charset="0"/>
                          </a:rPr>
                          <m:t>1</m:t>
                        </m:r>
                      </m:sup>
                    </m:sSubSup>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64</m:t>
                        </m:r>
                      </m:den>
                    </m:f>
                  </m:oMath>
                </a14:m>
                <a:r>
                  <a:rPr lang="en-IN" dirty="0" smtClean="0"/>
                  <a:t> </a:t>
                </a:r>
                <a:endParaRPr lang="en-IN" dirty="0"/>
              </a:p>
              <a:p>
                <a:pPr marL="0" indent="0">
                  <a:buNone/>
                </a:pPr>
                <a14:m>
                  <m:oMath xmlns:m="http://schemas.openxmlformats.org/officeDocument/2006/math">
                    <m:r>
                      <a:rPr lang="en-US" i="1">
                        <a:latin typeface="Cambria Math" panose="02040503050406030204" pitchFamily="18" charset="0"/>
                      </a:rPr>
                      <m:t>∴</m:t>
                    </m:r>
                    <m:r>
                      <a:rPr lang="en-US" b="1" i="1">
                        <a:latin typeface="Cambria Math" panose="02040503050406030204" pitchFamily="18" charset="0"/>
                      </a:rPr>
                      <m:t>𝑰</m:t>
                    </m:r>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𝟔𝟒</m:t>
                        </m:r>
                      </m:den>
                    </m:f>
                  </m:oMath>
                </a14:m>
                <a:r>
                  <a:rPr lang="en-US" dirty="0"/>
                  <a:t> </a:t>
                </a: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340267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118538"/>
              </a:xfrm>
            </p:spPr>
            <p:txBody>
              <a:bodyPr>
                <a:normAutofit/>
              </a:bodyPr>
              <a:lstStyle/>
              <a:p>
                <a:pPr marL="0" indent="0">
                  <a:buNone/>
                </a:pPr>
                <a:r>
                  <a:rPr lang="en-US" b="1" dirty="0" smtClean="0">
                    <a:latin typeface="Times New Roman" panose="02020603050405020304" pitchFamily="18" charset="0"/>
                    <a:cs typeface="Times New Roman" panose="02020603050405020304" pitchFamily="18" charset="0"/>
                  </a:rPr>
                  <a:t>Evaluation </a:t>
                </a:r>
                <a:r>
                  <a:rPr lang="en-US" b="1" dirty="0">
                    <a:latin typeface="Times New Roman" panose="02020603050405020304" pitchFamily="18" charset="0"/>
                    <a:cs typeface="Times New Roman" panose="02020603050405020304" pitchFamily="18" charset="0"/>
                  </a:rPr>
                  <a:t>of double integrals- change of order of </a:t>
                </a:r>
                <a:r>
                  <a:rPr lang="en-US" b="1" dirty="0" smtClean="0">
                    <a:latin typeface="Times New Roman" panose="02020603050405020304" pitchFamily="18" charset="0"/>
                    <a:cs typeface="Times New Roman" panose="02020603050405020304" pitchFamily="18" charset="0"/>
                  </a:rPr>
                  <a:t>integration</a:t>
                </a:r>
              </a:p>
              <a:p>
                <a:pPr marL="0" lvl="0" indent="0">
                  <a:buNone/>
                </a:pPr>
                <a:r>
                  <a:rPr lang="en-US" sz="2400" dirty="0" smtClean="0">
                    <a:latin typeface="Times New Roman" panose="02020603050405020304" pitchFamily="18" charset="0"/>
                    <a:cs typeface="Times New Roman" panose="02020603050405020304" pitchFamily="18" charset="0"/>
                  </a:rPr>
                  <a:t>1.Evaluate </a:t>
                </a:r>
                <a14:m>
                  <m:oMath xmlns:m="http://schemas.openxmlformats.org/officeDocument/2006/math">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0</m:t>
                        </m:r>
                      </m:sub>
                      <m:sup>
                        <m:r>
                          <a:rPr lang="en-US" sz="2400" i="1">
                            <a:latin typeface="Cambria Math" panose="02040503050406030204" pitchFamily="18" charset="0"/>
                          </a:rPr>
                          <m:t>1</m:t>
                        </m:r>
                      </m:sup>
                      <m:e>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sub>
                          <m:sup>
                            <m:rad>
                              <m:radPr>
                                <m:degHide m:val="on"/>
                                <m:ctrlPr>
                                  <a:rPr lang="en-IN" sz="2400" i="1">
                                    <a:latin typeface="Cambria Math" panose="02040503050406030204" pitchFamily="18" charset="0"/>
                                  </a:rPr>
                                </m:ctrlPr>
                              </m:radPr>
                              <m:deg/>
                              <m:e>
                                <m:r>
                                  <a:rPr lang="en-US" sz="2400" i="1">
                                    <a:latin typeface="Cambria Math" panose="02040503050406030204" pitchFamily="18" charset="0"/>
                                  </a:rPr>
                                  <m:t>𝑥</m:t>
                                </m:r>
                              </m:e>
                            </m:rad>
                          </m:sup>
                          <m:e>
                            <m:r>
                              <a:rPr lang="en-US" sz="2400" i="1">
                                <a:latin typeface="Cambria Math" panose="02040503050406030204" pitchFamily="18" charset="0"/>
                              </a:rPr>
                              <m:t>𝑥𝑦</m:t>
                            </m:r>
                          </m:e>
                        </m:nary>
                        <m:r>
                          <a:rPr lang="en-US" sz="2400" i="1">
                            <a:latin typeface="Cambria Math" panose="02040503050406030204" pitchFamily="18" charset="0"/>
                          </a:rPr>
                          <m:t> </m:t>
                        </m:r>
                        <m:r>
                          <a:rPr lang="en-US" sz="2400" i="1">
                            <a:latin typeface="Cambria Math" panose="02040503050406030204" pitchFamily="18" charset="0"/>
                          </a:rPr>
                          <m:t>𝑑𝑦</m:t>
                        </m:r>
                        <m:r>
                          <a:rPr lang="en-US" sz="2400" i="1">
                            <a:latin typeface="Cambria Math" panose="02040503050406030204" pitchFamily="18" charset="0"/>
                          </a:rPr>
                          <m:t> </m:t>
                        </m:r>
                        <m:r>
                          <a:rPr lang="en-US" sz="2400" i="1">
                            <a:latin typeface="Cambria Math" panose="02040503050406030204" pitchFamily="18" charset="0"/>
                          </a:rPr>
                          <m:t>𝑑𝑥</m:t>
                        </m:r>
                      </m:e>
                    </m:nary>
                  </m:oMath>
                </a14:m>
                <a:r>
                  <a:rPr lang="en-US" sz="2400" dirty="0">
                    <a:latin typeface="Times New Roman" panose="02020603050405020304" pitchFamily="18" charset="0"/>
                    <a:cs typeface="Times New Roman" panose="02020603050405020304" pitchFamily="18" charset="0"/>
                  </a:rPr>
                  <a:t> by changing the order of the integration.</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r>
                  <a:rPr lang="en-IN" sz="2400" b="1" dirty="0">
                    <a:latin typeface="Times New Roman" panose="02020603050405020304" pitchFamily="18" charset="0"/>
                    <a:cs typeface="Times New Roman" panose="02020603050405020304" pitchFamily="18" charset="0"/>
                  </a:rPr>
                  <a:t>:</a:t>
                </a:r>
                <a14:m>
                  <m:oMath xmlns:m="http://schemas.openxmlformats.org/officeDocument/2006/math">
                    <m:r>
                      <a:rPr lang="en-US" sz="2400" i="1">
                        <a:latin typeface="Cambria Math" panose="02040503050406030204" pitchFamily="18" charset="0"/>
                      </a:rPr>
                      <m:t>𝐿𝑒𝑡</m:t>
                    </m:r>
                    <m:r>
                      <a:rPr lang="en-US" sz="2400" i="1">
                        <a:latin typeface="Cambria Math" panose="02040503050406030204" pitchFamily="18" charset="0"/>
                      </a:rPr>
                      <m:t> </m:t>
                    </m:r>
                    <m:r>
                      <a:rPr lang="en-US" sz="2400" i="1">
                        <a:latin typeface="Cambria Math" panose="02040503050406030204" pitchFamily="18" charset="0"/>
                      </a:rPr>
                      <m:t>𝐼</m:t>
                    </m:r>
                    <m:r>
                      <a:rPr lang="en-US" sz="2400" i="1">
                        <a:latin typeface="Cambria Math" panose="02040503050406030204" pitchFamily="18" charset="0"/>
                      </a:rPr>
                      <m:t>=</m:t>
                    </m:r>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0</m:t>
                        </m:r>
                      </m:sub>
                      <m:sup>
                        <m:r>
                          <a:rPr lang="en-US" sz="2400" i="1">
                            <a:latin typeface="Cambria Math" panose="02040503050406030204" pitchFamily="18" charset="0"/>
                          </a:rPr>
                          <m:t>1</m:t>
                        </m:r>
                      </m:sup>
                      <m:e>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sub>
                          <m:sup>
                            <m:rad>
                              <m:radPr>
                                <m:degHide m:val="on"/>
                                <m:ctrlPr>
                                  <a:rPr lang="en-IN" sz="2400" i="1">
                                    <a:latin typeface="Cambria Math" panose="02040503050406030204" pitchFamily="18" charset="0"/>
                                  </a:rPr>
                                </m:ctrlPr>
                              </m:radPr>
                              <m:deg/>
                              <m:e>
                                <m:r>
                                  <a:rPr lang="en-US" sz="2400" i="1">
                                    <a:latin typeface="Cambria Math" panose="02040503050406030204" pitchFamily="18" charset="0"/>
                                  </a:rPr>
                                  <m:t>𝑥</m:t>
                                </m:r>
                              </m:e>
                            </m:rad>
                          </m:sup>
                          <m:e>
                            <m:r>
                              <a:rPr lang="en-US" sz="2400" i="1">
                                <a:latin typeface="Cambria Math" panose="02040503050406030204" pitchFamily="18" charset="0"/>
                              </a:rPr>
                              <m:t>𝑥𝑦</m:t>
                            </m:r>
                          </m:e>
                        </m:nary>
                        <m:r>
                          <a:rPr lang="en-US" sz="2400" i="1">
                            <a:latin typeface="Cambria Math" panose="02040503050406030204" pitchFamily="18" charset="0"/>
                          </a:rPr>
                          <m:t> </m:t>
                        </m:r>
                        <m:r>
                          <a:rPr lang="en-US" sz="2400" i="1">
                            <a:latin typeface="Cambria Math" panose="02040503050406030204" pitchFamily="18" charset="0"/>
                          </a:rPr>
                          <m:t>𝑑𝑦</m:t>
                        </m:r>
                        <m:r>
                          <a:rPr lang="en-US" sz="2400" i="1">
                            <a:latin typeface="Cambria Math" panose="02040503050406030204" pitchFamily="18" charset="0"/>
                          </a:rPr>
                          <m:t> </m:t>
                        </m:r>
                        <m:r>
                          <a:rPr lang="en-US" sz="2400" i="1">
                            <a:latin typeface="Cambria Math" panose="020405030504060302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i="1">
                        <a:latin typeface="Cambria Math" panose="02040503050406030204" pitchFamily="18" charset="0"/>
                      </a:rPr>
                      <m:t>𝐺𝑖𝑣𝑒𝑛</m:t>
                    </m:r>
                    <m:r>
                      <a:rPr lang="en-IN" sz="2400">
                        <a:latin typeface="Cambria Math" panose="02040503050406030204" pitchFamily="18" charset="0"/>
                      </a:rPr>
                      <m:t> </m:t>
                    </m:r>
                    <m:r>
                      <a:rPr lang="en-IN" sz="2400" i="1">
                        <a:latin typeface="Cambria Math" panose="02040503050406030204" pitchFamily="18" charset="0"/>
                      </a:rPr>
                      <m:t>𝐿𝑖𝑚𝑖𝑡𝑠</m:t>
                    </m:r>
                    <m:r>
                      <a:rPr lang="en-IN" sz="2400">
                        <a:latin typeface="Cambria Math" panose="02040503050406030204" pitchFamily="18" charset="0"/>
                      </a:rPr>
                      <m:t>      </m:t>
                    </m:r>
                    <m:r>
                      <a:rPr lang="en-IN" sz="2400" i="1">
                        <a:latin typeface="Cambria Math" panose="02040503050406030204" pitchFamily="18" charset="0"/>
                      </a:rPr>
                      <m:t>𝑥</m:t>
                    </m:r>
                    <m:r>
                      <a:rPr lang="en-IN" sz="2400">
                        <a:latin typeface="Cambria Math" panose="02040503050406030204" pitchFamily="18" charset="0"/>
                      </a:rPr>
                      <m:t> :</m:t>
                    </m:r>
                    <m:r>
                      <a:rPr lang="en-IN" sz="2400" i="1">
                        <a:latin typeface="Cambria Math" panose="02040503050406030204" pitchFamily="18" charset="0"/>
                      </a:rPr>
                      <m:t>𝑥</m:t>
                    </m:r>
                    <m:r>
                      <a:rPr lang="en-IN" sz="2400">
                        <a:latin typeface="Cambria Math" panose="02040503050406030204" pitchFamily="18" charset="0"/>
                      </a:rPr>
                      <m:t>=0 </m:t>
                    </m:r>
                    <m:r>
                      <a:rPr lang="en-IN" sz="2400" i="1">
                        <a:latin typeface="Cambria Math" panose="02040503050406030204" pitchFamily="18" charset="0"/>
                      </a:rPr>
                      <m:t>𝑡𝑜</m:t>
                    </m:r>
                    <m:r>
                      <a:rPr lang="en-IN" sz="2400">
                        <a:latin typeface="Cambria Math" panose="02040503050406030204" pitchFamily="18" charset="0"/>
                      </a:rPr>
                      <m:t> </m:t>
                    </m:r>
                    <m:r>
                      <a:rPr lang="en-IN" sz="2400" i="1">
                        <a:latin typeface="Cambria Math" panose="02040503050406030204" pitchFamily="18" charset="0"/>
                      </a:rPr>
                      <m:t>𝑥</m:t>
                    </m:r>
                    <m:r>
                      <a:rPr lang="en-IN" sz="2400">
                        <a:latin typeface="Cambria Math" panose="02040503050406030204" pitchFamily="18" charset="0"/>
                      </a:rPr>
                      <m:t>=1</m:t>
                    </m:r>
                  </m:oMath>
                </a14:m>
                <a:r>
                  <a:rPr lang="en-IN" sz="2400"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𝑦</m:t>
                    </m:r>
                    <m:r>
                      <a:rPr lang="en-US" sz="2400" i="1">
                        <a:latin typeface="Cambria Math" panose="02040503050406030204" pitchFamily="18" charset="0"/>
                      </a:rPr>
                      <m:t> : </m:t>
                    </m:r>
                    <m:r>
                      <a:rPr lang="en-US" sz="2400" i="1">
                        <a:latin typeface="Cambria Math" panose="02040503050406030204" pitchFamily="18" charset="0"/>
                      </a:rPr>
                      <m:t>𝑦</m:t>
                    </m:r>
                    <m:r>
                      <a:rPr lang="en-US" sz="2400" i="1">
                        <a:latin typeface="Cambria Math" panose="02040503050406030204" pitchFamily="18" charset="0"/>
                      </a:rPr>
                      <m:t>=</m:t>
                    </m:r>
                    <m:r>
                      <a:rPr lang="en-US" sz="2400" i="1">
                        <a:latin typeface="Cambria Math" panose="02040503050406030204" pitchFamily="18" charset="0"/>
                      </a:rPr>
                      <m:t>𝑥</m:t>
                    </m:r>
                    <m:r>
                      <a:rPr lang="en-US" sz="2400" i="1">
                        <a:latin typeface="Cambria Math" panose="02040503050406030204" pitchFamily="18" charset="0"/>
                      </a:rPr>
                      <m:t> </m:t>
                    </m:r>
                    <m:r>
                      <a:rPr lang="en-US" sz="2400" i="1">
                        <a:latin typeface="Cambria Math" panose="02040503050406030204" pitchFamily="18" charset="0"/>
                      </a:rPr>
                      <m:t>𝑡𝑜</m:t>
                    </m:r>
                    <m:r>
                      <a:rPr lang="en-US" sz="2400" i="1">
                        <a:latin typeface="Cambria Math" panose="02040503050406030204" pitchFamily="18" charset="0"/>
                      </a:rPr>
                      <m:t> </m:t>
                    </m:r>
                    <m:r>
                      <a:rPr lang="en-US" sz="2400" i="1">
                        <a:latin typeface="Cambria Math" panose="02040503050406030204" pitchFamily="18" charset="0"/>
                      </a:rPr>
                      <m:t>𝑦</m:t>
                    </m:r>
                    <m:r>
                      <a:rPr lang="en-US" sz="2400" i="1">
                        <a:latin typeface="Cambria Math" panose="02040503050406030204" pitchFamily="18" charset="0"/>
                      </a:rPr>
                      <m:t>=</m:t>
                    </m:r>
                    <m:rad>
                      <m:radPr>
                        <m:degHide m:val="on"/>
                        <m:ctrlPr>
                          <a:rPr lang="en-IN" sz="2400" i="1">
                            <a:latin typeface="Cambria Math" panose="02040503050406030204" pitchFamily="18" charset="0"/>
                          </a:rPr>
                        </m:ctrlPr>
                      </m:radPr>
                      <m:deg/>
                      <m:e>
                        <m:r>
                          <a:rPr lang="en-US" sz="2400" i="1">
                            <a:latin typeface="Cambria Math" panose="02040503050406030204" pitchFamily="18" charset="0"/>
                          </a:rPr>
                          <m:t>𝑥</m:t>
                        </m:r>
                      </m:e>
                    </m:rad>
                    <m:r>
                      <a:rPr lang="en-US" sz="2400" i="1">
                        <a:latin typeface="Cambria Math" panose="02040503050406030204" pitchFamily="18" charset="0"/>
                      </a:rPr>
                      <m:t>  </m:t>
                    </m:r>
                    <m:r>
                      <a:rPr lang="en-US" sz="2400" i="1">
                        <a:latin typeface="Cambria Math" panose="02040503050406030204" pitchFamily="18" charset="0"/>
                      </a:rPr>
                      <m:t>𝑜𝑟</m:t>
                    </m:r>
                    <m:r>
                      <a:rPr lang="en-US" sz="2400" i="1">
                        <a:latin typeface="Cambria Math" panose="02040503050406030204" pitchFamily="18" charset="0"/>
                      </a:rPr>
                      <m:t> </m:t>
                    </m:r>
                    <m:sSup>
                      <m:sSupPr>
                        <m:ctrlPr>
                          <a:rPr lang="en-IN"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2</m:t>
                        </m:r>
                      </m:sup>
                    </m:sSup>
                    <m:r>
                      <a:rPr lang="en-US" sz="2400" i="1">
                        <a:latin typeface="Cambria Math" panose="02040503050406030204" pitchFamily="18" charset="0"/>
                      </a:rPr>
                      <m:t>=</m:t>
                    </m:r>
                    <m:r>
                      <a:rPr lang="en-US" sz="2400" i="1">
                        <a:latin typeface="Cambria Math" panose="02040503050406030204" pitchFamily="18" charset="0"/>
                      </a:rPr>
                      <m:t>𝑥</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On   changing the order of the integration.                </a:t>
                </a:r>
                <a:endParaRPr lang="en-IN"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𝑥</m:t>
                    </m:r>
                    <m:r>
                      <a:rPr lang="en-US" sz="2400" i="1">
                        <a:latin typeface="Cambria Math" panose="02040503050406030204" pitchFamily="18" charset="0"/>
                      </a:rPr>
                      <m:t> :</m:t>
                    </m:r>
                    <m:r>
                      <a:rPr lang="en-US" sz="2400" i="1">
                        <a:latin typeface="Cambria Math" panose="02040503050406030204" pitchFamily="18" charset="0"/>
                      </a:rPr>
                      <m:t>𝑥</m:t>
                    </m:r>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2</m:t>
                        </m:r>
                      </m:sup>
                    </m:sSup>
                    <m:r>
                      <a:rPr lang="en-US" sz="2400" i="1">
                        <a:latin typeface="Cambria Math" panose="02040503050406030204" pitchFamily="18" charset="0"/>
                      </a:rPr>
                      <m:t> </m:t>
                    </m:r>
                    <m:r>
                      <a:rPr lang="en-US" sz="2400" i="1">
                        <a:latin typeface="Cambria Math" panose="02040503050406030204" pitchFamily="18" charset="0"/>
                      </a:rPr>
                      <m:t>𝑡𝑜</m:t>
                    </m:r>
                    <m:r>
                      <a:rPr lang="en-US" sz="2400" i="1">
                        <a:latin typeface="Cambria Math" panose="02040503050406030204" pitchFamily="18" charset="0"/>
                      </a:rPr>
                      <m:t> </m:t>
                    </m:r>
                    <m:r>
                      <a:rPr lang="en-US" sz="2400" i="1">
                        <a:latin typeface="Cambria Math" panose="02040503050406030204" pitchFamily="18" charset="0"/>
                      </a:rPr>
                      <m:t>𝑥</m:t>
                    </m:r>
                    <m:r>
                      <a:rPr lang="en-US" sz="2400" i="1">
                        <a:latin typeface="Cambria Math" panose="02040503050406030204" pitchFamily="18" charset="0"/>
                      </a:rPr>
                      <m:t>=</m:t>
                    </m:r>
                    <m:r>
                      <a:rPr lang="en-US" sz="2400" i="1">
                        <a:latin typeface="Cambria Math" panose="02040503050406030204" pitchFamily="18" charset="0"/>
                      </a:rPr>
                      <m:t>𝑦</m:t>
                    </m:r>
                  </m:oMath>
                </a14:m>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sz="2400" i="1">
                        <a:latin typeface="Cambria Math" panose="02040503050406030204" pitchFamily="18" charset="0"/>
                      </a:rPr>
                      <m:t>  </m:t>
                    </m:r>
                    <m:r>
                      <a:rPr lang="en-US" sz="2400" i="1">
                        <a:latin typeface="Cambria Math" panose="02040503050406030204" pitchFamily="18" charset="0"/>
                      </a:rPr>
                      <m:t>𝑦</m:t>
                    </m:r>
                    <m:r>
                      <a:rPr lang="en-US" sz="2400" i="1">
                        <a:latin typeface="Cambria Math" panose="02040503050406030204" pitchFamily="18" charset="0"/>
                      </a:rPr>
                      <m:t> : </m:t>
                    </m:r>
                    <m:r>
                      <a:rPr lang="en-US" sz="2400" i="1">
                        <a:latin typeface="Cambria Math" panose="02040503050406030204" pitchFamily="18" charset="0"/>
                      </a:rPr>
                      <m:t>𝑦</m:t>
                    </m:r>
                    <m:r>
                      <a:rPr lang="en-US" sz="2400" i="1">
                        <a:latin typeface="Cambria Math" panose="02040503050406030204" pitchFamily="18" charset="0"/>
                      </a:rPr>
                      <m:t>=0 </m:t>
                    </m:r>
                    <m:r>
                      <a:rPr lang="en-US" sz="2400" i="1">
                        <a:latin typeface="Cambria Math" panose="02040503050406030204" pitchFamily="18" charset="0"/>
                      </a:rPr>
                      <m:t>𝑡𝑜</m:t>
                    </m:r>
                    <m:r>
                      <a:rPr lang="en-US" sz="2400" i="1">
                        <a:latin typeface="Cambria Math" panose="02040503050406030204" pitchFamily="18" charset="0"/>
                      </a:rPr>
                      <m:t> </m:t>
                    </m:r>
                    <m:r>
                      <a:rPr lang="en-US" sz="2400" i="1">
                        <a:latin typeface="Cambria Math" panose="02040503050406030204" pitchFamily="18" charset="0"/>
                      </a:rPr>
                      <m:t>𝑦</m:t>
                    </m:r>
                    <m:r>
                      <a:rPr lang="en-US" sz="2400" i="1">
                        <a:latin typeface="Cambria Math" panose="02040503050406030204" pitchFamily="18" charset="0"/>
                      </a:rPr>
                      <m:t>=1 </m:t>
                    </m:r>
                  </m:oMath>
                </a14:m>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𝐼</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𝑦</m:t>
                        </m:r>
                        <m:r>
                          <a:rPr lang="en-US" i="1">
                            <a:latin typeface="Cambria Math" panose="02040503050406030204" pitchFamily="18" charset="0"/>
                          </a:rPr>
                          <m:t>=0</m:t>
                        </m:r>
                      </m:sub>
                      <m:sup>
                        <m:r>
                          <a:rPr lang="en-US" i="1">
                            <a:latin typeface="Cambria Math" panose="02040503050406030204" pitchFamily="18" charset="0"/>
                          </a:rPr>
                          <m:t>1</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𝑥</m:t>
                            </m:r>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sub>
                          <m:sup>
                            <m:r>
                              <a:rPr lang="en-US" i="1">
                                <a:latin typeface="Cambria Math" panose="02040503050406030204" pitchFamily="18" charset="0"/>
                              </a:rPr>
                              <m:t>𝑦</m:t>
                            </m:r>
                          </m:sup>
                          <m:e>
                            <m:r>
                              <a:rPr lang="en-US" i="1">
                                <a:latin typeface="Cambria Math" panose="02040503050406030204" pitchFamily="18" charset="0"/>
                              </a:rPr>
                              <m:t>𝑦</m:t>
                            </m:r>
                          </m:e>
                        </m:nary>
                        <m:r>
                          <a:rPr lang="en-US" i="1">
                            <a:latin typeface="Cambria Math" panose="02040503050406030204" pitchFamily="18" charset="0"/>
                          </a:rPr>
                          <m:t> </m:t>
                        </m:r>
                        <m:d>
                          <m:dPr>
                            <m:ctrlPr>
                              <a:rPr lang="en-IN" i="1">
                                <a:latin typeface="Cambria Math" panose="02040503050406030204" pitchFamily="18" charset="0"/>
                              </a:rPr>
                            </m:ctrlPr>
                          </m:dPr>
                          <m:e>
                            <m:r>
                              <a:rPr lang="en-US" i="1">
                                <a:latin typeface="Cambria Math" panose="02040503050406030204" pitchFamily="18" charset="0"/>
                              </a:rPr>
                              <m:t>𝑥𝑑𝑥</m:t>
                            </m:r>
                          </m:e>
                        </m:d>
                        <m:r>
                          <a:rPr lang="en-US" i="1">
                            <a:latin typeface="Cambria Math" panose="02040503050406030204" pitchFamily="18" charset="0"/>
                          </a:rPr>
                          <m:t>𝑑𝑦</m:t>
                        </m:r>
                        <m:r>
                          <a:rPr lang="en-US" i="1">
                            <a:latin typeface="Cambria Math" panose="02040503050406030204" pitchFamily="18" charset="0"/>
                          </a:rPr>
                          <m:t> </m:t>
                        </m:r>
                      </m:e>
                    </m:nary>
                  </m:oMath>
                </a14:m>
                <a:r>
                  <a:rPr lang="en-IN" dirty="0" smtClean="0"/>
                  <a:t> </a:t>
                </a:r>
                <a:endParaRPr lang="en-IN" dirty="0"/>
              </a:p>
              <a:p>
                <a:pPr marL="0" indent="0">
                  <a:buNone/>
                </a:pPr>
                <a:endParaRPr lang="en-IN" dirty="0"/>
              </a:p>
              <a:p>
                <a:pPr marL="0" indent="0">
                  <a:buNone/>
                </a:pPr>
                <a:endParaRPr lang="en-IN"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118538"/>
              </a:xfrm>
              <a:blipFill>
                <a:blip r:embed="rId2" cstate="print"/>
                <a:stretch>
                  <a:fillRect l="-1217" t="-2024"/>
                </a:stretch>
              </a:blipFill>
            </p:spPr>
            <p:txBody>
              <a:bodyPr/>
              <a:lstStyle/>
              <a:p>
                <a:r>
                  <a:rPr lang="en-IN">
                    <a:noFill/>
                  </a:rPr>
                  <a:t> </a:t>
                </a:r>
              </a:p>
            </p:txBody>
          </p:sp>
        </mc:Fallback>
      </mc:AlternateContent>
      <p:pic>
        <p:nvPicPr>
          <p:cNvPr id="7" name="Picture 6"/>
          <p:cNvPicPr/>
          <p:nvPr/>
        </p:nvPicPr>
        <p:blipFill>
          <a:blip r:embed="rId3" cstate="print"/>
          <a:stretch>
            <a:fillRect/>
          </a:stretch>
        </p:blipFill>
        <p:spPr>
          <a:xfrm>
            <a:off x="8581586" y="3244334"/>
            <a:ext cx="2317641" cy="1758590"/>
          </a:xfrm>
          <a:prstGeom prst="rect">
            <a:avLst/>
          </a:prstGeom>
        </p:spPr>
      </p:pic>
    </p:spTree>
    <p:extLst>
      <p:ext uri="{BB962C8B-B14F-4D97-AF65-F5344CB8AC3E}">
        <p14:creationId xmlns:p14="http://schemas.microsoft.com/office/powerpoint/2010/main" val="1083309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14:m>
                  <m:oMath xmlns:m="http://schemas.openxmlformats.org/officeDocument/2006/math">
                    <m:r>
                      <a:rPr lang="en-IN" b="0" i="1" smtClean="0">
                        <a:latin typeface="Cambria Math" panose="02040503050406030204" pitchFamily="18" charset="0"/>
                      </a:rPr>
                      <m:t>𝐼</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𝑦</m:t>
                        </m:r>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𝑦</m:t>
                        </m:r>
                        <m:sSubSup>
                          <m:sSubSupPr>
                            <m:ctrlPr>
                              <a:rPr lang="en-IN" i="1">
                                <a:latin typeface="Cambria Math" panose="02040503050406030204" pitchFamily="18" charset="0"/>
                              </a:rPr>
                            </m:ctrlPr>
                          </m:sSubSupPr>
                          <m:e>
                            <m:r>
                              <a:rPr lang="en-US" i="1">
                                <a:latin typeface="Cambria Math" panose="02040503050406030204" pitchFamily="18" charset="0"/>
                              </a:rPr>
                              <m:t> [</m:t>
                            </m:r>
                            <m:f>
                              <m:fPr>
                                <m:type m:val="skw"/>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num>
                              <m:den>
                                <m:r>
                                  <a:rPr lang="en-US" i="1">
                                    <a:latin typeface="Cambria Math" panose="02040503050406030204" pitchFamily="18" charset="0"/>
                                  </a:rPr>
                                  <m:t>2</m:t>
                                </m:r>
                              </m:den>
                            </m:f>
                            <m:r>
                              <a:rPr lang="en-US" i="1">
                                <a:latin typeface="Cambria Math" panose="02040503050406030204" pitchFamily="18" charset="0"/>
                              </a:rPr>
                              <m:t> ]</m:t>
                            </m:r>
                          </m:e>
                          <m:sub>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sub>
                          <m:sup>
                            <m:r>
                              <a:rPr lang="en-US" i="1">
                                <a:latin typeface="Cambria Math" panose="02040503050406030204" pitchFamily="18" charset="0"/>
                              </a:rPr>
                              <m:t>𝑦</m:t>
                            </m:r>
                          </m:sup>
                        </m:sSubSup>
                        <m:r>
                          <a:rPr lang="en-US" i="1">
                            <a:latin typeface="Cambria Math" panose="02040503050406030204" pitchFamily="18" charset="0"/>
                          </a:rPr>
                          <m:t>𝑑𝑦</m:t>
                        </m:r>
                      </m:e>
                    </m:nary>
                  </m:oMath>
                </a14:m>
                <a:r>
                  <a:rPr lang="en-IN"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𝑦</m:t>
                        </m:r>
                        <m:r>
                          <a:rPr lang="en-US" i="1">
                            <a:latin typeface="Cambria Math" panose="02040503050406030204" pitchFamily="18" charset="0"/>
                          </a:rPr>
                          <m:t>=0</m:t>
                        </m:r>
                      </m:sub>
                      <m:sup>
                        <m:r>
                          <a:rPr lang="en-US" i="1">
                            <a:latin typeface="Cambria Math" panose="02040503050406030204" pitchFamily="18" charset="0"/>
                          </a:rPr>
                          <m:t>1</m:t>
                        </m:r>
                      </m:sup>
                      <m:e>
                        <m:r>
                          <a:rPr lang="en-US" i="1">
                            <a:latin typeface="Cambria Math" panose="02040503050406030204" pitchFamily="18" charset="0"/>
                          </a:rPr>
                          <m:t>𝑦</m:t>
                        </m:r>
                        <m:d>
                          <m:dPr>
                            <m:ctrlPr>
                              <a:rPr lang="en-IN" i="1">
                                <a:latin typeface="Cambria Math" panose="02040503050406030204" pitchFamily="18" charset="0"/>
                              </a:rPr>
                            </m:ctrlPr>
                          </m:dPr>
                          <m:e>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4</m:t>
                                </m:r>
                              </m:sup>
                            </m:sSup>
                          </m:e>
                        </m:d>
                        <m:r>
                          <a:rPr lang="en-US" i="1">
                            <a:latin typeface="Cambria Math" panose="02040503050406030204" pitchFamily="18" charset="0"/>
                          </a:rPr>
                          <m:t>𝑑𝑦</m:t>
                        </m:r>
                      </m:e>
                    </m:nary>
                  </m:oMath>
                </a14:m>
                <a:r>
                  <a:rPr lang="en-IN"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𝑦</m:t>
                        </m:r>
                        <m:r>
                          <a:rPr lang="en-US" i="1">
                            <a:latin typeface="Cambria Math" panose="02040503050406030204" pitchFamily="18" charset="0"/>
                          </a:rPr>
                          <m:t>=0</m:t>
                        </m:r>
                      </m:sub>
                      <m:sup>
                        <m:r>
                          <a:rPr lang="en-US" i="1">
                            <a:latin typeface="Cambria Math" panose="02040503050406030204" pitchFamily="18" charset="0"/>
                          </a:rPr>
                          <m:t>1</m:t>
                        </m:r>
                      </m:sup>
                      <m:e>
                        <m:d>
                          <m:dPr>
                            <m:ctrlPr>
                              <a:rPr lang="en-IN" i="1">
                                <a:latin typeface="Cambria Math" panose="02040503050406030204" pitchFamily="18" charset="0"/>
                              </a:rPr>
                            </m:ctrlPr>
                          </m:dPr>
                          <m:e>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3</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5</m:t>
                                </m:r>
                              </m:sup>
                            </m:sSup>
                          </m:e>
                        </m:d>
                        <m:r>
                          <a:rPr lang="en-US" i="1">
                            <a:latin typeface="Cambria Math" panose="02040503050406030204" pitchFamily="18" charset="0"/>
                          </a:rPr>
                          <m:t>𝑑𝑦</m:t>
                        </m:r>
                      </m:e>
                    </m:nary>
                  </m:oMath>
                </a14:m>
                <a:r>
                  <a:rPr lang="en-IN" dirty="0" smtClean="0"/>
                  <a:t> </a:t>
                </a:r>
                <a:endParaRPr lang="en-IN" dirty="0"/>
              </a:p>
              <a:p>
                <a:pPr marL="0" indent="0">
                  <a:buNone/>
                </a:pPr>
                <a14:m>
                  <m:oMath xmlns:m="http://schemas.openxmlformats.org/officeDocument/2006/math">
                    <m:r>
                      <a:rPr lang="en-IN" b="0" i="1" smtClean="0">
                        <a:latin typeface="Cambria Math" panose="02040503050406030204" pitchFamily="18" charset="0"/>
                      </a:rPr>
                      <m:t>   </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4</m:t>
                                    </m:r>
                                  </m:sup>
                                </m:sSup>
                              </m:num>
                              <m:den>
                                <m:r>
                                  <a:rPr lang="en-US" i="1">
                                    <a:latin typeface="Cambria Math" panose="02040503050406030204" pitchFamily="18" charset="0"/>
                                  </a:rPr>
                                  <m:t>4</m:t>
                                </m:r>
                              </m:den>
                            </m:f>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6</m:t>
                                    </m:r>
                                  </m:sup>
                                </m:sSup>
                              </m:num>
                              <m:den>
                                <m:r>
                                  <a:rPr lang="en-US" i="1">
                                    <a:latin typeface="Cambria Math" panose="02040503050406030204" pitchFamily="18" charset="0"/>
                                  </a:rPr>
                                  <m:t>6</m:t>
                                </m:r>
                              </m:den>
                            </m:f>
                          </m:e>
                        </m:d>
                      </m:e>
                      <m:sub>
                        <m:r>
                          <a:rPr lang="en-IN" i="1">
                            <a:latin typeface="Cambria Math" panose="02040503050406030204" pitchFamily="18" charset="0"/>
                          </a:rPr>
                          <m:t>0</m:t>
                        </m:r>
                      </m:sub>
                      <m:sup>
                        <m:r>
                          <a:rPr lang="en-IN" i="1">
                            <a:latin typeface="Cambria Math" panose="02040503050406030204" pitchFamily="18" charset="0"/>
                          </a:rPr>
                          <m:t>1</m:t>
                        </m:r>
                      </m:sup>
                    </m:sSubSup>
                  </m:oMath>
                </a14:m>
                <a:r>
                  <a:rPr lang="en-IN" dirty="0" smtClean="0"/>
                  <a:t> </a:t>
                </a:r>
              </a:p>
              <a:p>
                <a:pPr marL="0" indent="0">
                  <a:buNone/>
                </a:pPr>
                <a14:m>
                  <m:oMath xmlns:m="http://schemas.openxmlformats.org/officeDocument/2006/math">
                    <m:r>
                      <a:rPr lang="en-US" i="1">
                        <a:latin typeface="Cambria Math" panose="02040503050406030204" pitchFamily="18" charset="0"/>
                      </a:rPr>
                      <m:t>∴</m:t>
                    </m:r>
                    <m:r>
                      <a:rPr lang="en-US" b="1" i="1">
                        <a:latin typeface="Cambria Math" panose="02040503050406030204" pitchFamily="18" charset="0"/>
                      </a:rPr>
                      <m:t>𝑰</m:t>
                    </m:r>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𝟐𝟒</m:t>
                        </m:r>
                      </m:den>
                    </m:f>
                  </m:oMath>
                </a14:m>
                <a:r>
                  <a:rPr lang="en-IN" dirty="0" smtClean="0"/>
                  <a:t> </a:t>
                </a:r>
                <a:endParaRPr lang="en-IN" dirty="0"/>
              </a:p>
              <a:p>
                <a:pPr marL="0" indent="0">
                  <a:buNone/>
                </a:pP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38645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108028"/>
              </a:xfrm>
            </p:spPr>
            <p:txBody>
              <a:bodyPr>
                <a:normAutofit fontScale="92500"/>
              </a:bodyPr>
              <a:lstStyle/>
              <a:p>
                <a:pPr marL="0" indent="0">
                  <a:buNone/>
                </a:pPr>
                <a:r>
                  <a:rPr lang="en-US" b="1" dirty="0" smtClean="0">
                    <a:latin typeface="Times New Roman" panose="02020603050405020304" pitchFamily="18" charset="0"/>
                    <a:cs typeface="Times New Roman" panose="02020603050405020304" pitchFamily="18" charset="0"/>
                  </a:rPr>
                  <a:t>Evaluation by changing into Polar coordinates</a:t>
                </a:r>
              </a:p>
              <a:p>
                <a:pPr marL="0" lvl="0" indent="0">
                  <a:buNone/>
                </a:pPr>
                <a:r>
                  <a:rPr lang="en-IN" dirty="0" smtClean="0">
                    <a:latin typeface="Times New Roman" panose="02020603050405020304" pitchFamily="18" charset="0"/>
                    <a:cs typeface="Times New Roman" panose="02020603050405020304" pitchFamily="18" charset="0"/>
                  </a:rPr>
                  <a:t>1. </a:t>
                </a:r>
                <a14:m>
                  <m:oMath xmlns:m="http://schemas.openxmlformats.org/officeDocument/2006/math">
                    <m:r>
                      <a:rPr lang="en-US" i="1">
                        <a:latin typeface="Cambria Math" panose="02040503050406030204" pitchFamily="18" charset="0"/>
                      </a:rPr>
                      <m:t>𝐸𝑣𝑎𝑙𝑢𝑎𝑡𝑒</m:t>
                    </m:r>
                    <m:r>
                      <a:rPr lang="en-US" i="1">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m:t>
                            </m:r>
                          </m:sup>
                          <m:e>
                            <m:sSup>
                              <m:sSupPr>
                                <m:ctrlPr>
                                  <a:rPr lang="en-IN"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d>
                                  <m:dPr>
                                    <m:ctrlPr>
                                      <a:rPr lang="en-IN" i="1">
                                        <a:latin typeface="Cambria Math" panose="02040503050406030204" pitchFamily="18" charset="0"/>
                                      </a:rPr>
                                    </m:ctrlPr>
                                  </m:dPr>
                                  <m:e>
                                    <m:r>
                                      <a:rPr lang="en-US" i="1">
                                        <a:latin typeface="Cambria Math" panose="02040503050406030204" pitchFamily="18" charset="0"/>
                                      </a:rPr>
                                      <m:t> </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e>
                                </m:d>
                              </m:sup>
                            </m:sSup>
                          </m:e>
                        </m:nary>
                        <m:r>
                          <a:rPr lang="en-US" i="1">
                            <a:latin typeface="Cambria Math" panose="02040503050406030204" pitchFamily="18" charset="0"/>
                          </a:rPr>
                          <m:t> </m:t>
                        </m:r>
                        <m:r>
                          <a:rPr lang="en-US" i="1">
                            <a:latin typeface="Cambria Math" panose="02040503050406030204" pitchFamily="18" charset="0"/>
                          </a:rPr>
                          <m:t>𝑑𝑦</m:t>
                        </m:r>
                        <m:r>
                          <a:rPr lang="en-US" i="1">
                            <a:latin typeface="Cambria Math" panose="02040503050406030204" pitchFamily="18" charset="0"/>
                          </a:rPr>
                          <m:t> </m:t>
                        </m:r>
                        <m:r>
                          <a:rPr lang="en-US" i="1">
                            <a:latin typeface="Cambria Math" panose="02040503050406030204" pitchFamily="18" charset="0"/>
                          </a:rPr>
                          <m:t>𝑑𝑥</m:t>
                        </m:r>
                      </m:e>
                    </m:nary>
                    <m:r>
                      <a:rPr lang="en-US" i="1">
                        <a:latin typeface="Cambria Math" panose="02040503050406030204" pitchFamily="18" charset="0"/>
                      </a:rPr>
                      <m:t> </m:t>
                    </m:r>
                    <m:r>
                      <a:rPr lang="en-US" i="1">
                        <a:latin typeface="Cambria Math" panose="02040503050406030204" pitchFamily="18" charset="0"/>
                      </a:rPr>
                      <m:t>𝑏𝑦</m:t>
                    </m:r>
                    <m:r>
                      <a:rPr lang="en-US" i="1">
                        <a:latin typeface="Cambria Math" panose="02040503050406030204" pitchFamily="18" charset="0"/>
                      </a:rPr>
                      <m:t> </m:t>
                    </m:r>
                    <m:r>
                      <a:rPr lang="en-US" i="1">
                        <a:latin typeface="Cambria Math" panose="02040503050406030204" pitchFamily="18" charset="0"/>
                      </a:rPr>
                      <m:t>𝑐h𝑎𝑛𝑔𝑖𝑛𝑔</m:t>
                    </m:r>
                    <m:r>
                      <a:rPr lang="en-US" i="1">
                        <a:latin typeface="Cambria Math" panose="02040503050406030204" pitchFamily="18" charset="0"/>
                      </a:rPr>
                      <m:t> </m:t>
                    </m:r>
                    <m:r>
                      <a:rPr lang="en-US" i="1">
                        <a:latin typeface="Cambria Math" panose="02040503050406030204" pitchFamily="18" charset="0"/>
                      </a:rPr>
                      <m:t>𝑡𝑜</m:t>
                    </m:r>
                    <m:r>
                      <a:rPr lang="en-US" i="1">
                        <a:latin typeface="Cambria Math" panose="02040503050406030204" pitchFamily="18" charset="0"/>
                      </a:rPr>
                      <m:t> </m:t>
                    </m:r>
                    <m:r>
                      <a:rPr lang="en-US" i="1">
                        <a:latin typeface="Cambria Math" panose="02040503050406030204" pitchFamily="18" charset="0"/>
                      </a:rPr>
                      <m:t>𝑝𝑜𝑙𝑎𝑟</m:t>
                    </m:r>
                    <m:r>
                      <a:rPr lang="en-US" i="1">
                        <a:latin typeface="Cambria Math" panose="02040503050406030204" pitchFamily="18" charset="0"/>
                      </a:rPr>
                      <m:t> </m:t>
                    </m:r>
                    <m:r>
                      <a:rPr lang="en-US" i="1">
                        <a:latin typeface="Cambria Math" panose="02040503050406030204" pitchFamily="18" charset="0"/>
                      </a:rPr>
                      <m:t>𝑐𝑜𝑜𝑟𝑑𝑖𝑛𝑎𝑡𝑒𝑠</m:t>
                    </m:r>
                    <m:r>
                      <a:rPr lang="en-US" i="1">
                        <a:latin typeface="Cambria Math" panose="02040503050406030204" pitchFamily="18" charset="0"/>
                      </a:rPr>
                      <m:t> </m:t>
                    </m:r>
                  </m:oMath>
                </a14:m>
                <a:endParaRPr lang="en-IN" dirty="0"/>
              </a:p>
              <a:p>
                <a:pPr marL="0" indent="0">
                  <a:buNone/>
                </a:pPr>
                <a:r>
                  <a:rPr lang="en-IN" b="1" dirty="0" smtClean="0">
                    <a:latin typeface="Times New Roman" panose="02020603050405020304" pitchFamily="18" charset="0"/>
                    <a:cs typeface="Times New Roman" panose="02020603050405020304" pitchFamily="18" charset="0"/>
                  </a:rPr>
                  <a:t>Sol: </a:t>
                </a:r>
                <a14:m>
                  <m:oMath xmlns:m="http://schemas.openxmlformats.org/officeDocument/2006/math">
                    <m:r>
                      <a:rPr lang="en-US" i="1">
                        <a:latin typeface="Cambria Math" panose="02040503050406030204" pitchFamily="18" charset="0"/>
                      </a:rPr>
                      <m:t>𝐼𝑛</m:t>
                    </m:r>
                    <m:r>
                      <a:rPr lang="en-US" i="1">
                        <a:latin typeface="Cambria Math" panose="02040503050406030204" pitchFamily="18" charset="0"/>
                      </a:rPr>
                      <m:t> </m:t>
                    </m:r>
                    <m:r>
                      <a:rPr lang="en-US" i="1">
                        <a:latin typeface="Cambria Math" panose="02040503050406030204" pitchFamily="18" charset="0"/>
                      </a:rPr>
                      <m:t>𝑝𝑜𝑙𝑎𝑟</m:t>
                    </m:r>
                    <m:r>
                      <a:rPr lang="en-US" i="1">
                        <a:latin typeface="Cambria Math" panose="02040503050406030204" pitchFamily="18" charset="0"/>
                      </a:rPr>
                      <m:t> </m:t>
                    </m:r>
                    <m:r>
                      <a:rPr lang="en-US" i="1">
                        <a:latin typeface="Cambria Math" panose="02040503050406030204" pitchFamily="18" charset="0"/>
                      </a:rPr>
                      <m:t>𝑤𝑒</m:t>
                    </m:r>
                    <m:r>
                      <a:rPr lang="en-US" i="1">
                        <a:latin typeface="Cambria Math" panose="02040503050406030204" pitchFamily="18" charset="0"/>
                      </a:rPr>
                      <m:t> </m:t>
                    </m:r>
                    <m:r>
                      <a:rPr lang="en-US" i="1">
                        <a:latin typeface="Cambria Math" panose="02040503050406030204" pitchFamily="18" charset="0"/>
                      </a:rPr>
                      <m:t>h𝑎𝑣𝑒</m:t>
                    </m:r>
                    <m:r>
                      <a:rPr lang="en-US" i="1">
                        <a:latin typeface="Cambria Math" panose="02040503050406030204" pitchFamily="18" charset="0"/>
                      </a:rPr>
                      <m:t> </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𝑟𝑐𝑜𝑠</m:t>
                    </m:r>
                    <m:r>
                      <a:rPr lang="en-US" i="1">
                        <a:latin typeface="Cambria Math" panose="02040503050406030204" pitchFamily="18" charset="0"/>
                      </a:rPr>
                      <m:t>𝜃</m:t>
                    </m:r>
                    <m:r>
                      <a:rPr lang="en-US" i="1">
                        <a:latin typeface="Cambria Math" panose="02040503050406030204" pitchFamily="18" charset="0"/>
                      </a:rPr>
                      <m:t> , </m:t>
                    </m:r>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𝑟𝑠𝑖𝑛</m:t>
                    </m:r>
                    <m:r>
                      <a:rPr lang="en-US" i="1">
                        <a:latin typeface="Cambria Math" panose="02040503050406030204" pitchFamily="18" charset="0"/>
                      </a:rPr>
                      <m:t>𝜃</m:t>
                    </m:r>
                  </m:oMath>
                </a14:m>
                <a:endParaRPr lang="en-IN"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p>
                      <m:sSupPr>
                        <m:ctrlPr>
                          <a:rPr lang="en-IN" i="1">
                            <a:latin typeface="Cambria Math" panose="02040503050406030204" pitchFamily="18" charset="0"/>
                          </a:rPr>
                        </m:ctrlPr>
                      </m:sSupPr>
                      <m:e>
                        <m:r>
                          <a:rPr lang="en-US" i="1">
                            <a:latin typeface="Cambria Math" panose="02040503050406030204" pitchFamily="18" charset="0"/>
                          </a:rPr>
                          <m:t>∴ </m:t>
                        </m:r>
                        <m:r>
                          <a:rPr lang="en-US" i="1">
                            <a:latin typeface="Cambria Math" panose="02040503050406030204" pitchFamily="18" charset="0"/>
                          </a:rPr>
                          <m:t>𝑥</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 </m:t>
                    </m:r>
                    <m:r>
                      <a:rPr lang="en-US" i="1">
                        <a:latin typeface="Cambria Math" panose="02040503050406030204" pitchFamily="18" charset="0"/>
                      </a:rPr>
                      <m:t>𝑎𝑛𝑑</m:t>
                    </m:r>
                    <m:r>
                      <a:rPr lang="en-US" i="1">
                        <a:latin typeface="Cambria Math" panose="02040503050406030204" pitchFamily="18" charset="0"/>
                      </a:rPr>
                      <m:t> </m:t>
                    </m:r>
                    <m:r>
                      <a:rPr lang="en-US" i="1">
                        <a:latin typeface="Cambria Math" panose="02040503050406030204" pitchFamily="18" charset="0"/>
                      </a:rPr>
                      <m:t>𝑑𝑥𝑑𝑦</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US" i="1">
                        <a:latin typeface="Cambria Math" panose="02040503050406030204" pitchFamily="18" charset="0"/>
                      </a:rPr>
                      <m:t>𝑆𝑖𝑛𝑐𝑒</m:t>
                    </m:r>
                    <m:r>
                      <a:rPr lang="en-US" i="1">
                        <a:latin typeface="Cambria Math" panose="02040503050406030204" pitchFamily="18" charset="0"/>
                      </a:rPr>
                      <m:t> </m:t>
                    </m:r>
                    <m:r>
                      <a:rPr lang="en-US" i="1">
                        <a:latin typeface="Cambria Math" panose="02040503050406030204" pitchFamily="18" charset="0"/>
                      </a:rPr>
                      <m:t>𝑥</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  </m:t>
                    </m:r>
                    <m:r>
                      <a:rPr lang="en-US" i="1">
                        <a:latin typeface="Cambria Math" panose="02040503050406030204" pitchFamily="18" charset="0"/>
                      </a:rPr>
                      <m:t>𝑟</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 </m:t>
                    </m:r>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US" i="1">
                        <a:latin typeface="Cambria Math" panose="02040503050406030204" pitchFamily="18" charset="0"/>
                      </a:rPr>
                      <m:t>𝐼𝑛</m:t>
                    </m:r>
                    <m:r>
                      <a:rPr lang="en-US" i="1">
                        <a:latin typeface="Cambria Math" panose="02040503050406030204" pitchFamily="18" charset="0"/>
                      </a:rPr>
                      <m:t> </m:t>
                    </m:r>
                    <m:r>
                      <a:rPr lang="en-US" i="1">
                        <a:latin typeface="Cambria Math" panose="02040503050406030204" pitchFamily="18" charset="0"/>
                      </a:rPr>
                      <m:t>𝑡h𝑒</m:t>
                    </m:r>
                    <m:r>
                      <a:rPr lang="en-US" i="1">
                        <a:latin typeface="Cambria Math" panose="02040503050406030204" pitchFamily="18" charset="0"/>
                      </a:rPr>
                      <m:t> 1</m:t>
                    </m:r>
                    <m:r>
                      <a:rPr lang="en-US" i="1">
                        <a:latin typeface="Cambria Math" panose="02040503050406030204" pitchFamily="18" charset="0"/>
                      </a:rPr>
                      <m:t>𝑠𝑡</m:t>
                    </m:r>
                    <m:r>
                      <a:rPr lang="en-US" i="1">
                        <a:latin typeface="Cambria Math" panose="02040503050406030204" pitchFamily="18" charset="0"/>
                      </a:rPr>
                      <m:t>  </m:t>
                    </m:r>
                    <m:r>
                      <a:rPr lang="en-US" i="1">
                        <a:latin typeface="Cambria Math" panose="02040503050406030204" pitchFamily="18" charset="0"/>
                      </a:rPr>
                      <m:t>𝑞𝑢𝑎𝑑𝑟𝑎𝑛𝑡</m:t>
                    </m:r>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m:t>
                    </m:r>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US" i="1">
                        <a:latin typeface="Cambria Math" panose="02040503050406030204" pitchFamily="18" charset="0"/>
                      </a:rPr>
                      <m:t>∴</m:t>
                    </m:r>
                    <m:r>
                      <a:rPr lang="en-US" b="1" i="1">
                        <a:latin typeface="Cambria Math" panose="02040503050406030204" pitchFamily="18" charset="0"/>
                      </a:rPr>
                      <m:t>𝑰</m:t>
                    </m:r>
                    <m:r>
                      <a:rPr lang="en-IN" b="0" i="1" smtClean="0">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nary>
                          <m:naryPr>
                            <m:limLoc m:val="subSup"/>
                            <m:ctrlPr>
                              <a:rPr lang="en-IN" i="1">
                                <a:latin typeface="Cambria Math" panose="02040503050406030204" pitchFamily="18" charset="0"/>
                              </a:rPr>
                            </m:ctrlPr>
                          </m:naryPr>
                          <m:sub>
                            <m:r>
                              <a:rPr lang="en-US" i="1">
                                <a:latin typeface="Cambria Math" panose="02040503050406030204" pitchFamily="18" charset="0"/>
                              </a:rPr>
                              <m:t>𝑟</m:t>
                            </m:r>
                            <m:r>
                              <a:rPr lang="en-US" i="1">
                                <a:latin typeface="Cambria Math" panose="02040503050406030204" pitchFamily="18" charset="0"/>
                              </a:rPr>
                              <m:t>=0</m:t>
                            </m:r>
                          </m:sub>
                          <m:sup>
                            <m:r>
                              <a:rPr lang="en-US" i="1">
                                <a:latin typeface="Cambria Math" panose="02040503050406030204" pitchFamily="18" charset="0"/>
                              </a:rPr>
                              <m:t>∞</m:t>
                            </m:r>
                          </m:sup>
                          <m:e>
                            <m:sSup>
                              <m:sSupPr>
                                <m:ctrlPr>
                                  <a:rPr lang="en-IN"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sup>
                            </m:sSup>
                          </m:e>
                        </m:nary>
                        <m:r>
                          <a:rPr lang="en-US" i="1">
                            <a:latin typeface="Cambria Math" panose="02040503050406030204" pitchFamily="18" charset="0"/>
                          </a:rPr>
                          <m:t> </m:t>
                        </m:r>
                        <m:r>
                          <a:rPr lang="en-US" i="1">
                            <a:latin typeface="Cambria Math" panose="02040503050406030204" pitchFamily="18" charset="0"/>
                          </a:rPr>
                          <m:t>𝑟</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p>
                      <m:sSupPr>
                        <m:ctrlPr>
                          <a:rPr lang="en-IN" i="1">
                            <a:latin typeface="Cambria Math" panose="02040503050406030204" pitchFamily="18" charset="0"/>
                          </a:rPr>
                        </m:ctrlPr>
                      </m:sSupPr>
                      <m:e>
                        <m:r>
                          <a:rPr lang="en-US" i="1">
                            <a:latin typeface="Cambria Math" panose="02040503050406030204" pitchFamily="18" charset="0"/>
                          </a:rPr>
                          <m:t>𝑃𝑢𝑡</m:t>
                        </m:r>
                        <m:r>
                          <a:rPr lang="en-US" i="1">
                            <a:latin typeface="Cambria Math" panose="02040503050406030204" pitchFamily="18" charset="0"/>
                          </a:rPr>
                          <m:t>  </m:t>
                        </m:r>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⇒2</m:t>
                    </m:r>
                    <m:r>
                      <a:rPr lang="en-US" i="1">
                        <a:latin typeface="Cambria Math" panose="02040503050406030204" pitchFamily="18" charset="0"/>
                      </a:rPr>
                      <m:t>𝑟𝑑𝑟</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 ⇒</m:t>
                    </m:r>
                    <m:r>
                      <a:rPr lang="en-US" i="1">
                        <a:latin typeface="Cambria Math" panose="02040503050406030204" pitchFamily="18" charset="0"/>
                      </a:rPr>
                      <m:t>𝑟𝑑𝑟</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2</m:t>
                        </m:r>
                      </m:den>
                    </m:f>
                  </m:oMath>
                </a14:m>
                <a:r>
                  <a:rPr lang="en-IN"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US" i="1">
                        <a:latin typeface="Cambria Math" panose="02040503050406030204" pitchFamily="18" charset="0"/>
                      </a:rPr>
                      <m:t>𝑎𝑛𝑑</m:t>
                    </m:r>
                    <m:r>
                      <a:rPr lang="en-US" i="1">
                        <a:latin typeface="Cambria Math" panose="02040503050406030204" pitchFamily="18" charset="0"/>
                      </a:rPr>
                      <m:t> </m:t>
                    </m:r>
                    <m:r>
                      <a:rPr lang="en-US" i="1">
                        <a:latin typeface="Cambria Math" panose="02040503050406030204" pitchFamily="18" charset="0"/>
                      </a:rPr>
                      <m:t>𝑡</m:t>
                    </m:r>
                    <m:r>
                      <a:rPr lang="en-US" i="1">
                        <a:latin typeface="Cambria Math" panose="02040503050406030204" pitchFamily="18" charset="0"/>
                      </a:rPr>
                      <m:t> </m:t>
                    </m:r>
                    <m:r>
                      <a:rPr lang="en-US" i="1">
                        <a:latin typeface="Cambria Math" panose="02040503050406030204" pitchFamily="18" charset="0"/>
                      </a:rPr>
                      <m:t>𝑎𝑙𝑠𝑜</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 </m:t>
                    </m:r>
                  </m:oMath>
                </a14:m>
                <a:r>
                  <a:rPr lang="en-IN" dirty="0" smtClean="0"/>
                  <a:t> </a:t>
                </a:r>
                <a:endParaRPr lang="en-IN" dirty="0"/>
              </a:p>
              <a:p>
                <a:pPr marL="0" indent="0">
                  <a:buNone/>
                </a:pPr>
                <a:endParaRPr lang="en-IN"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108028"/>
              </a:xfrm>
              <a:blipFill>
                <a:blip r:embed="rId2" cstate="print"/>
                <a:stretch>
                  <a:fillRect l="-1043" t="-1790"/>
                </a:stretch>
              </a:blipFill>
            </p:spPr>
            <p:txBody>
              <a:bodyPr/>
              <a:lstStyle/>
              <a:p>
                <a:r>
                  <a:rPr lang="en-IN">
                    <a:noFill/>
                  </a:rPr>
                  <a:t> </a:t>
                </a:r>
              </a:p>
            </p:txBody>
          </p:sp>
        </mc:Fallback>
      </mc:AlternateContent>
      <p:pic>
        <p:nvPicPr>
          <p:cNvPr id="2" name="Picture 1"/>
          <p:cNvPicPr>
            <a:picLocks noChangeAspect="1"/>
          </p:cNvPicPr>
          <p:nvPr/>
        </p:nvPicPr>
        <p:blipFill>
          <a:blip r:embed="rId3" cstate="print"/>
          <a:stretch>
            <a:fillRect/>
          </a:stretch>
        </p:blipFill>
        <p:spPr>
          <a:xfrm>
            <a:off x="8650015" y="2291255"/>
            <a:ext cx="2433064" cy="2186151"/>
          </a:xfrm>
          <a:prstGeom prst="rect">
            <a:avLst/>
          </a:prstGeom>
        </p:spPr>
      </p:pic>
    </p:spTree>
    <p:extLst>
      <p:ext uri="{BB962C8B-B14F-4D97-AF65-F5344CB8AC3E}">
        <p14:creationId xmlns:p14="http://schemas.microsoft.com/office/powerpoint/2010/main" val="2822951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055476"/>
              </a:xfrm>
            </p:spPr>
            <p:txBody>
              <a:bodyPr/>
              <a:lstStyle/>
              <a:p>
                <a:pPr marL="0" indent="0">
                  <a:buNone/>
                </a:pPr>
                <a14:m>
                  <m:oMath xmlns:m="http://schemas.openxmlformats.org/officeDocument/2006/math">
                    <m:r>
                      <a:rPr lang="en-US" i="1" smtClean="0">
                        <a:latin typeface="Cambria Math" panose="02040503050406030204" pitchFamily="18" charset="0"/>
                      </a:rPr>
                      <m:t>𝐼</m:t>
                    </m:r>
                    <m:r>
                      <a:rPr lang="en-US" i="1" smtClean="0">
                        <a:latin typeface="Cambria Math" panose="02040503050406030204" pitchFamily="18" charset="0"/>
                      </a:rPr>
                      <m:t>= </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nary>
                          <m:naryPr>
                            <m:limLoc m:val="subSup"/>
                            <m:ctrlPr>
                              <a:rPr lang="en-IN" i="1">
                                <a:latin typeface="Cambria Math" panose="02040503050406030204" pitchFamily="18" charset="0"/>
                              </a:rPr>
                            </m:ctrlPr>
                          </m:naryPr>
                          <m:sub>
                            <m:r>
                              <a:rPr lang="en-US" i="1">
                                <a:latin typeface="Cambria Math" panose="02040503050406030204" pitchFamily="18" charset="0"/>
                              </a:rPr>
                              <m:t>𝑡</m:t>
                            </m:r>
                            <m:r>
                              <a:rPr lang="en-US" i="1">
                                <a:latin typeface="Cambria Math" panose="02040503050406030204" pitchFamily="18" charset="0"/>
                              </a:rPr>
                              <m:t>=0</m:t>
                            </m:r>
                          </m:sub>
                          <m:sup>
                            <m:r>
                              <a:rPr lang="en-US" i="1">
                                <a:latin typeface="Cambria Math" panose="02040503050406030204" pitchFamily="18" charset="0"/>
                              </a:rPr>
                              <m:t>∞</m:t>
                            </m:r>
                          </m:sup>
                          <m:e>
                            <m:sSup>
                              <m:sSupPr>
                                <m:ctrlPr>
                                  <a:rPr lang="en-IN"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𝑡</m:t>
                                </m:r>
                              </m:sup>
                            </m:sSup>
                          </m:e>
                        </m:nary>
                        <m:r>
                          <a:rPr lang="en-US" i="1">
                            <a:latin typeface="Cambria Math" panose="02040503050406030204" pitchFamily="18" charset="0"/>
                          </a:rPr>
                          <m:t> </m:t>
                        </m:r>
                        <m:f>
                          <m:fPr>
                            <m:ctrlPr>
                              <a:rPr lang="en-IN" i="1">
                                <a:latin typeface="Cambria Math" panose="02040503050406030204" pitchFamily="18" charset="0"/>
                              </a:rPr>
                            </m:ctrlPr>
                          </m:fPr>
                          <m:num>
                            <m:r>
                              <a:rPr lang="en-US" i="1">
                                <a:latin typeface="Cambria Math" panose="02040503050406030204" pitchFamily="18" charset="0"/>
                              </a:rPr>
                              <m:t>𝑑𝑡</m:t>
                            </m:r>
                          </m:num>
                          <m:den>
                            <m:r>
                              <a:rPr lang="en-US" i="1">
                                <a:latin typeface="Cambria Math" panose="02040503050406030204" pitchFamily="18" charset="0"/>
                              </a:rPr>
                              <m:t>2</m:t>
                            </m:r>
                          </m:den>
                        </m:f>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i="1"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𝑡</m:t>
                                        </m:r>
                                      </m:sup>
                                    </m:sSup>
                                  </m:num>
                                  <m:den>
                                    <m:r>
                                      <a:rPr lang="en-US" i="1">
                                        <a:latin typeface="Cambria Math" panose="02040503050406030204" pitchFamily="18" charset="0"/>
                                      </a:rPr>
                                      <m:t>−1</m:t>
                                    </m:r>
                                  </m:den>
                                </m:f>
                                <m:r>
                                  <a:rPr lang="en-US" i="1">
                                    <a:latin typeface="Cambria Math" panose="02040503050406030204" pitchFamily="18" charset="0"/>
                                  </a:rPr>
                                  <m:t> </m:t>
                                </m:r>
                              </m:e>
                            </m:d>
                          </m:e>
                          <m:sub>
                            <m:r>
                              <a:rPr lang="en-US" i="1">
                                <a:latin typeface="Cambria Math" panose="02040503050406030204" pitchFamily="18" charset="0"/>
                              </a:rPr>
                              <m:t>𝑡</m:t>
                            </m:r>
                            <m:r>
                              <a:rPr lang="en-US" i="1">
                                <a:latin typeface="Cambria Math" panose="02040503050406030204" pitchFamily="18" charset="0"/>
                              </a:rPr>
                              <m:t>=0</m:t>
                            </m:r>
                          </m:sub>
                          <m:sup>
                            <m:r>
                              <a:rPr lang="en-US" i="1">
                                <a:latin typeface="Cambria Math" panose="02040503050406030204" pitchFamily="18" charset="0"/>
                              </a:rPr>
                              <m:t>∞</m:t>
                            </m:r>
                          </m:sup>
                        </m:sSubSup>
                        <m:r>
                          <a:rPr lang="en-US" i="1">
                            <a:latin typeface="Cambria Math" panose="02040503050406030204" pitchFamily="18" charset="0"/>
                          </a:rPr>
                          <m:t>𝑑</m:t>
                        </m:r>
                        <m:r>
                          <a:rPr lang="en-US" i="1">
                            <a:latin typeface="Cambria Math" panose="02040503050406030204" pitchFamily="18" charset="0"/>
                          </a:rPr>
                          <m:t>𝜃</m:t>
                        </m:r>
                      </m:e>
                    </m:nary>
                  </m:oMath>
                </a14:m>
                <a:r>
                  <a:rPr lang="en-IN" i="1"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r>
                          <a:rPr lang="en-US" i="1">
                            <a:latin typeface="Cambria Math" panose="02040503050406030204" pitchFamily="18" charset="0"/>
                          </a:rPr>
                          <m:t>−(0−1)</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r>
                          <a:rPr lang="en-US" i="1">
                            <a:latin typeface="Cambria Math" panose="02040503050406030204" pitchFamily="18" charset="0"/>
                          </a:rPr>
                          <m:t>1 </m:t>
                        </m:r>
                        <m:r>
                          <a:rPr lang="en-US" i="1">
                            <a:latin typeface="Cambria Math" panose="02040503050406030204" pitchFamily="18" charset="0"/>
                          </a:rPr>
                          <m:t>𝑑</m:t>
                        </m:r>
                        <m:r>
                          <a:rPr lang="en-US" i="1">
                            <a:latin typeface="Cambria Math" panose="02040503050406030204" pitchFamily="18" charset="0"/>
                          </a:rPr>
                          <m:t>𝜃</m:t>
                        </m:r>
                      </m:e>
                    </m:nary>
                  </m:oMath>
                </a14:m>
                <a:endParaRPr lang="en-IN" i="1" dirty="0" smtClean="0"/>
              </a:p>
              <a:p>
                <a:pPr marL="0" indent="0">
                  <a:buNone/>
                </a:pPr>
                <a:r>
                  <a:rPr lang="en-IN" b="0" dirty="0" smtClean="0"/>
                  <a:t>  </a:t>
                </a:r>
                <a14:m>
                  <m:oMath xmlns:m="http://schemas.openxmlformats.org/officeDocument/2006/math">
                    <m:r>
                      <a:rPr lang="en-IN" b="0" i="1" smtClean="0">
                        <a:latin typeface="Cambria Math" panose="02040503050406030204" pitchFamily="18" charset="0"/>
                      </a:rPr>
                      <m:t> </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 </m:t>
                            </m:r>
                          </m:e>
                        </m:d>
                      </m:e>
                      <m:sub>
                        <m:r>
                          <a:rPr lang="en-US" i="1">
                            <a:latin typeface="Cambria Math" panose="02040503050406030204" pitchFamily="18" charset="0"/>
                          </a:rPr>
                          <m:t>𝜃</m:t>
                        </m:r>
                        <m:r>
                          <a:rPr lang="en-US" i="1">
                            <a:latin typeface="Cambria Math" panose="02040503050406030204" pitchFamily="18" charset="0"/>
                          </a:rPr>
                          <m:t>=0</m:t>
                        </m:r>
                      </m:sub>
                      <m:sup>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sSubSup>
                  </m:oMath>
                </a14:m>
                <a:r>
                  <a:rPr lang="en-IN" dirty="0" smtClean="0"/>
                  <a:t> </a:t>
                </a:r>
              </a:p>
              <a:p>
                <a:pPr marL="0" indent="0">
                  <a:buNone/>
                </a:pPr>
                <a14:m>
                  <m:oMath xmlns:m="http://schemas.openxmlformats.org/officeDocument/2006/math">
                    <m:r>
                      <a:rPr lang="en-US" b="1" i="1">
                        <a:latin typeface="Cambria Math" panose="02040503050406030204" pitchFamily="18" charset="0"/>
                      </a:rPr>
                      <m:t>∴</m:t>
                    </m:r>
                    <m:r>
                      <a:rPr lang="en-US" b="1" i="1">
                        <a:latin typeface="Cambria Math" panose="02040503050406030204" pitchFamily="18" charset="0"/>
                      </a:rPr>
                      <m:t>𝑰</m:t>
                    </m:r>
                    <m:r>
                      <a:rPr lang="en-US" b="1" i="1">
                        <a:latin typeface="Cambria Math" panose="02040503050406030204" pitchFamily="18" charset="0"/>
                      </a:rPr>
                      <m:t> =</m:t>
                    </m:r>
                    <m:f>
                      <m:fPr>
                        <m:ctrlPr>
                          <a:rPr lang="en-IN" b="1" i="1">
                            <a:latin typeface="Cambria Math" panose="02040503050406030204" pitchFamily="18" charset="0"/>
                          </a:rPr>
                        </m:ctrlPr>
                      </m:fPr>
                      <m:num>
                        <m:r>
                          <a:rPr lang="en-US" b="1" i="1">
                            <a:latin typeface="Cambria Math" panose="02040503050406030204" pitchFamily="18" charset="0"/>
                          </a:rPr>
                          <m:t>𝝅</m:t>
                        </m:r>
                      </m:num>
                      <m:den>
                        <m:r>
                          <a:rPr lang="en-US" b="1" i="1">
                            <a:latin typeface="Cambria Math" panose="02040503050406030204" pitchFamily="18" charset="0"/>
                          </a:rPr>
                          <m:t>𝟒</m:t>
                        </m:r>
                      </m:den>
                    </m:f>
                  </m:oMath>
                </a14:m>
                <a:r>
                  <a:rPr lang="en-IN" dirty="0" smtClean="0"/>
                  <a:t> </a:t>
                </a:r>
                <a:endParaRPr lang="en-IN" dirty="0"/>
              </a:p>
              <a:p>
                <a:pPr marL="0" indent="0">
                  <a:buNone/>
                </a:pP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055476"/>
              </a:xfrm>
              <a:blipFill>
                <a:blip r:embed="rId2"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5533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r>
                  <a:rPr lang="en-US" b="1" dirty="0">
                    <a:latin typeface="Times New Roman" panose="02020603050405020304" pitchFamily="18" charset="0"/>
                    <a:cs typeface="Times New Roman" panose="02020603050405020304" pitchFamily="18" charset="0"/>
                  </a:rPr>
                  <a:t>Application of Double and Triple internals </a:t>
                </a:r>
                <a:endParaRPr lang="en-IN" dirty="0">
                  <a:latin typeface="Times New Roman" panose="02020603050405020304" pitchFamily="18" charset="0"/>
                  <a:cs typeface="Times New Roman" panose="02020603050405020304" pitchFamily="18" charset="0"/>
                </a:endParaRPr>
              </a:p>
              <a:p>
                <a:pPr marL="0" lvl="0" indent="0">
                  <a:lnSpc>
                    <a:spcPct val="150000"/>
                  </a:lnSpc>
                  <a:buNone/>
                </a:pPr>
                <a:r>
                  <a:rPr lang="en-US" dirty="0">
                    <a:latin typeface="Times New Roman" panose="02020603050405020304" pitchFamily="18" charset="0"/>
                    <a:cs typeface="Times New Roman" panose="02020603050405020304" pitchFamily="18" charset="0"/>
                  </a:rPr>
                  <a:t>Area of Region R in the Cartesian form: </a:t>
                </a:r>
                <a14:m>
                  <m:oMath xmlns:m="http://schemas.openxmlformats.org/officeDocument/2006/math">
                    <m:nary>
                      <m:naryPr>
                        <m:chr m:val="∬"/>
                        <m:limLoc m:val="undOvr"/>
                        <m:ctrlPr>
                          <a:rPr lang="en-IN" i="1">
                            <a:latin typeface="Cambria Math" panose="02040503050406030204" pitchFamily="18" charset="0"/>
                          </a:rPr>
                        </m:ctrlPr>
                      </m:naryPr>
                      <m:sub>
                        <m:r>
                          <a:rPr lang="en-US" i="1">
                            <a:latin typeface="Cambria Math" panose="02040503050406030204" pitchFamily="18" charset="0"/>
                          </a:rPr>
                          <m:t>𝑅</m:t>
                        </m:r>
                      </m:sub>
                      <m:sup/>
                      <m:e>
                        <m:r>
                          <a:rPr lang="en-US" i="1">
                            <a:latin typeface="Cambria Math" panose="02040503050406030204" pitchFamily="18" charset="0"/>
                          </a:rPr>
                          <m:t>𝑑𝑥𝑑𝑦</m:t>
                        </m:r>
                      </m:e>
                    </m:nary>
                  </m:oMath>
                </a14:m>
                <a:endParaRPr lang="en-IN" dirty="0">
                  <a:latin typeface="Times New Roman" panose="02020603050405020304" pitchFamily="18" charset="0"/>
                  <a:cs typeface="Times New Roman" panose="02020603050405020304" pitchFamily="18" charset="0"/>
                </a:endParaRPr>
              </a:p>
              <a:p>
                <a:pPr marL="0" lvl="0" indent="0">
                  <a:lnSpc>
                    <a:spcPct val="150000"/>
                  </a:lnSpc>
                  <a:buNone/>
                </a:pPr>
                <a:r>
                  <a:rPr lang="en-US" dirty="0">
                    <a:latin typeface="Times New Roman" panose="02020603050405020304" pitchFamily="18" charset="0"/>
                    <a:cs typeface="Times New Roman" panose="02020603050405020304" pitchFamily="18" charset="0"/>
                  </a:rPr>
                  <a:t>Area of Region R in the Polar form: </a:t>
                </a:r>
                <a14:m>
                  <m:oMath xmlns:m="http://schemas.openxmlformats.org/officeDocument/2006/math">
                    <m:nary>
                      <m:naryPr>
                        <m:chr m:val="∬"/>
                        <m:limLoc m:val="undOvr"/>
                        <m:ctrlPr>
                          <a:rPr lang="en-IN" i="1">
                            <a:latin typeface="Cambria Math" panose="02040503050406030204" pitchFamily="18" charset="0"/>
                          </a:rPr>
                        </m:ctrlPr>
                      </m:naryPr>
                      <m:sub>
                        <m:r>
                          <a:rPr lang="en-US" i="1">
                            <a:latin typeface="Cambria Math" panose="02040503050406030204" pitchFamily="18" charset="0"/>
                          </a:rPr>
                          <m:t>𝑅</m:t>
                        </m:r>
                      </m:sub>
                      <m:sup/>
                      <m:e>
                        <m:r>
                          <a:rPr lang="en-US" i="1">
                            <a:latin typeface="Cambria Math" panose="02040503050406030204" pitchFamily="18" charset="0"/>
                          </a:rPr>
                          <m:t>𝑟</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endParaRPr lang="en-IN" dirty="0">
                  <a:latin typeface="Times New Roman" panose="02020603050405020304" pitchFamily="18" charset="0"/>
                  <a:cs typeface="Times New Roman" panose="02020603050405020304" pitchFamily="18" charset="0"/>
                </a:endParaRPr>
              </a:p>
              <a:p>
                <a:pPr marL="0" lvl="0" indent="0">
                  <a:lnSpc>
                    <a:spcPct val="150000"/>
                  </a:lnSpc>
                  <a:buNone/>
                </a:pPr>
                <a:r>
                  <a:rPr lang="en-US" dirty="0">
                    <a:latin typeface="Times New Roman" panose="02020603050405020304" pitchFamily="18" charset="0"/>
                    <a:cs typeface="Times New Roman" panose="02020603050405020304" pitchFamily="18" charset="0"/>
                  </a:rPr>
                  <a:t>Volume of solid  in the Cartesian form:</a:t>
                </a:r>
                <a14:m>
                  <m:oMath xmlns:m="http://schemas.openxmlformats.org/officeDocument/2006/math">
                    <m:nary>
                      <m:naryPr>
                        <m:chr m:val="∭"/>
                        <m:limLoc m:val="undOvr"/>
                        <m:ctrlPr>
                          <a:rPr lang="en-IN" i="1">
                            <a:latin typeface="Cambria Math" panose="02040503050406030204" pitchFamily="18" charset="0"/>
                          </a:rPr>
                        </m:ctrlPr>
                      </m:naryPr>
                      <m:sub>
                        <m:r>
                          <a:rPr lang="en-US" i="1">
                            <a:latin typeface="Cambria Math" panose="02040503050406030204" pitchFamily="18" charset="0"/>
                          </a:rPr>
                          <m:t>𝑉</m:t>
                        </m:r>
                      </m:sub>
                      <m:sup/>
                      <m:e>
                        <m:r>
                          <a:rPr lang="en-US" i="1">
                            <a:latin typeface="Cambria Math" panose="02040503050406030204" pitchFamily="18" charset="0"/>
                          </a:rPr>
                          <m:t>𝑑𝑥</m:t>
                        </m:r>
                        <m:r>
                          <a:rPr lang="en-US" i="1">
                            <a:latin typeface="Cambria Math" panose="02040503050406030204" pitchFamily="18" charset="0"/>
                          </a:rPr>
                          <m:t> </m:t>
                        </m:r>
                        <m:r>
                          <a:rPr lang="en-US" i="1">
                            <a:latin typeface="Cambria Math" panose="02040503050406030204" pitchFamily="18" charset="0"/>
                          </a:rPr>
                          <m:t>𝑑𝑦</m:t>
                        </m:r>
                        <m:r>
                          <a:rPr lang="en-US" i="1">
                            <a:latin typeface="Cambria Math" panose="02040503050406030204" pitchFamily="18" charset="0"/>
                          </a:rPr>
                          <m:t> </m:t>
                        </m:r>
                        <m:r>
                          <a:rPr lang="en-US" i="1">
                            <a:latin typeface="Cambria Math" panose="02040503050406030204" pitchFamily="18" charset="0"/>
                          </a:rPr>
                          <m:t>𝑑𝑧</m:t>
                        </m:r>
                      </m:e>
                    </m:nary>
                  </m:oMath>
                </a14:m>
                <a:endParaRPr lang="en-IN" dirty="0">
                  <a:latin typeface="Times New Roman" panose="02020603050405020304" pitchFamily="18" charset="0"/>
                  <a:cs typeface="Times New Roman" panose="02020603050405020304" pitchFamily="18" charset="0"/>
                </a:endParaRPr>
              </a:p>
              <a:p>
                <a:pPr marL="0" lvl="0" indent="0">
                  <a:lnSpc>
                    <a:spcPct val="150000"/>
                  </a:lnSpc>
                  <a:buNone/>
                </a:pPr>
                <a:r>
                  <a:rPr lang="en-US" dirty="0">
                    <a:latin typeface="Times New Roman" panose="02020603050405020304" pitchFamily="18" charset="0"/>
                    <a:cs typeface="Times New Roman" panose="02020603050405020304" pitchFamily="18" charset="0"/>
                  </a:rPr>
                  <a:t>Volume of solid  in the Polar form:</a:t>
                </a:r>
                <a14:m>
                  <m:oMath xmlns:m="http://schemas.openxmlformats.org/officeDocument/2006/math">
                    <m:r>
                      <a:rPr lang="en-US" i="1">
                        <a:latin typeface="Cambria Math" panose="02040503050406030204" pitchFamily="18" charset="0"/>
                      </a:rPr>
                      <m:t> </m:t>
                    </m:r>
                    <m:nary>
                      <m:naryPr>
                        <m:chr m:val="∬"/>
                        <m:limLoc m:val="undOvr"/>
                        <m:ctrlPr>
                          <a:rPr lang="en-IN" i="1">
                            <a:latin typeface="Cambria Math" panose="02040503050406030204" pitchFamily="18" charset="0"/>
                          </a:rPr>
                        </m:ctrlPr>
                      </m:naryPr>
                      <m:sub>
                        <m:r>
                          <a:rPr lang="en-US" i="1">
                            <a:latin typeface="Cambria Math" panose="02040503050406030204" pitchFamily="18" charset="0"/>
                          </a:rPr>
                          <m:t>𝑅</m:t>
                        </m:r>
                      </m:sub>
                      <m:sup/>
                      <m:e>
                        <m:r>
                          <a:rPr lang="en-US" i="1">
                            <a:latin typeface="Cambria Math" panose="02040503050406030204" pitchFamily="18" charset="0"/>
                          </a:rPr>
                          <m:t>2</m:t>
                        </m:r>
                        <m:r>
                          <a:rPr lang="en-US" i="1">
                            <a:latin typeface="Cambria Math" panose="02040503050406030204" pitchFamily="18" charset="0"/>
                          </a:rPr>
                          <m:t>𝜋</m:t>
                        </m:r>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endParaRPr lang="en-IN"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2136"/>
                </a:stretch>
              </a:blipFill>
            </p:spPr>
            <p:txBody>
              <a:bodyPr/>
              <a:lstStyle/>
              <a:p>
                <a:r>
                  <a:rPr lang="en-IN">
                    <a:noFill/>
                  </a:rPr>
                  <a:t> </a:t>
                </a:r>
              </a:p>
            </p:txBody>
          </p:sp>
        </mc:Fallback>
      </mc:AlternateContent>
    </p:spTree>
    <p:extLst>
      <p:ext uri="{BB962C8B-B14F-4D97-AF65-F5344CB8AC3E}">
        <p14:creationId xmlns:p14="http://schemas.microsoft.com/office/powerpoint/2010/main" val="3886226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normAutofit/>
              </a:bodyPr>
              <a:lstStyle/>
              <a:p>
                <a:pPr marL="0" lvl="0" indent="0">
                  <a:buNone/>
                </a:pPr>
                <a:r>
                  <a:rPr lang="en-US" dirty="0" smtClean="0"/>
                  <a:t>1. </a:t>
                </a:r>
                <a:r>
                  <a:rPr lang="en-US" sz="2400" dirty="0" smtClean="0">
                    <a:latin typeface="Times New Roman" panose="02020603050405020304" pitchFamily="18" charset="0"/>
                    <a:cs typeface="Times New Roman" panose="02020603050405020304" pitchFamily="18" charset="0"/>
                  </a:rPr>
                  <a:t>Find </a:t>
                </a:r>
                <a:r>
                  <a:rPr lang="en-US" sz="2400" dirty="0">
                    <a:latin typeface="Times New Roman" panose="02020603050405020304" pitchFamily="18" charset="0"/>
                    <a:cs typeface="Times New Roman" panose="02020603050405020304" pitchFamily="18" charset="0"/>
                  </a:rPr>
                  <a:t>the area of the ellipse </a:t>
                </a:r>
                <a14:m>
                  <m:oMath xmlns:m="http://schemas.openxmlformats.org/officeDocument/2006/math">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num>
                      <m:den>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den>
                    </m:f>
                    <m:r>
                      <a:rPr lang="en-US"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2</m:t>
                            </m:r>
                          </m:sup>
                        </m:sSup>
                      </m:num>
                      <m:den>
                        <m:sSup>
                          <m:sSupPr>
                            <m:ctrlPr>
                              <a:rPr lang="en-IN" sz="2400" i="1">
                                <a:latin typeface="Cambria Math" panose="02040503050406030204" pitchFamily="18" charset="0"/>
                              </a:rPr>
                            </m:ctrlPr>
                          </m:sSupPr>
                          <m:e>
                            <m:r>
                              <a:rPr lang="en-US" sz="2400" i="1">
                                <a:latin typeface="Cambria Math" panose="02040503050406030204" pitchFamily="18" charset="0"/>
                              </a:rPr>
                              <m:t>𝑏</m:t>
                            </m:r>
                          </m:e>
                          <m:sup>
                            <m:r>
                              <a:rPr lang="en-US" sz="2400" i="1">
                                <a:latin typeface="Cambria Math" panose="02040503050406030204" pitchFamily="18" charset="0"/>
                              </a:rPr>
                              <m:t>2</m:t>
                            </m:r>
                          </m:sup>
                        </m:sSup>
                      </m:den>
                    </m:f>
                    <m:r>
                      <a:rPr lang="en-US" sz="2400" i="1">
                        <a:latin typeface="Cambria Math" panose="02040503050406030204" pitchFamily="18" charset="0"/>
                      </a:rPr>
                      <m:t>=1 </m:t>
                    </m:r>
                    <m:r>
                      <a:rPr lang="en-US" sz="2400" i="1">
                        <a:latin typeface="Cambria Math" panose="02040503050406030204" pitchFamily="18" charset="0"/>
                      </a:rPr>
                      <m:t>𝑏𝑦</m:t>
                    </m:r>
                    <m:r>
                      <a:rPr lang="en-US" sz="2400" i="1">
                        <a:latin typeface="Cambria Math" panose="02040503050406030204" pitchFamily="18" charset="0"/>
                      </a:rPr>
                      <m:t> </m:t>
                    </m:r>
                    <m:r>
                      <a:rPr lang="en-US" sz="2400" i="1">
                        <a:latin typeface="Cambria Math" panose="02040503050406030204" pitchFamily="18" charset="0"/>
                      </a:rPr>
                      <m:t>𝑑𝑜𝑢𝑏𝑙𝑒</m:t>
                    </m:r>
                    <m:r>
                      <a:rPr lang="en-US" sz="2400" i="1">
                        <a:latin typeface="Cambria Math" panose="02040503050406030204" pitchFamily="18" charset="0"/>
                      </a:rPr>
                      <m:t> </m:t>
                    </m:r>
                    <m:r>
                      <a:rPr lang="en-US" sz="2400" i="1">
                        <a:latin typeface="Cambria Math" panose="02040503050406030204" pitchFamily="18" charset="0"/>
                      </a:rPr>
                      <m:t>𝑖𝑛𝑡𝑒𝑔𝑡𝑎𝑡𝑖𝑜𝑛</m:t>
                    </m:r>
                    <m:r>
                      <a:rPr lang="en-US" sz="2400" i="1">
                        <a:latin typeface="Cambria Math" panose="02040503050406030204" pitchFamily="18" charset="0"/>
                      </a:rPr>
                      <m:t>. </m:t>
                    </m:r>
                  </m:oMath>
                </a14:m>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sz="2400" b="1" i="1">
                        <a:latin typeface="Cambria Math" panose="02040503050406030204" pitchFamily="18" charset="0"/>
                      </a:rPr>
                      <m:t>𝑺𝒐𝒍</m:t>
                    </m:r>
                    <m:r>
                      <a:rPr lang="en-US" sz="2400" b="1" i="1">
                        <a:latin typeface="Cambria Math" panose="02040503050406030204" pitchFamily="18" charset="0"/>
                      </a:rPr>
                      <m:t>:</m:t>
                    </m:r>
                    <m:r>
                      <a:rPr lang="en-US" sz="2400" i="1">
                        <a:latin typeface="Cambria Math" panose="02040503050406030204" pitchFamily="18" charset="0"/>
                      </a:rPr>
                      <m:t>𝐿𝑒𝑡</m:t>
                    </m:r>
                    <m:r>
                      <a:rPr lang="en-US" sz="2400" i="1">
                        <a:latin typeface="Cambria Math" panose="02040503050406030204" pitchFamily="18" charset="0"/>
                      </a:rPr>
                      <m:t>  </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num>
                      <m:den>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den>
                    </m:f>
                    <m:r>
                      <a:rPr lang="en-US"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2</m:t>
                            </m:r>
                          </m:sup>
                        </m:sSup>
                      </m:num>
                      <m:den>
                        <m:sSup>
                          <m:sSupPr>
                            <m:ctrlPr>
                              <a:rPr lang="en-IN" sz="2400" i="1">
                                <a:latin typeface="Cambria Math" panose="02040503050406030204" pitchFamily="18" charset="0"/>
                              </a:rPr>
                            </m:ctrlPr>
                          </m:sSupPr>
                          <m:e>
                            <m:r>
                              <a:rPr lang="en-US" sz="2400" i="1">
                                <a:latin typeface="Cambria Math" panose="02040503050406030204" pitchFamily="18" charset="0"/>
                              </a:rPr>
                              <m:t>𝑏</m:t>
                            </m:r>
                          </m:e>
                          <m:sup>
                            <m:r>
                              <a:rPr lang="en-US" sz="2400" i="1">
                                <a:latin typeface="Cambria Math" panose="02040503050406030204" pitchFamily="18" charset="0"/>
                              </a:rPr>
                              <m:t>2</m:t>
                            </m:r>
                          </m:sup>
                        </m:sSup>
                      </m:den>
                    </m:f>
                    <m:r>
                      <a:rPr lang="en-US" sz="2400" i="1">
                        <a:latin typeface="Cambria Math" panose="02040503050406030204" pitchFamily="18" charset="0"/>
                      </a:rPr>
                      <m:t>=1 </m:t>
                    </m:r>
                    <m:r>
                      <a:rPr lang="en-US" sz="2400" i="1">
                        <a:latin typeface="Cambria Math" panose="02040503050406030204" pitchFamily="18" charset="0"/>
                      </a:rPr>
                      <m:t>𝑖𝑠</m:t>
                    </m:r>
                    <m:r>
                      <a:rPr lang="en-US" sz="2400" i="1">
                        <a:latin typeface="Cambria Math" panose="02040503050406030204" pitchFamily="18" charset="0"/>
                      </a:rPr>
                      <m:t> </m:t>
                    </m:r>
                    <m:r>
                      <a:rPr lang="en-US" sz="2400" i="1">
                        <a:latin typeface="Cambria Math" panose="02040503050406030204" pitchFamily="18" charset="0"/>
                      </a:rPr>
                      <m:t>𝑒𝑙𝑙𝑖𝑝𝑠𝑒</m:t>
                    </m:r>
                    <m:r>
                      <a:rPr lang="en-US" sz="2400" i="1">
                        <a:latin typeface="Cambria Math" panose="02040503050406030204" pitchFamily="18" charset="0"/>
                      </a:rPr>
                      <m:t> </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sz="2400" i="1">
                        <a:latin typeface="Cambria Math" panose="02040503050406030204" pitchFamily="18" charset="0"/>
                      </a:rPr>
                      <m:t>𝐴𝑟𝑒𝑎</m:t>
                    </m:r>
                    <m:r>
                      <a:rPr lang="en-US" sz="2400" i="1">
                        <a:latin typeface="Cambria Math" panose="02040503050406030204" pitchFamily="18" charset="0"/>
                      </a:rPr>
                      <m:t>,  </m:t>
                    </m:r>
                    <m:r>
                      <a:rPr lang="en-US" sz="2400" i="1">
                        <a:latin typeface="Cambria Math" panose="02040503050406030204" pitchFamily="18" charset="0"/>
                      </a:rPr>
                      <m:t>𝐴</m:t>
                    </m:r>
                    <m:r>
                      <a:rPr lang="en-US" sz="2400" i="1">
                        <a:latin typeface="Cambria Math" panose="02040503050406030204" pitchFamily="18" charset="0"/>
                      </a:rPr>
                      <m:t>=4</m:t>
                    </m:r>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r>
                          <a:rPr lang="en-US" sz="2400" i="1">
                            <a:latin typeface="Cambria Math" panose="02040503050406030204" pitchFamily="18" charset="0"/>
                          </a:rPr>
                          <m:t>=0</m:t>
                        </m:r>
                      </m:sub>
                      <m:sup>
                        <m:r>
                          <a:rPr lang="en-US" sz="2400" i="1">
                            <a:latin typeface="Cambria Math" panose="02040503050406030204" pitchFamily="18" charset="0"/>
                          </a:rPr>
                          <m:t>𝑎</m:t>
                        </m:r>
                      </m:sup>
                      <m:e>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𝑦</m:t>
                            </m:r>
                            <m:r>
                              <a:rPr lang="en-US" sz="2400" i="1">
                                <a:latin typeface="Cambria Math" panose="02040503050406030204" pitchFamily="18" charset="0"/>
                              </a:rPr>
                              <m:t>=0</m:t>
                            </m:r>
                          </m:sub>
                          <m:sup>
                            <m:f>
                              <m:fPr>
                                <m:ctrlPr>
                                  <a:rPr lang="en-IN" sz="2400" i="1">
                                    <a:latin typeface="Cambria Math" panose="02040503050406030204" pitchFamily="18" charset="0"/>
                                  </a:rPr>
                                </m:ctrlPr>
                              </m:fPr>
                              <m:num>
                                <m:r>
                                  <a:rPr lang="en-US" sz="2400" i="1">
                                    <a:latin typeface="Cambria Math" panose="02040503050406030204" pitchFamily="18" charset="0"/>
                                  </a:rPr>
                                  <m:t>𝑏</m:t>
                                </m:r>
                              </m:num>
                              <m:den>
                                <m:r>
                                  <a:rPr lang="en-US" sz="2400" i="1">
                                    <a:latin typeface="Cambria Math" panose="02040503050406030204" pitchFamily="18" charset="0"/>
                                  </a:rPr>
                                  <m:t>𝑎</m:t>
                                </m:r>
                              </m:den>
                            </m:f>
                            <m:rad>
                              <m:radPr>
                                <m:degHide m:val="on"/>
                                <m:ctrlPr>
                                  <a:rPr lang="en-IN" sz="2400" i="1">
                                    <a:latin typeface="Cambria Math" panose="02040503050406030204" pitchFamily="18" charset="0"/>
                                  </a:rPr>
                                </m:ctrlPr>
                              </m:radPr>
                              <m:deg/>
                              <m:e>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e>
                            </m:rad>
                          </m:sup>
                          <m:e>
                            <m:r>
                              <a:rPr lang="en-US" sz="2400" i="1">
                                <a:latin typeface="Cambria Math" panose="02040503050406030204" pitchFamily="18" charset="0"/>
                              </a:rPr>
                              <m:t>𝑑𝑦</m:t>
                            </m:r>
                            <m:r>
                              <a:rPr lang="en-US" sz="2400" i="1">
                                <a:latin typeface="Cambria Math" panose="02040503050406030204" pitchFamily="18" charset="0"/>
                              </a:rPr>
                              <m:t> </m:t>
                            </m:r>
                            <m:r>
                              <a:rPr lang="en-US" sz="2400" i="1">
                                <a:latin typeface="Cambria Math" panose="02040503050406030204" pitchFamily="18" charset="0"/>
                              </a:rPr>
                              <m:t>𝑑𝑥</m:t>
                            </m:r>
                            <m:r>
                              <a:rPr lang="en-US" sz="2400" i="1">
                                <a:latin typeface="Cambria Math" panose="02040503050406030204" pitchFamily="18" charset="0"/>
                              </a:rPr>
                              <m:t> </m:t>
                            </m:r>
                          </m:e>
                        </m:nary>
                      </m:e>
                    </m:nary>
                    <m:r>
                      <a:rPr lang="en-US" sz="2400" i="1">
                        <a:latin typeface="Cambria Math" panose="02040503050406030204" pitchFamily="18" charset="0"/>
                      </a:rPr>
                      <m:t> </m:t>
                    </m:r>
                    <m:r>
                      <a:rPr lang="en-IN" sz="2400" b="0" i="1" smtClean="0">
                        <a:latin typeface="Cambria Math" panose="02040503050406030204" pitchFamily="18" charset="0"/>
                      </a:rPr>
                      <m:t> </m:t>
                    </m:r>
                  </m:oMath>
                </a14:m>
                <a:r>
                  <a:rPr lang="en-IN" sz="2400" i="1"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=4</m:t>
                    </m:r>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r>
                          <a:rPr lang="en-US" sz="2400" i="1">
                            <a:latin typeface="Cambria Math" panose="02040503050406030204" pitchFamily="18" charset="0"/>
                          </a:rPr>
                          <m:t>=0</m:t>
                        </m:r>
                      </m:sub>
                      <m:sup>
                        <m:r>
                          <a:rPr lang="en-US" sz="2400" i="1">
                            <a:latin typeface="Cambria Math" panose="02040503050406030204" pitchFamily="18" charset="0"/>
                          </a:rPr>
                          <m:t>𝑎</m:t>
                        </m:r>
                      </m:sup>
                      <m:e>
                        <m:sSubSup>
                          <m:sSubSupPr>
                            <m:ctrlPr>
                              <a:rPr lang="en-IN" sz="2400" i="1">
                                <a:latin typeface="Cambria Math" panose="02040503050406030204" pitchFamily="18" charset="0"/>
                              </a:rPr>
                            </m:ctrlPr>
                          </m:sSubSupPr>
                          <m:e>
                            <m:d>
                              <m:dPr>
                                <m:begChr m:val="["/>
                                <m:endChr m:val="]"/>
                                <m:ctrlPr>
                                  <a:rPr lang="en-IN" sz="2400" i="1">
                                    <a:latin typeface="Cambria Math" panose="02040503050406030204" pitchFamily="18" charset="0"/>
                                  </a:rPr>
                                </m:ctrlPr>
                              </m:dPr>
                              <m:e>
                                <m:r>
                                  <a:rPr lang="en-US" sz="2400" i="1">
                                    <a:latin typeface="Cambria Math" panose="02040503050406030204" pitchFamily="18" charset="0"/>
                                  </a:rPr>
                                  <m:t>𝑦</m:t>
                                </m:r>
                              </m:e>
                            </m:d>
                          </m:e>
                          <m:sub>
                            <m:r>
                              <a:rPr lang="en-US" sz="2400" i="1">
                                <a:latin typeface="Cambria Math" panose="02040503050406030204" pitchFamily="18" charset="0"/>
                              </a:rPr>
                              <m:t>0</m:t>
                            </m:r>
                          </m:sub>
                          <m:sup>
                            <m:f>
                              <m:fPr>
                                <m:ctrlPr>
                                  <a:rPr lang="en-IN" sz="2400" i="1">
                                    <a:latin typeface="Cambria Math" panose="02040503050406030204" pitchFamily="18" charset="0"/>
                                  </a:rPr>
                                </m:ctrlPr>
                              </m:fPr>
                              <m:num>
                                <m:r>
                                  <a:rPr lang="en-US" sz="2400" i="1">
                                    <a:latin typeface="Cambria Math" panose="02040503050406030204" pitchFamily="18" charset="0"/>
                                  </a:rPr>
                                  <m:t>𝑏</m:t>
                                </m:r>
                              </m:num>
                              <m:den>
                                <m:r>
                                  <a:rPr lang="en-US" sz="2400" i="1">
                                    <a:latin typeface="Cambria Math" panose="02040503050406030204" pitchFamily="18" charset="0"/>
                                  </a:rPr>
                                  <m:t>𝑎</m:t>
                                </m:r>
                              </m:den>
                            </m:f>
                            <m:rad>
                              <m:radPr>
                                <m:degHide m:val="on"/>
                                <m:ctrlPr>
                                  <a:rPr lang="en-IN" sz="2400" i="1">
                                    <a:latin typeface="Cambria Math" panose="02040503050406030204" pitchFamily="18" charset="0"/>
                                  </a:rPr>
                                </m:ctrlPr>
                              </m:radPr>
                              <m:deg/>
                              <m:e>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e>
                            </m:rad>
                          </m:sup>
                        </m:sSubSup>
                      </m:e>
                    </m:nary>
                    <m:r>
                      <a:rPr lang="en-US" sz="2400" i="1">
                        <a:latin typeface="Cambria Math" panose="02040503050406030204" pitchFamily="18" charset="0"/>
                      </a:rPr>
                      <m:t> </m:t>
                    </m:r>
                    <m:r>
                      <a:rPr lang="en-US" sz="2400" i="1">
                        <a:latin typeface="Cambria Math" panose="02040503050406030204" pitchFamily="18" charset="0"/>
                      </a:rPr>
                      <m:t>𝑑𝑥</m:t>
                    </m:r>
                  </m:oMath>
                </a14:m>
                <a:r>
                  <a:rPr lang="en-IN" sz="2400"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 4</m:t>
                    </m:r>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r>
                          <a:rPr lang="en-US" sz="2400" i="1">
                            <a:latin typeface="Cambria Math" panose="02040503050406030204" pitchFamily="18" charset="0"/>
                          </a:rPr>
                          <m:t>=0</m:t>
                        </m:r>
                      </m:sub>
                      <m:sup>
                        <m:r>
                          <a:rPr lang="en-US" sz="2400" i="1">
                            <a:latin typeface="Cambria Math" panose="02040503050406030204" pitchFamily="18" charset="0"/>
                          </a:rPr>
                          <m:t>𝑎</m:t>
                        </m:r>
                      </m:sup>
                      <m:e>
                        <m:f>
                          <m:fPr>
                            <m:ctrlPr>
                              <a:rPr lang="en-IN" sz="2400" i="1">
                                <a:latin typeface="Cambria Math" panose="02040503050406030204" pitchFamily="18" charset="0"/>
                              </a:rPr>
                            </m:ctrlPr>
                          </m:fPr>
                          <m:num>
                            <m:r>
                              <a:rPr lang="en-US" sz="2400" i="1">
                                <a:latin typeface="Cambria Math" panose="02040503050406030204" pitchFamily="18" charset="0"/>
                              </a:rPr>
                              <m:t>𝑏</m:t>
                            </m:r>
                          </m:num>
                          <m:den>
                            <m:r>
                              <a:rPr lang="en-US" sz="2400" i="1">
                                <a:latin typeface="Cambria Math" panose="02040503050406030204" pitchFamily="18" charset="0"/>
                              </a:rPr>
                              <m:t>𝑎</m:t>
                            </m:r>
                          </m:den>
                        </m:f>
                        <m:rad>
                          <m:radPr>
                            <m:degHide m:val="on"/>
                            <m:ctrlPr>
                              <a:rPr lang="en-IN" sz="2400" i="1">
                                <a:latin typeface="Cambria Math" panose="02040503050406030204" pitchFamily="18" charset="0"/>
                              </a:rPr>
                            </m:ctrlPr>
                          </m:radPr>
                          <m:deg/>
                          <m:e>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e>
                        </m:rad>
                      </m:e>
                    </m:nary>
                    <m:r>
                      <a:rPr lang="en-US" sz="2400" i="1">
                        <a:latin typeface="Cambria Math" panose="02040503050406030204" pitchFamily="18" charset="0"/>
                      </a:rPr>
                      <m:t>  </m:t>
                    </m:r>
                    <m:r>
                      <a:rPr lang="en-US" sz="2400" i="1">
                        <a:latin typeface="Cambria Math" panose="02040503050406030204" pitchFamily="18" charset="0"/>
                      </a:rPr>
                      <m:t>𝑑𝑥</m:t>
                    </m:r>
                  </m:oMath>
                </a14:m>
                <a:endParaRPr lang="en-IN" sz="2400" i="1"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 </m:t>
                    </m:r>
                    <m:f>
                      <m:fPr>
                        <m:ctrlPr>
                          <a:rPr lang="en-IN" sz="2400" i="1">
                            <a:latin typeface="Cambria Math" panose="02040503050406030204" pitchFamily="18" charset="0"/>
                          </a:rPr>
                        </m:ctrlPr>
                      </m:fPr>
                      <m:num>
                        <m:r>
                          <a:rPr lang="en-US" sz="2400" i="1">
                            <a:latin typeface="Cambria Math" panose="02040503050406030204" pitchFamily="18" charset="0"/>
                          </a:rPr>
                          <m:t>4</m:t>
                        </m:r>
                        <m:r>
                          <a:rPr lang="en-US" sz="2400" i="1">
                            <a:latin typeface="Cambria Math" panose="02040503050406030204" pitchFamily="18" charset="0"/>
                          </a:rPr>
                          <m:t>𝑏</m:t>
                        </m:r>
                      </m:num>
                      <m:den>
                        <m:r>
                          <a:rPr lang="en-US" sz="2400" i="1">
                            <a:latin typeface="Cambria Math" panose="02040503050406030204" pitchFamily="18" charset="0"/>
                          </a:rPr>
                          <m:t>𝑎</m:t>
                        </m:r>
                      </m:den>
                    </m:f>
                    <m:nary>
                      <m:naryPr>
                        <m:limLoc m:val="subSup"/>
                        <m:ctrlPr>
                          <a:rPr lang="en-IN" sz="2400" i="1">
                            <a:latin typeface="Cambria Math" panose="02040503050406030204" pitchFamily="18" charset="0"/>
                          </a:rPr>
                        </m:ctrlPr>
                      </m:naryPr>
                      <m:sub>
                        <m:r>
                          <a:rPr lang="en-US" sz="2400" i="1">
                            <a:latin typeface="Cambria Math" panose="02040503050406030204" pitchFamily="18" charset="0"/>
                          </a:rPr>
                          <m:t>𝑥</m:t>
                        </m:r>
                        <m:r>
                          <a:rPr lang="en-US" sz="2400" i="1">
                            <a:latin typeface="Cambria Math" panose="02040503050406030204" pitchFamily="18" charset="0"/>
                          </a:rPr>
                          <m:t>=0</m:t>
                        </m:r>
                      </m:sub>
                      <m:sup>
                        <m:r>
                          <a:rPr lang="en-US" sz="2400" i="1">
                            <a:latin typeface="Cambria Math" panose="02040503050406030204" pitchFamily="18" charset="0"/>
                          </a:rPr>
                          <m:t>𝑎</m:t>
                        </m:r>
                      </m:sup>
                      <m:e>
                        <m:rad>
                          <m:radPr>
                            <m:degHide m:val="on"/>
                            <m:ctrlPr>
                              <a:rPr lang="en-IN" sz="2400" i="1">
                                <a:latin typeface="Cambria Math" panose="02040503050406030204" pitchFamily="18" charset="0"/>
                              </a:rPr>
                            </m:ctrlPr>
                          </m:radPr>
                          <m:deg/>
                          <m:e>
                            <m:sSup>
                              <m:sSupPr>
                                <m:ctrlPr>
                                  <a:rPr lang="en-IN" sz="2400" i="1">
                                    <a:latin typeface="Cambria Math" panose="02040503050406030204" pitchFamily="18" charset="0"/>
                                  </a:rPr>
                                </m:ctrlPr>
                              </m:sSupPr>
                              <m:e>
                                <m:r>
                                  <a:rPr lang="en-US" sz="2400" i="1">
                                    <a:latin typeface="Cambria Math" panose="02040503050406030204" pitchFamily="18" charset="0"/>
                                  </a:rPr>
                                  <m:t>𝑎</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IN"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e>
                        </m:rad>
                      </m:e>
                    </m:nary>
                    <m:r>
                      <a:rPr lang="en-US" sz="2400" i="1">
                        <a:latin typeface="Cambria Math" panose="02040503050406030204" pitchFamily="18" charset="0"/>
                      </a:rPr>
                      <m:t>  </m:t>
                    </m:r>
                    <m:r>
                      <a:rPr lang="en-US" sz="2400" i="1">
                        <a:latin typeface="Cambria Math" panose="02040503050406030204" pitchFamily="18" charset="0"/>
                      </a:rPr>
                      <m:t>𝑑𝑥</m:t>
                    </m:r>
                    <m:r>
                      <a:rPr lang="en-IN" sz="2400" b="0" i="1" smtClean="0">
                        <a:latin typeface="Cambria Math" panose="02040503050406030204" pitchFamily="18" charset="0"/>
                      </a:rPr>
                      <m:t> </m:t>
                    </m:r>
                  </m:oMath>
                </a14:m>
                <a:r>
                  <a:rPr lang="en-IN" sz="2400" dirty="0" smtClean="0">
                    <a:latin typeface="Times New Roman" panose="02020603050405020304" pitchFamily="18" charset="0"/>
                    <a:cs typeface="Times New Roman" panose="02020603050405020304" pitchFamily="18" charset="0"/>
                  </a:rPr>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𝑏</m:t>
                        </m:r>
                      </m:num>
                      <m:den>
                        <m:r>
                          <a:rPr lang="en-US" i="1">
                            <a:latin typeface="Cambria Math" panose="02040503050406030204" pitchFamily="18" charset="0"/>
                          </a:rPr>
                          <m:t>𝑎</m:t>
                        </m:r>
                      </m:den>
                    </m:f>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r>
                                  <a:rPr lang="en-US" i="1">
                                    <a:latin typeface="Cambria Math" panose="02040503050406030204" pitchFamily="18" charset="0"/>
                                  </a:rPr>
                                  <m:t>𝑥</m:t>
                                </m:r>
                              </m:num>
                              <m:den>
                                <m:r>
                                  <a:rPr lang="en-US" i="1">
                                    <a:latin typeface="Cambria Math" panose="02040503050406030204" pitchFamily="18" charset="0"/>
                                  </a:rPr>
                                  <m:t>2</m:t>
                                </m:r>
                              </m:den>
                            </m:f>
                            <m:rad>
                              <m:radPr>
                                <m:degHide m:val="on"/>
                                <m:ctrlPr>
                                  <a:rPr lang="en-IN" i="1">
                                    <a:latin typeface="Cambria Math" panose="02040503050406030204" pitchFamily="18" charset="0"/>
                                  </a:rPr>
                                </m:ctrlPr>
                              </m:radPr>
                              <m:deg/>
                              <m:e>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e>
                            </m:rad>
                            <m:r>
                              <a:rPr lang="en-US"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2</m:t>
                                    </m:r>
                                  </m:sup>
                                </m:sSup>
                              </m:num>
                              <m:den>
                                <m:r>
                                  <a:rPr lang="en-US" i="1">
                                    <a:latin typeface="Cambria Math" panose="02040503050406030204" pitchFamily="18" charset="0"/>
                                  </a:rPr>
                                  <m:t>2</m:t>
                                </m:r>
                              </m:den>
                            </m:f>
                            <m:sSup>
                              <m:sSupPr>
                                <m:ctrlPr>
                                  <a:rPr lang="en-IN" i="1">
                                    <a:latin typeface="Cambria Math" panose="02040503050406030204" pitchFamily="18" charset="0"/>
                                  </a:rPr>
                                </m:ctrlPr>
                              </m:sSupPr>
                              <m:e>
                                <m:r>
                                  <a:rPr lang="en-US" i="1">
                                    <a:latin typeface="Cambria Math" panose="02040503050406030204" pitchFamily="18" charset="0"/>
                                  </a:rPr>
                                  <m:t>𝑠𝑖𝑛</m:t>
                                </m:r>
                              </m:e>
                              <m:sup>
                                <m:r>
                                  <a:rPr lang="en-US" i="1">
                                    <a:latin typeface="Cambria Math" panose="02040503050406030204" pitchFamily="18" charset="0"/>
                                  </a:rPr>
                                  <m:t>−1</m:t>
                                </m:r>
                              </m:sup>
                            </m:sSup>
                            <m:d>
                              <m:dPr>
                                <m:ctrlPr>
                                  <a:rPr lang="en-IN" i="1">
                                    <a:latin typeface="Cambria Math" panose="02040503050406030204" pitchFamily="18" charset="0"/>
                                  </a:rPr>
                                </m:ctrlPr>
                              </m:dPr>
                              <m:e>
                                <m:f>
                                  <m:fPr>
                                    <m:ctrlPr>
                                      <a:rPr lang="en-IN" i="1">
                                        <a:latin typeface="Cambria Math" panose="02040503050406030204" pitchFamily="18" charset="0"/>
                                      </a:rPr>
                                    </m:ctrlPr>
                                  </m:fPr>
                                  <m:num>
                                    <m:r>
                                      <a:rPr lang="en-US" i="1">
                                        <a:latin typeface="Cambria Math" panose="02040503050406030204" pitchFamily="18" charset="0"/>
                                      </a:rPr>
                                      <m:t>𝑥</m:t>
                                    </m:r>
                                  </m:num>
                                  <m:den>
                                    <m:r>
                                      <a:rPr lang="en-US" i="1">
                                        <a:latin typeface="Cambria Math" panose="02040503050406030204" pitchFamily="18" charset="0"/>
                                      </a:rPr>
                                      <m:t>𝑎</m:t>
                                    </m:r>
                                  </m:den>
                                </m:f>
                              </m:e>
                            </m:d>
                          </m:e>
                        </m:d>
                      </m:e>
                      <m:sub>
                        <m:r>
                          <a:rPr lang="en-US" i="1">
                            <a:latin typeface="Cambria Math" panose="02040503050406030204" pitchFamily="18" charset="0"/>
                          </a:rPr>
                          <m:t>0</m:t>
                        </m:r>
                      </m:sub>
                      <m:sup>
                        <m:r>
                          <a:rPr lang="en-US" i="1">
                            <a:latin typeface="Cambria Math" panose="02040503050406030204" pitchFamily="18" charset="0"/>
                          </a:rPr>
                          <m:t>𝑎</m:t>
                        </m:r>
                      </m:sup>
                    </m:sSubSup>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126"/>
                </a:stretch>
              </a:blipFill>
            </p:spPr>
            <p:txBody>
              <a:bodyPr/>
              <a:lstStyle/>
              <a:p>
                <a:r>
                  <a:rPr lang="en-IN">
                    <a:noFill/>
                  </a:rPr>
                  <a:t> </a:t>
                </a:r>
              </a:p>
            </p:txBody>
          </p:sp>
        </mc:Fallback>
      </mc:AlternateContent>
      <p:pic>
        <p:nvPicPr>
          <p:cNvPr id="4" name="Picture 3"/>
          <p:cNvPicPr/>
          <p:nvPr/>
        </p:nvPicPr>
        <p:blipFill>
          <a:blip r:embed="rId3" cstate="print"/>
          <a:stretch>
            <a:fillRect/>
          </a:stretch>
        </p:blipFill>
        <p:spPr>
          <a:xfrm>
            <a:off x="7820463" y="2153196"/>
            <a:ext cx="3057744" cy="2229617"/>
          </a:xfrm>
          <a:prstGeom prst="rect">
            <a:avLst/>
          </a:prstGeom>
        </p:spPr>
      </p:pic>
    </p:spTree>
    <p:extLst>
      <p:ext uri="{BB962C8B-B14F-4D97-AF65-F5344CB8AC3E}">
        <p14:creationId xmlns:p14="http://schemas.microsoft.com/office/powerpoint/2010/main" val="4092412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5171090"/>
              </a:xfrm>
            </p:spPr>
            <p:txBody>
              <a:bodyPr/>
              <a:lstStyle/>
              <a:p>
                <a:pPr marL="0" indent="0">
                  <a:buNone/>
                </a:pPr>
                <a14:m>
                  <m:oMath xmlns:m="http://schemas.openxmlformats.org/officeDocument/2006/math">
                    <m:r>
                      <a:rPr lang="en-IN" b="0" i="1" smtClean="0">
                        <a:latin typeface="Cambria Math" panose="02040503050406030204" pitchFamily="18" charset="0"/>
                      </a:rPr>
                      <m:t>𝐴</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𝑏</m:t>
                        </m:r>
                      </m:num>
                      <m:den>
                        <m:r>
                          <a:rPr lang="en-US" i="1">
                            <a:latin typeface="Cambria Math" panose="02040503050406030204" pitchFamily="18" charset="0"/>
                          </a:rPr>
                          <m:t>𝑎</m:t>
                        </m:r>
                      </m:den>
                    </m:f>
                    <m:d>
                      <m:dPr>
                        <m:begChr m:val="["/>
                        <m:endChr m:val="]"/>
                        <m:ctrlPr>
                          <a:rPr lang="en-IN" i="1">
                            <a:latin typeface="Cambria Math" panose="02040503050406030204" pitchFamily="18" charset="0"/>
                          </a:rPr>
                        </m:ctrlPr>
                      </m:dPr>
                      <m:e>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2</m:t>
                                </m:r>
                              </m:sup>
                            </m:sSup>
                          </m:num>
                          <m:den>
                            <m:r>
                              <a:rPr lang="en-US" i="1">
                                <a:latin typeface="Cambria Math" panose="02040503050406030204" pitchFamily="18" charset="0"/>
                              </a:rPr>
                              <m:t>2</m:t>
                            </m:r>
                          </m:den>
                        </m:f>
                        <m:sSup>
                          <m:sSupPr>
                            <m:ctrlPr>
                              <a:rPr lang="en-IN" i="1">
                                <a:latin typeface="Cambria Math" panose="02040503050406030204" pitchFamily="18" charset="0"/>
                              </a:rPr>
                            </m:ctrlPr>
                          </m:sSupPr>
                          <m:e>
                            <m:r>
                              <a:rPr lang="en-US" i="1">
                                <a:latin typeface="Cambria Math" panose="02040503050406030204" pitchFamily="18" charset="0"/>
                              </a:rPr>
                              <m:t>𝑠𝑖𝑛</m:t>
                            </m:r>
                          </m:e>
                          <m:sup>
                            <m:r>
                              <a:rPr lang="en-US" i="1">
                                <a:latin typeface="Cambria Math" panose="02040503050406030204" pitchFamily="18" charset="0"/>
                              </a:rPr>
                              <m:t>−1</m:t>
                            </m:r>
                          </m:sup>
                        </m:sSup>
                        <m:d>
                          <m:dPr>
                            <m:ctrlPr>
                              <a:rPr lang="en-IN" i="1">
                                <a:latin typeface="Cambria Math" panose="02040503050406030204" pitchFamily="18" charset="0"/>
                              </a:rPr>
                            </m:ctrlPr>
                          </m:dPr>
                          <m:e>
                            <m:r>
                              <a:rPr lang="en-US" i="1">
                                <a:latin typeface="Cambria Math" panose="02040503050406030204" pitchFamily="18" charset="0"/>
                              </a:rPr>
                              <m:t>1</m:t>
                            </m:r>
                          </m:e>
                        </m:d>
                      </m:e>
                    </m:d>
                  </m:oMath>
                </a14:m>
                <a:r>
                  <a:rPr lang="en-IN" dirty="0" smtClean="0"/>
                  <a:t> </a:t>
                </a:r>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𝑏</m:t>
                        </m:r>
                      </m:num>
                      <m:den>
                        <m:r>
                          <a:rPr lang="en-US" i="1">
                            <a:latin typeface="Cambria Math" panose="02040503050406030204" pitchFamily="18" charset="0"/>
                          </a:rPr>
                          <m:t>𝑎</m:t>
                        </m:r>
                      </m:den>
                    </m:f>
                    <m:d>
                      <m:dPr>
                        <m:begChr m:val="["/>
                        <m:endChr m:val="]"/>
                        <m:ctrlPr>
                          <a:rPr lang="en-IN" i="1">
                            <a:latin typeface="Cambria Math" panose="02040503050406030204" pitchFamily="18" charset="0"/>
                          </a:rPr>
                        </m:ctrlPr>
                      </m:dPr>
                      <m:e>
                        <m:r>
                          <a:rPr lang="en-US" i="1">
                            <a:latin typeface="Cambria Math" panose="02040503050406030204" pitchFamily="18" charset="0"/>
                          </a:rPr>
                          <m:t> </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2</m:t>
                                </m:r>
                              </m:sup>
                            </m:sSup>
                          </m:num>
                          <m:den>
                            <m:r>
                              <a:rPr lang="en-US" i="1">
                                <a:latin typeface="Cambria Math" panose="02040503050406030204" pitchFamily="18" charset="0"/>
                              </a:rPr>
                              <m:t>2</m:t>
                            </m:r>
                          </m:den>
                        </m:f>
                        <m:f>
                          <m:fPr>
                            <m:ctrlPr>
                              <a:rPr lang="en-IN"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e>
                    </m:d>
                  </m:oMath>
                </a14:m>
                <a:r>
                  <a:rPr lang="en-IN" dirty="0" smtClean="0"/>
                  <a:t> </a:t>
                </a:r>
              </a:p>
              <a:p>
                <a:pPr marL="0" indent="0">
                  <a:buNone/>
                </a:pPr>
                <a14:m>
                  <m:oMath xmlns:m="http://schemas.openxmlformats.org/officeDocument/2006/math">
                    <m:r>
                      <a:rPr lang="en-US" b="1" i="1">
                        <a:latin typeface="Cambria Math" panose="02040503050406030204" pitchFamily="18" charset="0"/>
                      </a:rPr>
                      <m:t>∴</m:t>
                    </m:r>
                    <m:r>
                      <a:rPr lang="en-US" b="1" i="1">
                        <a:latin typeface="Cambria Math" panose="02040503050406030204" pitchFamily="18" charset="0"/>
                      </a:rPr>
                      <m:t>𝑨</m:t>
                    </m:r>
                    <m:r>
                      <a:rPr lang="en-US" b="1" i="1">
                        <a:latin typeface="Cambria Math" panose="02040503050406030204" pitchFamily="18" charset="0"/>
                      </a:rPr>
                      <m:t>=</m:t>
                    </m:r>
                    <m:r>
                      <a:rPr lang="en-US" b="1" i="1">
                        <a:latin typeface="Cambria Math" panose="02040503050406030204" pitchFamily="18" charset="0"/>
                      </a:rPr>
                      <m:t>𝝅</m:t>
                    </m:r>
                    <m:r>
                      <a:rPr lang="en-US" b="1" i="1">
                        <a:latin typeface="Cambria Math" panose="02040503050406030204" pitchFamily="18" charset="0"/>
                      </a:rPr>
                      <m:t>𝒂𝒃</m:t>
                    </m:r>
                    <m:r>
                      <a:rPr lang="en-US" b="1" i="1">
                        <a:latin typeface="Cambria Math" panose="02040503050406030204" pitchFamily="18" charset="0"/>
                      </a:rPr>
                      <m:t> </m:t>
                    </m:r>
                    <m:r>
                      <a:rPr lang="en-US" b="1" i="1">
                        <a:latin typeface="Cambria Math" panose="02040503050406030204" pitchFamily="18" charset="0"/>
                      </a:rPr>
                      <m:t>𝒔𝒒</m:t>
                    </m:r>
                    <m:r>
                      <a:rPr lang="en-US" b="1" i="1">
                        <a:latin typeface="Cambria Math" panose="02040503050406030204" pitchFamily="18" charset="0"/>
                      </a:rPr>
                      <m:t>. </m:t>
                    </m:r>
                    <m:r>
                      <a:rPr lang="en-US" b="1" i="1">
                        <a:latin typeface="Cambria Math" panose="02040503050406030204" pitchFamily="18" charset="0"/>
                      </a:rPr>
                      <m:t>𝒖𝒏𝒊𝒕𝒔</m:t>
                    </m:r>
                  </m:oMath>
                </a14:m>
                <a:r>
                  <a:rPr lang="en-IN" b="1" dirty="0" smtClean="0"/>
                  <a:t> </a:t>
                </a:r>
                <a:endParaRPr lang="en-IN" b="1" dirty="0"/>
              </a:p>
              <a:p>
                <a:pPr marL="0" lvl="0" indent="0">
                  <a:buNone/>
                </a:pPr>
                <a:r>
                  <a:rPr lang="en-IN" sz="2400" dirty="0" smtClean="0">
                    <a:latin typeface="Times New Roman" panose="02020603050405020304" pitchFamily="18" charset="0"/>
                    <a:cs typeface="Times New Roman" panose="02020603050405020304" pitchFamily="18" charset="0"/>
                  </a:rPr>
                  <a:t>2. </a:t>
                </a:r>
                <a14:m>
                  <m:oMath xmlns:m="http://schemas.openxmlformats.org/officeDocument/2006/math">
                    <m:r>
                      <a:rPr lang="en-US" sz="2600" i="1">
                        <a:latin typeface="Cambria Math" panose="02040503050406030204" pitchFamily="18" charset="0"/>
                      </a:rPr>
                      <m:t>𝐹𝑖𝑛𝑑</m:t>
                    </m:r>
                    <m:r>
                      <a:rPr lang="en-US" sz="2600" i="1">
                        <a:latin typeface="Cambria Math" panose="02040503050406030204" pitchFamily="18" charset="0"/>
                      </a:rPr>
                      <m:t> </m:t>
                    </m:r>
                    <m:r>
                      <a:rPr lang="en-US" sz="2600" i="1">
                        <a:latin typeface="Cambria Math" panose="02040503050406030204" pitchFamily="18" charset="0"/>
                      </a:rPr>
                      <m:t>𝑡h𝑒</m:t>
                    </m:r>
                    <m:r>
                      <a:rPr lang="en-US" sz="2600" i="1">
                        <a:latin typeface="Cambria Math" panose="02040503050406030204" pitchFamily="18" charset="0"/>
                      </a:rPr>
                      <m:t> </m:t>
                    </m:r>
                    <m:r>
                      <a:rPr lang="en-US" sz="2600" i="1">
                        <a:latin typeface="Cambria Math" panose="02040503050406030204" pitchFamily="18" charset="0"/>
                      </a:rPr>
                      <m:t>𝑣𝑜𝑙𝑢𝑚𝑒</m:t>
                    </m:r>
                    <m:r>
                      <a:rPr lang="en-US" sz="2600" i="1">
                        <a:latin typeface="Cambria Math" panose="02040503050406030204" pitchFamily="18" charset="0"/>
                      </a:rPr>
                      <m:t> </m:t>
                    </m:r>
                    <m:r>
                      <a:rPr lang="en-US" sz="2600" i="1">
                        <a:latin typeface="Cambria Math" panose="02040503050406030204" pitchFamily="18" charset="0"/>
                      </a:rPr>
                      <m:t>𝑔𝑒𝑛𝑒𝑟𝑎𝑡𝑒𝑑</m:t>
                    </m:r>
                    <m:r>
                      <a:rPr lang="en-US" sz="2600" i="1">
                        <a:latin typeface="Cambria Math" panose="02040503050406030204" pitchFamily="18" charset="0"/>
                      </a:rPr>
                      <m:t> </m:t>
                    </m:r>
                    <m:r>
                      <a:rPr lang="en-US" sz="2600" i="1">
                        <a:latin typeface="Cambria Math" panose="02040503050406030204" pitchFamily="18" charset="0"/>
                      </a:rPr>
                      <m:t>𝑏𝑦</m:t>
                    </m:r>
                    <m:r>
                      <a:rPr lang="en-US" sz="2600" i="1">
                        <a:latin typeface="Cambria Math" panose="02040503050406030204" pitchFamily="18" charset="0"/>
                      </a:rPr>
                      <m:t> </m:t>
                    </m:r>
                    <m:r>
                      <a:rPr lang="en-US" sz="2600" i="1">
                        <a:latin typeface="Cambria Math" panose="02040503050406030204" pitchFamily="18" charset="0"/>
                      </a:rPr>
                      <m:t>𝑡h𝑒</m:t>
                    </m:r>
                    <m:r>
                      <a:rPr lang="en-US" sz="2600" i="1">
                        <a:latin typeface="Cambria Math" panose="02040503050406030204" pitchFamily="18" charset="0"/>
                      </a:rPr>
                      <m:t> </m:t>
                    </m:r>
                    <m:r>
                      <a:rPr lang="en-US" sz="2600" i="1">
                        <a:latin typeface="Cambria Math" panose="02040503050406030204" pitchFamily="18" charset="0"/>
                      </a:rPr>
                      <m:t>𝑟𝑒𝑣𝑜𝑙𝑢𝑡𝑖𝑜𝑛</m:t>
                    </m:r>
                    <m:r>
                      <a:rPr lang="en-US" sz="2600" i="1">
                        <a:latin typeface="Cambria Math" panose="02040503050406030204" pitchFamily="18" charset="0"/>
                      </a:rPr>
                      <m:t> </m:t>
                    </m:r>
                    <m:r>
                      <a:rPr lang="en-US" sz="2600" i="1">
                        <a:latin typeface="Cambria Math" panose="02040503050406030204" pitchFamily="18" charset="0"/>
                      </a:rPr>
                      <m:t>𝑜𝑓</m:t>
                    </m:r>
                    <m:r>
                      <a:rPr lang="en-US" sz="2600" i="1">
                        <a:latin typeface="Cambria Math" panose="02040503050406030204" pitchFamily="18" charset="0"/>
                      </a:rPr>
                      <m:t> </m:t>
                    </m:r>
                    <m:r>
                      <a:rPr lang="en-US" sz="2600" i="1">
                        <a:latin typeface="Cambria Math" panose="02040503050406030204" pitchFamily="18" charset="0"/>
                      </a:rPr>
                      <m:t>𝑡h𝑒</m:t>
                    </m:r>
                    <m:r>
                      <a:rPr lang="en-US" sz="2600" i="1">
                        <a:latin typeface="Cambria Math" panose="02040503050406030204" pitchFamily="18" charset="0"/>
                      </a:rPr>
                      <m:t> </m:t>
                    </m:r>
                    <m:r>
                      <a:rPr lang="en-US" sz="2600" i="1">
                        <a:latin typeface="Cambria Math" panose="02040503050406030204" pitchFamily="18" charset="0"/>
                      </a:rPr>
                      <m:t>𝑐𝑎𝑟𝑑𝑖𝑜𝑑𝑒</m:t>
                    </m:r>
                    <m:r>
                      <a:rPr lang="en-US" sz="2600" i="1">
                        <a:latin typeface="Cambria Math" panose="02040503050406030204" pitchFamily="18" charset="0"/>
                      </a:rPr>
                      <m:t> </m:t>
                    </m:r>
                  </m:oMath>
                </a14:m>
                <a:endParaRPr lang="en-US" sz="2600" dirty="0" smtClean="0">
                  <a:latin typeface="Times New Roman" panose="02020603050405020304" pitchFamily="18" charset="0"/>
                  <a:cs typeface="Times New Roman" panose="02020603050405020304" pitchFamily="18" charset="0"/>
                </a:endParaRPr>
              </a:p>
              <a:p>
                <a:pPr marL="0" lvl="0" indent="0">
                  <a:buNone/>
                </a:pPr>
                <a:r>
                  <a:rPr lang="en-US" sz="2600" dirty="0">
                    <a:latin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US" sz="2600">
                        <a:latin typeface="Cambria Math" panose="02040503050406030204" pitchFamily="18" charset="0"/>
                      </a:rPr>
                      <m:t>r</m:t>
                    </m:r>
                    <m:r>
                      <a:rPr lang="en-US" sz="2600">
                        <a:latin typeface="Cambria Math" panose="02040503050406030204" pitchFamily="18" charset="0"/>
                      </a:rPr>
                      <m:t>=</m:t>
                    </m:r>
                    <m:r>
                      <m:rPr>
                        <m:sty m:val="p"/>
                      </m:rPr>
                      <a:rPr lang="en-US" sz="2600">
                        <a:latin typeface="Cambria Math" panose="02040503050406030204" pitchFamily="18" charset="0"/>
                      </a:rPr>
                      <m:t>a</m:t>
                    </m:r>
                    <m:d>
                      <m:dPr>
                        <m:ctrlPr>
                          <a:rPr lang="en-IN" sz="2600" i="1">
                            <a:latin typeface="Cambria Math" panose="02040503050406030204" pitchFamily="18" charset="0"/>
                          </a:rPr>
                        </m:ctrlPr>
                      </m:dPr>
                      <m:e>
                        <m:r>
                          <a:rPr lang="en-US" sz="2600">
                            <a:latin typeface="Cambria Math" panose="02040503050406030204" pitchFamily="18" charset="0"/>
                          </a:rPr>
                          <m:t>1+</m:t>
                        </m:r>
                        <m:r>
                          <m:rPr>
                            <m:sty m:val="p"/>
                          </m:rPr>
                          <a:rPr lang="en-US" sz="2600">
                            <a:latin typeface="Cambria Math" panose="02040503050406030204" pitchFamily="18" charset="0"/>
                          </a:rPr>
                          <m:t>cosθ</m:t>
                        </m:r>
                      </m:e>
                    </m:d>
                    <m:r>
                      <a:rPr lang="en-US" sz="2600" i="1">
                        <a:latin typeface="Cambria Math" panose="02040503050406030204" pitchFamily="18" charset="0"/>
                      </a:rPr>
                      <m:t> </m:t>
                    </m:r>
                    <m:r>
                      <a:rPr lang="en-US" sz="2600" i="1">
                        <a:latin typeface="Cambria Math" panose="02040503050406030204" pitchFamily="18" charset="0"/>
                      </a:rPr>
                      <m:t>𝑎𝑏𝑜𝑢𝑡</m:t>
                    </m:r>
                    <m:r>
                      <a:rPr lang="en-US" sz="2600" i="1">
                        <a:latin typeface="Cambria Math" panose="02040503050406030204" pitchFamily="18" charset="0"/>
                      </a:rPr>
                      <m:t> </m:t>
                    </m:r>
                    <m:r>
                      <a:rPr lang="en-US" sz="2600" i="1">
                        <a:latin typeface="Cambria Math" panose="02040503050406030204" pitchFamily="18" charset="0"/>
                      </a:rPr>
                      <m:t>𝑡</m:t>
                    </m:r>
                    <m:r>
                      <m:rPr>
                        <m:sty m:val="p"/>
                      </m:rPr>
                      <a:rPr lang="en-US" sz="2600">
                        <a:latin typeface="Cambria Math" panose="02040503050406030204" pitchFamily="18" charset="0"/>
                      </a:rPr>
                      <m:t>h</m:t>
                    </m:r>
                    <m:r>
                      <a:rPr lang="en-US" sz="2600" i="1">
                        <a:latin typeface="Cambria Math" panose="02040503050406030204" pitchFamily="18" charset="0"/>
                      </a:rPr>
                      <m:t>𝑒</m:t>
                    </m:r>
                    <m:r>
                      <a:rPr lang="en-US" sz="2600" i="1">
                        <a:latin typeface="Cambria Math" panose="02040503050406030204" pitchFamily="18" charset="0"/>
                      </a:rPr>
                      <m:t> </m:t>
                    </m:r>
                    <m:r>
                      <a:rPr lang="en-US" sz="2600" i="1">
                        <a:latin typeface="Cambria Math" panose="02040503050406030204" pitchFamily="18" charset="0"/>
                      </a:rPr>
                      <m:t>𝑖𝑛𝑖𝑡𝑖𝑎𝑙</m:t>
                    </m:r>
                    <m:r>
                      <a:rPr lang="en-US" sz="2600" i="1">
                        <a:latin typeface="Cambria Math" panose="02040503050406030204" pitchFamily="18" charset="0"/>
                      </a:rPr>
                      <m:t> </m:t>
                    </m:r>
                    <m:r>
                      <a:rPr lang="en-US" sz="2600" i="1">
                        <a:latin typeface="Cambria Math" panose="02040503050406030204" pitchFamily="18" charset="0"/>
                      </a:rPr>
                      <m:t>𝑙𝑖𝑛𝑒</m:t>
                    </m:r>
                    <m:r>
                      <a:rPr lang="en-US" sz="2600" i="1">
                        <a:latin typeface="Cambria Math" panose="02040503050406030204" pitchFamily="18" charset="0"/>
                      </a:rPr>
                      <m:t> </m:t>
                    </m:r>
                    <m:r>
                      <a:rPr lang="en-US" sz="2600" i="1">
                        <a:latin typeface="Cambria Math" panose="02040503050406030204" pitchFamily="18" charset="0"/>
                      </a:rPr>
                      <m:t>𝑢𝑠𝑖𝑛𝑔</m:t>
                    </m:r>
                    <m:r>
                      <a:rPr lang="en-US" sz="2600" i="1">
                        <a:latin typeface="Cambria Math" panose="02040503050406030204" pitchFamily="18" charset="0"/>
                      </a:rPr>
                      <m:t> </m:t>
                    </m:r>
                    <m:r>
                      <a:rPr lang="en-US" sz="2600" i="1">
                        <a:latin typeface="Cambria Math" panose="02040503050406030204" pitchFamily="18" charset="0"/>
                      </a:rPr>
                      <m:t>𝑑𝑜𝑢𝑏𝑙𝑒</m:t>
                    </m:r>
                    <m:r>
                      <a:rPr lang="en-US" sz="2600" i="1">
                        <a:latin typeface="Cambria Math" panose="02040503050406030204" pitchFamily="18" charset="0"/>
                      </a:rPr>
                      <m:t> </m:t>
                    </m:r>
                    <m:r>
                      <a:rPr lang="en-US" sz="2600" i="1">
                        <a:latin typeface="Cambria Math" panose="02040503050406030204" pitchFamily="18" charset="0"/>
                      </a:rPr>
                      <m:t>𝑖𝑛𝑡𝑒𝑔𝑟𝑎𝑙</m:t>
                    </m:r>
                    <m:r>
                      <a:rPr lang="en-US" sz="2600" i="1">
                        <a:latin typeface="Cambria Math" panose="02040503050406030204" pitchFamily="18" charset="0"/>
                      </a:rPr>
                      <m:t>.  </m:t>
                    </m:r>
                  </m:oMath>
                </a14:m>
                <a:endParaRPr lang="en-IN" sz="2600" dirty="0" smtClean="0">
                  <a:latin typeface="Times New Roman" panose="02020603050405020304" pitchFamily="18" charset="0"/>
                  <a:cs typeface="Times New Roman" panose="02020603050405020304" pitchFamily="18" charset="0"/>
                </a:endParaRPr>
              </a:p>
              <a:p>
                <a:pPr marL="0" lvl="0" indent="0">
                  <a:buNone/>
                </a:pPr>
                <a:r>
                  <a:rPr lang="en-IN" sz="2600" dirty="0" smtClean="0">
                    <a:latin typeface="Times New Roman" panose="02020603050405020304" pitchFamily="18" charset="0"/>
                    <a:cs typeface="Times New Roman" panose="02020603050405020304" pitchFamily="18" charset="0"/>
                  </a:rPr>
                  <a:t>Sol: </a:t>
                </a:r>
                <a14:m>
                  <m:oMath xmlns:m="http://schemas.openxmlformats.org/officeDocument/2006/math">
                    <m:r>
                      <a:rPr lang="en-US" i="1">
                        <a:latin typeface="Cambria Math" panose="02040503050406030204" pitchFamily="18" charset="0"/>
                      </a:rPr>
                      <m:t>𝑊</m:t>
                    </m:r>
                    <m:r>
                      <a:rPr lang="en-IN" b="0" i="1" smtClean="0">
                        <a:latin typeface="Cambria Math" panose="02040503050406030204" pitchFamily="18" charset="0"/>
                      </a:rPr>
                      <m:t>𝑘𝑡</m:t>
                    </m:r>
                    <m:r>
                      <a:rPr lang="en-US" i="1">
                        <a:latin typeface="Cambria Math" panose="02040503050406030204" pitchFamily="18" charset="0"/>
                      </a:rPr>
                      <m:t> ,  </m:t>
                    </m:r>
                    <m:r>
                      <a:rPr lang="en-US" i="1">
                        <a:latin typeface="Cambria Math" panose="02040503050406030204" pitchFamily="18" charset="0"/>
                      </a:rPr>
                      <m:t>𝑉</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nary>
                          <m:naryPr>
                            <m:limLoc m:val="subSup"/>
                            <m:ctrlPr>
                              <a:rPr lang="en-IN" i="1">
                                <a:latin typeface="Cambria Math" panose="02040503050406030204" pitchFamily="18" charset="0"/>
                              </a:rPr>
                            </m:ctrlPr>
                          </m:naryPr>
                          <m:sub>
                            <m:r>
                              <a:rPr lang="en-US" i="1">
                                <a:latin typeface="Cambria Math" panose="02040503050406030204" pitchFamily="18" charset="0"/>
                              </a:rPr>
                              <m:t>𝑟</m:t>
                            </m:r>
                            <m:r>
                              <a:rPr lang="en-US" i="1">
                                <a:latin typeface="Cambria Math" panose="02040503050406030204" pitchFamily="18" charset="0"/>
                              </a:rPr>
                              <m:t>=0</m:t>
                            </m:r>
                          </m:sub>
                          <m:sup>
                            <m:r>
                              <m:rPr>
                                <m:sty m:val="p"/>
                              </m:rPr>
                              <a:rPr lang="en-US">
                                <a:latin typeface="Cambria Math" panose="02040503050406030204" pitchFamily="18" charset="0"/>
                              </a:rPr>
                              <m:t>a</m:t>
                            </m:r>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sup>
                          <m:e>
                            <m:r>
                              <a:rPr lang="en-US" i="1">
                                <a:latin typeface="Cambria Math" panose="02040503050406030204" pitchFamily="18" charset="0"/>
                              </a:rPr>
                              <m:t>2</m:t>
                            </m:r>
                            <m:r>
                              <a:rPr lang="en-US" i="1">
                                <a:latin typeface="Cambria Math" panose="02040503050406030204" pitchFamily="18" charset="0"/>
                              </a:rPr>
                              <m:t>𝜋</m:t>
                            </m:r>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2</m:t>
                                </m:r>
                              </m:sup>
                            </m:sSup>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r>
                              <a:rPr lang="en-US" i="1">
                                <a:latin typeface="Cambria Math" panose="02040503050406030204" pitchFamily="18" charset="0"/>
                              </a:rPr>
                              <m:t>𝑑𝑟</m:t>
                            </m:r>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e>
                    </m:nary>
                  </m:oMath>
                </a14:m>
                <a:endParaRPr lang="en-IN" sz="2600" dirty="0" smtClean="0">
                  <a:latin typeface="Times New Roman" panose="02020603050405020304" pitchFamily="18" charset="0"/>
                  <a:cs typeface="Times New Roman" panose="02020603050405020304" pitchFamily="18" charset="0"/>
                </a:endParaRPr>
              </a:p>
              <a:p>
                <a:pPr marL="0" indent="0">
                  <a:buNone/>
                </a:pPr>
                <a:r>
                  <a:rPr lang="en-US" dirty="0" smtClean="0"/>
                  <a:t>                    </a:t>
                </a:r>
                <a14:m>
                  <m:oMath xmlns:m="http://schemas.openxmlformats.org/officeDocument/2006/math">
                    <m:r>
                      <a:rPr lang="en-US" i="1">
                        <a:latin typeface="Cambria Math" panose="02040503050406030204" pitchFamily="18" charset="0"/>
                      </a:rPr>
                      <m:t>𝑉</m:t>
                    </m:r>
                    <m:r>
                      <a:rPr lang="en-US" i="1">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3</m:t>
                                        </m:r>
                                      </m:sup>
                                    </m:sSup>
                                  </m:num>
                                  <m:den>
                                    <m:r>
                                      <a:rPr lang="en-US" i="1">
                                        <a:latin typeface="Cambria Math" panose="02040503050406030204" pitchFamily="18" charset="0"/>
                                      </a:rPr>
                                      <m:t>3</m:t>
                                    </m:r>
                                  </m:den>
                                </m:f>
                              </m:e>
                            </m:d>
                          </m:e>
                          <m:sub>
                            <m:r>
                              <a:rPr lang="en-US" i="1">
                                <a:latin typeface="Cambria Math" panose="02040503050406030204" pitchFamily="18" charset="0"/>
                              </a:rPr>
                              <m:t>0</m:t>
                            </m:r>
                          </m:sub>
                          <m:sup>
                            <m:r>
                              <m:rPr>
                                <m:sty m:val="p"/>
                              </m:rPr>
                              <a:rPr lang="en-US">
                                <a:latin typeface="Cambria Math" panose="02040503050406030204" pitchFamily="18" charset="0"/>
                              </a:rPr>
                              <m:t>a</m:t>
                            </m:r>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sup>
                        </m:sSubSup>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endParaRPr lang="en-IN" dirty="0"/>
              </a:p>
              <a:p>
                <a:pPr marL="0" lvl="0" indent="0">
                  <a:buNone/>
                </a:pPr>
                <a:endParaRPr lang="en-IN" sz="26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5171090"/>
              </a:xfrm>
              <a:blipFill>
                <a:blip r:embed="rId2" cstate="print"/>
                <a:stretch>
                  <a:fillRect l="-1043"/>
                </a:stretch>
              </a:blipFill>
            </p:spPr>
            <p:txBody>
              <a:bodyPr/>
              <a:lstStyle/>
              <a:p>
                <a:r>
                  <a:rPr lang="en-IN">
                    <a:noFill/>
                  </a:rPr>
                  <a:t> </a:t>
                </a:r>
              </a:p>
            </p:txBody>
          </p:sp>
        </mc:Fallback>
      </mc:AlternateContent>
      <p:pic>
        <p:nvPicPr>
          <p:cNvPr id="4" name="Picture 3"/>
          <p:cNvPicPr/>
          <p:nvPr/>
        </p:nvPicPr>
        <p:blipFill>
          <a:blip r:embed="rId3" cstate="print"/>
          <a:stretch>
            <a:fillRect/>
          </a:stretch>
        </p:blipFill>
        <p:spPr>
          <a:xfrm>
            <a:off x="8751504" y="4442908"/>
            <a:ext cx="1962150" cy="1713865"/>
          </a:xfrm>
          <a:prstGeom prst="rect">
            <a:avLst/>
          </a:prstGeom>
        </p:spPr>
      </p:pic>
    </p:spTree>
    <p:extLst>
      <p:ext uri="{BB962C8B-B14F-4D97-AF65-F5344CB8AC3E}">
        <p14:creationId xmlns:p14="http://schemas.microsoft.com/office/powerpoint/2010/main" val="697891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14:m>
                  <m:oMath xmlns:m="http://schemas.openxmlformats.org/officeDocument/2006/math">
                    <m:r>
                      <a:rPr lang="en-US" i="1" smtClean="0">
                        <a:latin typeface="Cambria Math" panose="02040503050406030204" pitchFamily="18" charset="0"/>
                      </a:rPr>
                      <m:t>𝑉</m:t>
                    </m:r>
                    <m:r>
                      <a:rPr lang="en-US" i="1" smtClean="0">
                        <a:latin typeface="Cambria Math" panose="02040503050406030204" pitchFamily="18" charset="0"/>
                      </a:rPr>
                      <m:t>=</m:t>
                    </m:r>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US" i="1">
                                            <a:latin typeface="Cambria Math" panose="02040503050406030204" pitchFamily="18" charset="0"/>
                                          </a:rPr>
                                          <m:t>𝑟</m:t>
                                        </m:r>
                                      </m:e>
                                      <m:sup>
                                        <m:r>
                                          <a:rPr lang="en-US" i="1">
                                            <a:latin typeface="Cambria Math" panose="02040503050406030204" pitchFamily="18" charset="0"/>
                                          </a:rPr>
                                          <m:t>3</m:t>
                                        </m:r>
                                      </m:sup>
                                    </m:sSup>
                                  </m:num>
                                  <m:den>
                                    <m:r>
                                      <a:rPr lang="en-US" i="1">
                                        <a:latin typeface="Cambria Math" panose="02040503050406030204" pitchFamily="18" charset="0"/>
                                      </a:rPr>
                                      <m:t>3</m:t>
                                    </m:r>
                                  </m:den>
                                </m:f>
                              </m:e>
                            </m:d>
                          </m:e>
                          <m:sub>
                            <m:r>
                              <a:rPr lang="en-US" i="1">
                                <a:latin typeface="Cambria Math" panose="02040503050406030204" pitchFamily="18" charset="0"/>
                              </a:rPr>
                              <m:t>0</m:t>
                            </m:r>
                          </m:sub>
                          <m:sup>
                            <m:r>
                              <m:rPr>
                                <m:sty m:val="p"/>
                              </m:rPr>
                              <a:rPr lang="en-US">
                                <a:latin typeface="Cambria Math" panose="02040503050406030204" pitchFamily="18" charset="0"/>
                              </a:rPr>
                              <m:t>a</m:t>
                            </m:r>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sup>
                        </m:sSubSup>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endParaRPr lang="en-IN" dirty="0"/>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num>
                      <m:den>
                        <m:r>
                          <a:rPr lang="en-US" i="1">
                            <a:latin typeface="Cambria Math" panose="02040503050406030204" pitchFamily="18" charset="0"/>
                          </a:rPr>
                          <m:t>3</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sSup>
                          <m:sSupPr>
                            <m:ctrlPr>
                              <a:rPr lang="en-IN" i="1">
                                <a:latin typeface="Cambria Math" panose="02040503050406030204" pitchFamily="18" charset="0"/>
                              </a:rPr>
                            </m:ctrlPr>
                          </m:sSupPr>
                          <m:e>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e>
                          <m:sup>
                            <m:r>
                              <a:rPr lang="en-US" i="1">
                                <a:latin typeface="Cambria Math" panose="02040503050406030204" pitchFamily="18" charset="0"/>
                              </a:rPr>
                              <m:t>3</m:t>
                            </m:r>
                          </m:sup>
                        </m:sSup>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endParaRPr lang="en-IN" dirty="0"/>
              </a:p>
              <a:p>
                <a:pPr marL="0" indent="0">
                  <a:buNone/>
                </a:pPr>
                <a:r>
                  <a:rPr lang="en-US" dirty="0" smtClean="0"/>
                  <a:t>     </a:t>
                </a:r>
                <a14:m>
                  <m:oMath xmlns:m="http://schemas.openxmlformats.org/officeDocument/2006/math">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2</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r>
                          <a:rPr lang="en-US" i="1">
                            <a:latin typeface="Cambria Math" panose="02040503050406030204" pitchFamily="18" charset="0"/>
                          </a:rPr>
                          <m:t>𝜋</m:t>
                        </m:r>
                      </m:num>
                      <m:den>
                        <m:r>
                          <a:rPr lang="en-US" i="1">
                            <a:latin typeface="Cambria Math" panose="02040503050406030204" pitchFamily="18" charset="0"/>
                          </a:rPr>
                          <m:t>3</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𝜃</m:t>
                        </m:r>
                        <m:r>
                          <a:rPr lang="en-US" i="1">
                            <a:latin typeface="Cambria Math" panose="02040503050406030204" pitchFamily="18" charset="0"/>
                          </a:rPr>
                          <m:t>=0</m:t>
                        </m:r>
                      </m:sub>
                      <m:sup>
                        <m:r>
                          <a:rPr lang="en-US" i="1">
                            <a:latin typeface="Cambria Math" panose="02040503050406030204" pitchFamily="18" charset="0"/>
                          </a:rPr>
                          <m:t>𝜋</m:t>
                        </m:r>
                      </m:sup>
                      <m:e>
                        <m:r>
                          <a:rPr lang="en-US" i="1">
                            <a:latin typeface="Cambria Math" panose="02040503050406030204" pitchFamily="18" charset="0"/>
                          </a:rPr>
                          <m:t>𝑠𝑖𝑛</m:t>
                        </m:r>
                        <m:r>
                          <a:rPr lang="en-US" i="1">
                            <a:latin typeface="Cambria Math" panose="02040503050406030204" pitchFamily="18" charset="0"/>
                          </a:rPr>
                          <m:t>𝜃</m:t>
                        </m:r>
                        <m:r>
                          <a:rPr lang="en-US" i="1">
                            <a:latin typeface="Cambria Math" panose="02040503050406030204" pitchFamily="18" charset="0"/>
                          </a:rPr>
                          <m:t> </m:t>
                        </m:r>
                        <m:sSup>
                          <m:sSupPr>
                            <m:ctrlPr>
                              <a:rPr lang="en-IN" i="1">
                                <a:latin typeface="Cambria Math" panose="02040503050406030204" pitchFamily="18" charset="0"/>
                              </a:rPr>
                            </m:ctrlPr>
                          </m:sSupPr>
                          <m:e>
                            <m:d>
                              <m:dPr>
                                <m:ctrlPr>
                                  <a:rPr lang="en-IN" i="1">
                                    <a:latin typeface="Cambria Math" panose="02040503050406030204" pitchFamily="18" charset="0"/>
                                  </a:rPr>
                                </m:ctrlPr>
                              </m:dPr>
                              <m:e>
                                <m:r>
                                  <a:rPr lang="en-US">
                                    <a:latin typeface="Cambria Math" panose="02040503050406030204" pitchFamily="18" charset="0"/>
                                  </a:rPr>
                                  <m:t>1+</m:t>
                                </m:r>
                                <m:r>
                                  <m:rPr>
                                    <m:sty m:val="p"/>
                                  </m:rPr>
                                  <a:rPr lang="en-US">
                                    <a:latin typeface="Cambria Math" panose="02040503050406030204" pitchFamily="18" charset="0"/>
                                  </a:rPr>
                                  <m:t>cosθ</m:t>
                                </m:r>
                              </m:e>
                            </m:d>
                          </m:e>
                          <m:sup>
                            <m:r>
                              <a:rPr lang="en-US" i="1">
                                <a:latin typeface="Cambria Math" panose="02040503050406030204" pitchFamily="18" charset="0"/>
                              </a:rPr>
                              <m:t>3</m:t>
                            </m:r>
                          </m:sup>
                        </m:sSup>
                        <m:r>
                          <a:rPr lang="en-US" i="1">
                            <a:latin typeface="Cambria Math" panose="02040503050406030204" pitchFamily="18" charset="0"/>
                          </a:rPr>
                          <m:t>  </m:t>
                        </m:r>
                        <m:r>
                          <a:rPr lang="en-US" i="1">
                            <a:latin typeface="Cambria Math" panose="02040503050406030204" pitchFamily="18" charset="0"/>
                          </a:rPr>
                          <m:t>𝑑</m:t>
                        </m:r>
                        <m:r>
                          <a:rPr lang="en-US" i="1">
                            <a:latin typeface="Cambria Math" panose="02040503050406030204" pitchFamily="18" charset="0"/>
                          </a:rPr>
                          <m:t>𝜃</m:t>
                        </m:r>
                      </m:e>
                    </m:nary>
                  </m:oMath>
                </a14:m>
                <a:r>
                  <a:rPr lang="en-IN" dirty="0" smtClean="0"/>
                  <a:t> </a:t>
                </a:r>
                <a:endParaRPr lang="en-IN" dirty="0"/>
              </a:p>
              <a:p>
                <a:pPr marL="0" indent="0">
                  <a:buNone/>
                </a:pPr>
                <a14:m>
                  <m:oMath xmlns:m="http://schemas.openxmlformats.org/officeDocument/2006/math">
                    <m:r>
                      <a:rPr lang="en-US" i="1">
                        <a:latin typeface="Cambria Math" panose="02040503050406030204" pitchFamily="18" charset="0"/>
                      </a:rPr>
                      <m:t>𝑃𝑢𝑡</m:t>
                    </m:r>
                    <m:r>
                      <a:rPr lang="en-US" i="1">
                        <a:latin typeface="Cambria Math" panose="02040503050406030204" pitchFamily="18" charset="0"/>
                      </a:rPr>
                      <m:t>  1+</m:t>
                    </m:r>
                    <m:r>
                      <a:rPr lang="en-US" i="1">
                        <a:latin typeface="Cambria Math" panose="02040503050406030204" pitchFamily="18" charset="0"/>
                      </a:rPr>
                      <m:t>𝑐𝑜𝑠</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𝑠𝑖𝑛</m:t>
                    </m:r>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𝑑</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  ⇒</m:t>
                    </m:r>
                    <m:r>
                      <a:rPr lang="en-US" i="1">
                        <a:latin typeface="Cambria Math" panose="02040503050406030204" pitchFamily="18" charset="0"/>
                      </a:rPr>
                      <m:t>𝑠𝑖𝑛</m:t>
                    </m:r>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𝑑</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     </m:t>
                    </m:r>
                  </m:oMath>
                </a14:m>
                <a:r>
                  <a:rPr lang="en-IN" dirty="0" smtClean="0"/>
                  <a:t> </a:t>
                </a:r>
                <a:endParaRPr lang="en-IN" dirty="0"/>
              </a:p>
              <a:p>
                <a:pPr marL="0" indent="0">
                  <a:buNone/>
                </a:pPr>
                <a14:m>
                  <m:oMath xmlns:m="http://schemas.openxmlformats.org/officeDocument/2006/math">
                    <m:r>
                      <a:rPr lang="en-US" i="1">
                        <a:latin typeface="Cambria Math" panose="02040503050406030204" pitchFamily="18" charset="0"/>
                      </a:rPr>
                      <m:t>𝑖𝑓</m:t>
                    </m:r>
                    <m:r>
                      <a:rPr lang="en-US" i="1">
                        <a:latin typeface="Cambria Math" panose="02040503050406030204" pitchFamily="18" charset="0"/>
                      </a:rPr>
                      <m:t> </m:t>
                    </m:r>
                    <m:r>
                      <a:rPr lang="en-US" i="1">
                        <a:latin typeface="Cambria Math" panose="02040503050406030204" pitchFamily="18" charset="0"/>
                      </a:rPr>
                      <m:t>𝜃</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0 </m:t>
                    </m:r>
                    <m:r>
                      <a:rPr lang="en-US" i="1">
                        <a:latin typeface="Cambria Math" panose="02040503050406030204" pitchFamily="18" charset="0"/>
                      </a:rPr>
                      <m:t>𝑡𝑜</m:t>
                    </m:r>
                    <m:r>
                      <a:rPr lang="en-US" i="1">
                        <a:latin typeface="Cambria Math" panose="02040503050406030204" pitchFamily="18" charset="0"/>
                      </a:rPr>
                      <m:t> </m:t>
                    </m:r>
                    <m:r>
                      <a:rPr lang="en-US" i="1">
                        <a:latin typeface="Cambria Math" panose="02040503050406030204" pitchFamily="18" charset="0"/>
                      </a:rPr>
                      <m:t>𝜋</m:t>
                    </m:r>
                    <m:r>
                      <a:rPr lang="en-US" i="1">
                        <a:latin typeface="Cambria Math" panose="02040503050406030204" pitchFamily="18" charset="0"/>
                      </a:rPr>
                      <m:t>  </m:t>
                    </m:r>
                    <m:r>
                      <a:rPr lang="en-US" i="1">
                        <a:latin typeface="Cambria Math" panose="02040503050406030204" pitchFamily="18" charset="0"/>
                      </a:rPr>
                      <m:t>𝑡h𝑒𝑛</m:t>
                    </m:r>
                    <m:r>
                      <a:rPr lang="en-US" i="1">
                        <a:latin typeface="Cambria Math" panose="02040503050406030204" pitchFamily="18" charset="0"/>
                      </a:rPr>
                      <m:t>  </m:t>
                    </m:r>
                    <m:r>
                      <a:rPr lang="en-US" i="1">
                        <a:latin typeface="Cambria Math" panose="02040503050406030204" pitchFamily="18" charset="0"/>
                      </a:rPr>
                      <m:t>𝑡</m:t>
                    </m:r>
                    <m:r>
                      <a:rPr lang="en-US" i="1">
                        <a:latin typeface="Cambria Math" panose="02040503050406030204" pitchFamily="18" charset="0"/>
                      </a:rPr>
                      <m:t> </m:t>
                    </m:r>
                    <m:r>
                      <a:rPr lang="en-US" i="1">
                        <a:latin typeface="Cambria Math" panose="02040503050406030204" pitchFamily="18" charset="0"/>
                      </a:rPr>
                      <m:t>𝑎𝑙𝑠𝑜</m:t>
                    </m:r>
                    <m:r>
                      <a:rPr lang="en-US" i="1">
                        <a:latin typeface="Cambria Math" panose="02040503050406030204" pitchFamily="18" charset="0"/>
                      </a:rPr>
                      <m:t> </m:t>
                    </m:r>
                    <m:r>
                      <a:rPr lang="en-US" i="1">
                        <a:latin typeface="Cambria Math" panose="02040503050406030204" pitchFamily="18" charset="0"/>
                      </a:rPr>
                      <m:t>𝑣𝑎𝑟𝑖𝑒𝑠</m:t>
                    </m:r>
                    <m:r>
                      <a:rPr lang="en-US" i="1">
                        <a:latin typeface="Cambria Math" panose="02040503050406030204" pitchFamily="18" charset="0"/>
                      </a:rPr>
                      <m:t> </m:t>
                    </m:r>
                    <m:r>
                      <a:rPr lang="en-US" i="1">
                        <a:latin typeface="Cambria Math" panose="02040503050406030204" pitchFamily="18" charset="0"/>
                      </a:rPr>
                      <m:t>𝑓𝑟𝑜𝑚</m:t>
                    </m:r>
                    <m:r>
                      <a:rPr lang="en-US" i="1">
                        <a:latin typeface="Cambria Math" panose="02040503050406030204" pitchFamily="18" charset="0"/>
                      </a:rPr>
                      <m:t> 2 </m:t>
                    </m:r>
                    <m:r>
                      <a:rPr lang="en-US" i="1">
                        <a:latin typeface="Cambria Math" panose="02040503050406030204" pitchFamily="18" charset="0"/>
                      </a:rPr>
                      <m:t>𝑡𝑜</m:t>
                    </m:r>
                    <m:r>
                      <a:rPr lang="en-US" i="1">
                        <a:latin typeface="Cambria Math" panose="02040503050406030204" pitchFamily="18" charset="0"/>
                      </a:rPr>
                      <m:t> 0</m:t>
                    </m:r>
                  </m:oMath>
                </a14:m>
                <a:r>
                  <a:rPr lang="en-IN" dirty="0" smtClean="0"/>
                  <a:t> </a:t>
                </a:r>
                <a:endParaRPr lang="en-IN" dirty="0"/>
              </a:p>
              <a:p>
                <a:pPr marL="0" indent="0">
                  <a:buNone/>
                </a:pPr>
                <a14:m>
                  <m:oMath xmlns:m="http://schemas.openxmlformats.org/officeDocument/2006/math">
                    <m:r>
                      <a:rPr lang="en-IN" b="0" i="1" smtClean="0">
                        <a:latin typeface="Cambria Math" panose="02040503050406030204" pitchFamily="18" charset="0"/>
                      </a:rPr>
                      <m:t>𝑉</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2</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r>
                          <a:rPr lang="en-US" i="1">
                            <a:latin typeface="Cambria Math" panose="02040503050406030204" pitchFamily="18" charset="0"/>
                          </a:rPr>
                          <m:t>𝜋</m:t>
                        </m:r>
                      </m:num>
                      <m:den>
                        <m:r>
                          <a:rPr lang="en-US" i="1">
                            <a:latin typeface="Cambria Math" panose="02040503050406030204" pitchFamily="18" charset="0"/>
                          </a:rPr>
                          <m:t>3</m:t>
                        </m:r>
                      </m:den>
                    </m:f>
                    <m:nary>
                      <m:naryPr>
                        <m:limLoc m:val="subSup"/>
                        <m:ctrlPr>
                          <a:rPr lang="en-IN" i="1">
                            <a:latin typeface="Cambria Math" panose="02040503050406030204" pitchFamily="18" charset="0"/>
                          </a:rPr>
                        </m:ctrlPr>
                      </m:naryPr>
                      <m:sub>
                        <m:r>
                          <a:rPr lang="en-US" i="1">
                            <a:latin typeface="Cambria Math" panose="02040503050406030204" pitchFamily="18" charset="0"/>
                          </a:rPr>
                          <m:t>𝑡</m:t>
                        </m:r>
                        <m:r>
                          <a:rPr lang="en-US" i="1">
                            <a:latin typeface="Cambria Math" panose="02040503050406030204" pitchFamily="18" charset="0"/>
                          </a:rPr>
                          <m:t>=2</m:t>
                        </m:r>
                      </m:sub>
                      <m:sup>
                        <m:r>
                          <a:rPr lang="en-US" i="1">
                            <a:latin typeface="Cambria Math" panose="02040503050406030204" pitchFamily="18" charset="0"/>
                          </a:rPr>
                          <m:t>0</m:t>
                        </m:r>
                      </m:sup>
                      <m:e>
                        <m:sSup>
                          <m:sSupPr>
                            <m:ctrlPr>
                              <a:rPr lang="en-IN" i="1">
                                <a:latin typeface="Cambria Math" panose="02040503050406030204" pitchFamily="18" charset="0"/>
                              </a:rPr>
                            </m:ctrlPr>
                          </m:sSupPr>
                          <m:e>
                            <m:d>
                              <m:dPr>
                                <m:ctrlPr>
                                  <a:rPr lang="en-IN" i="1">
                                    <a:latin typeface="Cambria Math" panose="02040503050406030204" pitchFamily="18" charset="0"/>
                                  </a:rPr>
                                </m:ctrlPr>
                              </m:dPr>
                              <m:e>
                                <m:r>
                                  <m:rPr>
                                    <m:sty m:val="p"/>
                                  </m:rPr>
                                  <a:rPr lang="en-US">
                                    <a:latin typeface="Cambria Math" panose="02040503050406030204" pitchFamily="18" charset="0"/>
                                  </a:rPr>
                                  <m:t>t</m:t>
                                </m:r>
                              </m:e>
                            </m:d>
                          </m:e>
                          <m:sup>
                            <m:r>
                              <a:rPr lang="en-US" i="1">
                                <a:latin typeface="Cambria Math" panose="02040503050406030204" pitchFamily="18" charset="0"/>
                              </a:rPr>
                              <m:t>3</m:t>
                            </m:r>
                          </m:sup>
                        </m:sSup>
                        <m:r>
                          <a:rPr lang="en-US" i="1">
                            <a:latin typeface="Cambria Math" panose="02040503050406030204" pitchFamily="18" charset="0"/>
                          </a:rPr>
                          <m:t>  . −</m:t>
                        </m:r>
                        <m:r>
                          <a:rPr lang="en-US" i="1">
                            <a:latin typeface="Cambria Math" panose="02040503050406030204" pitchFamily="18" charset="0"/>
                          </a:rPr>
                          <m:t>𝑑𝑡</m:t>
                        </m:r>
                        <m:r>
                          <a:rPr lang="en-US" i="1">
                            <a:latin typeface="Cambria Math" panose="02040503050406030204" pitchFamily="18" charset="0"/>
                          </a:rPr>
                          <m:t>    =</m:t>
                        </m:r>
                        <m:f>
                          <m:fPr>
                            <m:ctrlPr>
                              <a:rPr lang="en-IN" i="1">
                                <a:latin typeface="Cambria Math" panose="02040503050406030204" pitchFamily="18" charset="0"/>
                              </a:rPr>
                            </m:ctrlPr>
                          </m:fPr>
                          <m:num>
                            <m:r>
                              <a:rPr lang="en-US" i="1">
                                <a:latin typeface="Cambria Math" panose="02040503050406030204" pitchFamily="18" charset="0"/>
                              </a:rPr>
                              <m:t>−2</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r>
                              <a:rPr lang="en-US" i="1">
                                <a:latin typeface="Cambria Math" panose="02040503050406030204" pitchFamily="18" charset="0"/>
                              </a:rPr>
                              <m:t>𝜋</m:t>
                            </m:r>
                          </m:num>
                          <m:den>
                            <m:r>
                              <a:rPr lang="en-US" i="1">
                                <a:latin typeface="Cambria Math" panose="02040503050406030204" pitchFamily="18" charset="0"/>
                              </a:rPr>
                              <m:t>3</m:t>
                            </m:r>
                          </m:den>
                        </m:f>
                      </m:e>
                    </m:nary>
                    <m:sSubSup>
                      <m:sSubSupPr>
                        <m:ctrlPr>
                          <a:rPr lang="en-IN" i="1">
                            <a:latin typeface="Cambria Math" panose="02040503050406030204" pitchFamily="18" charset="0"/>
                          </a:rPr>
                        </m:ctrlPr>
                      </m:sSubSupPr>
                      <m:e>
                        <m:d>
                          <m:dPr>
                            <m:begChr m:val="["/>
                            <m:endChr m:val="]"/>
                            <m:ctrlPr>
                              <a:rPr lang="en-IN" i="1">
                                <a:latin typeface="Cambria Math" panose="02040503050406030204" pitchFamily="18" charset="0"/>
                              </a:rPr>
                            </m:ctrlPr>
                          </m:dPr>
                          <m:e>
                            <m:f>
                              <m:fPr>
                                <m:ctrlPr>
                                  <a:rPr lang="en-IN" i="1">
                                    <a:latin typeface="Cambria Math" panose="02040503050406030204" pitchFamily="18" charset="0"/>
                                  </a:rPr>
                                </m:ctrlPr>
                              </m:fPr>
                              <m:num>
                                <m:sSup>
                                  <m:sSupPr>
                                    <m:ctrlPr>
                                      <a:rPr lang="en-IN" i="1">
                                        <a:latin typeface="Cambria Math" panose="02040503050406030204" pitchFamily="18" charset="0"/>
                                      </a:rPr>
                                    </m:ctrlPr>
                                  </m:sSupPr>
                                  <m:e>
                                    <m:r>
                                      <m:rPr>
                                        <m:sty m:val="p"/>
                                      </m:rPr>
                                      <a:rPr lang="en-US">
                                        <a:latin typeface="Cambria Math" panose="02040503050406030204" pitchFamily="18" charset="0"/>
                                      </a:rPr>
                                      <m:t>t</m:t>
                                    </m:r>
                                  </m:e>
                                  <m:sup>
                                    <m:r>
                                      <a:rPr lang="en-US" i="1">
                                        <a:latin typeface="Cambria Math" panose="02040503050406030204" pitchFamily="18" charset="0"/>
                                      </a:rPr>
                                      <m:t>4</m:t>
                                    </m:r>
                                  </m:sup>
                                </m:sSup>
                              </m:num>
                              <m:den>
                                <m:r>
                                  <a:rPr lang="en-US" i="1">
                                    <a:latin typeface="Cambria Math" panose="02040503050406030204" pitchFamily="18" charset="0"/>
                                  </a:rPr>
                                  <m:t>4</m:t>
                                </m:r>
                              </m:den>
                            </m:f>
                          </m:e>
                        </m:d>
                      </m:e>
                      <m:sub>
                        <m:r>
                          <a:rPr lang="en-US" i="1">
                            <a:latin typeface="Cambria Math" panose="02040503050406030204" pitchFamily="18" charset="0"/>
                          </a:rPr>
                          <m:t>2</m:t>
                        </m:r>
                      </m:sub>
                      <m:sup>
                        <m:r>
                          <a:rPr lang="en-US" i="1">
                            <a:latin typeface="Cambria Math" panose="02040503050406030204" pitchFamily="18" charset="0"/>
                          </a:rPr>
                          <m:t>0</m:t>
                        </m:r>
                      </m:sup>
                    </m:sSubSup>
                  </m:oMath>
                </a14:m>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113358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14:m>
                  <m:oMath xmlns:m="http://schemas.openxmlformats.org/officeDocument/2006/math">
                    <m:r>
                      <a:rPr lang="en-IN" b="0" i="1" smtClean="0">
                        <a:latin typeface="Cambria Math" panose="02040503050406030204" pitchFamily="18" charset="0"/>
                      </a:rPr>
                      <m:t>𝑉</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m:t>
                        </m:r>
                        <m:sSup>
                          <m:sSupPr>
                            <m:ctrlPr>
                              <a:rPr lang="en-IN" i="1">
                                <a:latin typeface="Cambria Math" panose="02040503050406030204" pitchFamily="18" charset="0"/>
                              </a:rPr>
                            </m:ctrlPr>
                          </m:sSupPr>
                          <m:e>
                            <m:r>
                              <a:rPr lang="en-US" i="1">
                                <a:latin typeface="Cambria Math" panose="02040503050406030204" pitchFamily="18" charset="0"/>
                              </a:rPr>
                              <m:t>𝑎</m:t>
                            </m:r>
                          </m:e>
                          <m:sup>
                            <m:r>
                              <a:rPr lang="en-US" i="1">
                                <a:latin typeface="Cambria Math" panose="02040503050406030204" pitchFamily="18" charset="0"/>
                              </a:rPr>
                              <m:t>3</m:t>
                            </m:r>
                          </m:sup>
                        </m:sSup>
                        <m:r>
                          <a:rPr lang="en-US" i="1">
                            <a:latin typeface="Cambria Math" panose="02040503050406030204" pitchFamily="18" charset="0"/>
                          </a:rPr>
                          <m:t>𝜋</m:t>
                        </m:r>
                      </m:num>
                      <m:den>
                        <m:r>
                          <a:rPr lang="en-US" i="1">
                            <a:latin typeface="Cambria Math" panose="02040503050406030204" pitchFamily="18" charset="0"/>
                          </a:rPr>
                          <m:t>6</m:t>
                        </m:r>
                      </m:den>
                    </m:f>
                    <m:d>
                      <m:dPr>
                        <m:ctrlPr>
                          <a:rPr lang="en-IN" i="1">
                            <a:latin typeface="Cambria Math" panose="02040503050406030204" pitchFamily="18" charset="0"/>
                          </a:rPr>
                        </m:ctrlPr>
                      </m:dPr>
                      <m:e>
                        <m:r>
                          <a:rPr lang="en-US" i="1">
                            <a:latin typeface="Cambria Math" panose="02040503050406030204" pitchFamily="18" charset="0"/>
                          </a:rPr>
                          <m:t>0−16</m:t>
                        </m:r>
                      </m:e>
                    </m:d>
                  </m:oMath>
                </a14:m>
                <a:r>
                  <a:rPr lang="en-IN" dirty="0" smtClean="0"/>
                  <a:t> </a:t>
                </a:r>
                <a:endParaRPr lang="en-IN" dirty="0"/>
              </a:p>
              <a:p>
                <a:pPr marL="0" indent="0">
                  <a:buNone/>
                </a:pPr>
                <a14:m>
                  <m:oMath xmlns:m="http://schemas.openxmlformats.org/officeDocument/2006/math">
                    <m:r>
                      <a:rPr lang="en-US" i="1">
                        <a:latin typeface="Cambria Math" panose="02040503050406030204" pitchFamily="18" charset="0"/>
                      </a:rPr>
                      <m:t>∴</m:t>
                    </m:r>
                    <m:r>
                      <a:rPr lang="en-US" b="1" i="1">
                        <a:latin typeface="Cambria Math" panose="02040503050406030204" pitchFamily="18" charset="0"/>
                      </a:rPr>
                      <m:t>𝑽</m:t>
                    </m:r>
                    <m:r>
                      <a:rPr lang="en-US" b="1" i="1">
                        <a:latin typeface="Cambria Math" panose="02040503050406030204" pitchFamily="18" charset="0"/>
                      </a:rPr>
                      <m:t>=</m:t>
                    </m:r>
                    <m:f>
                      <m:fPr>
                        <m:ctrlPr>
                          <a:rPr lang="en-IN" b="1" i="1">
                            <a:latin typeface="Cambria Math" panose="02040503050406030204" pitchFamily="18" charset="0"/>
                          </a:rPr>
                        </m:ctrlPr>
                      </m:fPr>
                      <m:num>
                        <m:r>
                          <a:rPr lang="en-US" b="1" i="1">
                            <a:latin typeface="Cambria Math" panose="02040503050406030204" pitchFamily="18" charset="0"/>
                          </a:rPr>
                          <m:t>𝟖</m:t>
                        </m:r>
                        <m:sSup>
                          <m:sSupPr>
                            <m:ctrlPr>
                              <a:rPr lang="en-IN" b="1" i="1">
                                <a:latin typeface="Cambria Math" panose="02040503050406030204" pitchFamily="18" charset="0"/>
                              </a:rPr>
                            </m:ctrlPr>
                          </m:sSupPr>
                          <m:e>
                            <m:r>
                              <a:rPr lang="en-US" b="1" i="1">
                                <a:latin typeface="Cambria Math" panose="02040503050406030204" pitchFamily="18" charset="0"/>
                              </a:rPr>
                              <m:t>𝒂</m:t>
                            </m:r>
                          </m:e>
                          <m:sup>
                            <m:r>
                              <a:rPr lang="en-US" b="1" i="1">
                                <a:latin typeface="Cambria Math" panose="02040503050406030204" pitchFamily="18" charset="0"/>
                              </a:rPr>
                              <m:t>𝟑</m:t>
                            </m:r>
                          </m:sup>
                        </m:sSup>
                        <m:r>
                          <a:rPr lang="en-US" b="1" i="1">
                            <a:latin typeface="Cambria Math" panose="02040503050406030204" pitchFamily="18" charset="0"/>
                          </a:rPr>
                          <m:t>𝝅</m:t>
                        </m:r>
                      </m:num>
                      <m:den>
                        <m:r>
                          <a:rPr lang="en-US" b="1" i="1">
                            <a:latin typeface="Cambria Math" panose="02040503050406030204" pitchFamily="18" charset="0"/>
                          </a:rPr>
                          <m:t>𝟑</m:t>
                        </m:r>
                      </m:den>
                    </m:f>
                    <m:r>
                      <a:rPr lang="en-US" b="1" i="1">
                        <a:latin typeface="Cambria Math" panose="02040503050406030204" pitchFamily="18" charset="0"/>
                      </a:rPr>
                      <m:t> </m:t>
                    </m:r>
                    <m:r>
                      <a:rPr lang="en-US" b="1" i="1">
                        <a:latin typeface="Cambria Math" panose="02040503050406030204" pitchFamily="18" charset="0"/>
                      </a:rPr>
                      <m:t>𝒄𝒖𝒃𝒊𝒄</m:t>
                    </m:r>
                    <m:r>
                      <a:rPr lang="en-US" b="1" i="1">
                        <a:latin typeface="Cambria Math" panose="02040503050406030204" pitchFamily="18" charset="0"/>
                      </a:rPr>
                      <m:t> </m:t>
                    </m:r>
                    <m:r>
                      <a:rPr lang="en-US" b="1" i="1">
                        <a:latin typeface="Cambria Math" panose="02040503050406030204" pitchFamily="18" charset="0"/>
                      </a:rPr>
                      <m:t>𝒖𝒏𝒊𝒕𝒔</m:t>
                    </m:r>
                    <m:r>
                      <a:rPr lang="en-IN" b="1" i="1" smtClean="0">
                        <a:latin typeface="Cambria Math" panose="02040503050406030204" pitchFamily="18" charset="0"/>
                      </a:rPr>
                      <m:t> </m:t>
                    </m:r>
                    <m:r>
                      <a:rPr lang="en-US" b="1" i="1" smtClean="0">
                        <a:latin typeface="Cambria Math" panose="02040503050406030204" pitchFamily="18" charset="0"/>
                      </a:rPr>
                      <m:t> </m:t>
                    </m:r>
                  </m:oMath>
                </a14:m>
                <a:r>
                  <a:rPr lang="en-IN" b="1" dirty="0" smtClean="0"/>
                  <a:t> </a:t>
                </a:r>
              </a:p>
              <a:p>
                <a:pPr marL="0" indent="0">
                  <a:buNone/>
                </a:pPr>
                <a:endParaRPr lang="en-US" sz="800" b="1" i="1" dirty="0" smtClean="0">
                  <a:latin typeface="Times New Roman" panose="02020603050405020304" pitchFamily="18" charset="0"/>
                  <a:cs typeface="Times New Roman" panose="02020603050405020304" pitchFamily="18" charset="0"/>
                </a:endParaRPr>
              </a:p>
              <a:p>
                <a:pPr marL="0" indent="0">
                  <a:buNone/>
                </a:pPr>
                <a:r>
                  <a:rPr lang="en-US" b="1" i="1" dirty="0" smtClean="0">
                    <a:latin typeface="Times New Roman" panose="02020603050405020304" pitchFamily="18" charset="0"/>
                    <a:cs typeface="Times New Roman" panose="02020603050405020304" pitchFamily="18" charset="0"/>
                  </a:rPr>
                  <a:t>Beta </a:t>
                </a:r>
                <a:r>
                  <a:rPr lang="en-US" b="1" i="1" dirty="0">
                    <a:latin typeface="Times New Roman" panose="02020603050405020304" pitchFamily="18" charset="0"/>
                    <a:cs typeface="Times New Roman" panose="02020603050405020304" pitchFamily="18" charset="0"/>
                  </a:rPr>
                  <a:t>and Gamma functions</a:t>
                </a:r>
                <a:r>
                  <a:rPr lang="en-US" i="1" dirty="0" smtClean="0">
                    <a:latin typeface="Times New Roman" panose="02020603050405020304" pitchFamily="18" charset="0"/>
                    <a:cs typeface="Times New Roman" panose="02020603050405020304" pitchFamily="18" charset="0"/>
                  </a:rPr>
                  <a:t>:</a:t>
                </a:r>
              </a:p>
              <a:p>
                <a:pPr marL="0" indent="0">
                  <a:buNone/>
                </a:pPr>
                <a:r>
                  <a:rPr lang="en-IN" b="1" dirty="0" smtClean="0">
                    <a:latin typeface="Times New Roman" panose="02020603050405020304" pitchFamily="18" charset="0"/>
                    <a:cs typeface="Times New Roman" panose="02020603050405020304" pitchFamily="18" charset="0"/>
                  </a:rPr>
                  <a:t>Definition:</a:t>
                </a:r>
              </a:p>
              <a:p>
                <a:pPr marL="0" indent="0">
                  <a:buNone/>
                </a:pPr>
                <a:r>
                  <a:rPr lang="en-IN"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b="0" i="1" smtClean="0">
                        <a:latin typeface="Cambria Math" panose="02040503050406030204" pitchFamily="18" charset="0"/>
                      </a:rPr>
                      <m:t>𝑛</m:t>
                    </m:r>
                  </m:oMath>
                </a14:m>
                <a:r>
                  <a:rPr lang="en-IN" dirty="0" smtClean="0">
                    <a:latin typeface="Times New Roman" panose="02020603050405020304" pitchFamily="18" charset="0"/>
                    <a:cs typeface="Times New Roman" panose="02020603050405020304" pitchFamily="18" charset="0"/>
                  </a:rPr>
                  <a:t> be any positive number. The </a:t>
                </a:r>
                <a:r>
                  <a:rPr lang="en-IN" b="1" i="1" dirty="0" smtClean="0">
                    <a:latin typeface="Times New Roman" panose="02020603050405020304" pitchFamily="18" charset="0"/>
                    <a:cs typeface="Times New Roman" panose="02020603050405020304" pitchFamily="18" charset="0"/>
                  </a:rPr>
                  <a:t>gamma</a:t>
                </a:r>
                <a:r>
                  <a:rPr lang="en-IN" dirty="0" smtClean="0">
                    <a:latin typeface="Times New Roman" panose="02020603050405020304" pitchFamily="18" charset="0"/>
                    <a:cs typeface="Times New Roman" panose="02020603050405020304" pitchFamily="18" charset="0"/>
                  </a:rPr>
                  <a:t> function of </a:t>
                </a:r>
                <a14:m>
                  <m:oMath xmlns:m="http://schemas.openxmlformats.org/officeDocument/2006/math">
                    <m:r>
                      <a:rPr lang="en-IN" i="1">
                        <a:latin typeface="Cambria Math" panose="02040503050406030204" pitchFamily="18" charset="0"/>
                      </a:rPr>
                      <m:t>𝑛</m:t>
                    </m:r>
                  </m:oMath>
                </a14:m>
                <a:r>
                  <a:rPr lang="en-IN" dirty="0" smtClean="0">
                    <a:latin typeface="Times New Roman" panose="02020603050405020304" pitchFamily="18" charset="0"/>
                    <a:cs typeface="Times New Roman" panose="02020603050405020304" pitchFamily="18" charset="0"/>
                  </a:rPr>
                  <a:t> is denoted by </a:t>
                </a:r>
                <a14:m>
                  <m:oMath xmlns:m="http://schemas.openxmlformats.org/officeDocument/2006/math">
                    <m:r>
                      <a:rPr lang="en-IN" i="1" smtClean="0">
                        <a:latin typeface="Cambria Math" panose="02040503050406030204" pitchFamily="18" charset="0"/>
                        <a:ea typeface="Cambria Math" panose="02040503050406030204" pitchFamily="18" charset="0"/>
                      </a:rPr>
                      <m:t>𝚪</m:t>
                    </m:r>
                    <m:r>
                      <a:rPr lang="en-IN" b="0" i="1" smtClean="0">
                        <a:latin typeface="Cambria Math" panose="02040503050406030204" pitchFamily="18" charset="0"/>
                        <a:ea typeface="Cambria Math" panose="02040503050406030204" pitchFamily="18" charset="0"/>
                      </a:rPr>
                      <m:t>(</m:t>
                    </m:r>
                    <m:r>
                      <a:rPr lang="en-IN" i="1">
                        <a:latin typeface="Cambria Math" panose="02040503050406030204" pitchFamily="18" charset="0"/>
                      </a:rPr>
                      <m:t>𝑛</m:t>
                    </m:r>
                  </m:oMath>
                </a14:m>
                <a:r>
                  <a:rPr lang="en-IN" dirty="0" smtClean="0">
                    <a:latin typeface="Times New Roman" panose="02020603050405020304" pitchFamily="18" charset="0"/>
                    <a:cs typeface="Times New Roman" panose="02020603050405020304" pitchFamily="18" charset="0"/>
                  </a:rPr>
                  <a:t>) and it is defined as</a:t>
                </a:r>
              </a:p>
              <a:p>
                <a:pPr marL="0" indent="0" algn="ctr">
                  <a:buNone/>
                </a:pPr>
                <a14:m>
                  <m:oMath xmlns:m="http://schemas.openxmlformats.org/officeDocument/2006/math">
                    <m:r>
                      <a:rPr lang="en-IN" b="1" i="1">
                        <a:latin typeface="Cambria Math" panose="02040503050406030204" pitchFamily="18" charset="0"/>
                        <a:ea typeface="Cambria Math" panose="02040503050406030204" pitchFamily="18" charset="0"/>
                      </a:rPr>
                      <m:t>𝜞</m:t>
                    </m:r>
                    <m:d>
                      <m:dPr>
                        <m:ctrlPr>
                          <a:rPr lang="en-IN" b="1" i="1">
                            <a:latin typeface="Cambria Math" panose="02040503050406030204" pitchFamily="18" charset="0"/>
                            <a:ea typeface="Cambria Math" panose="02040503050406030204" pitchFamily="18" charset="0"/>
                          </a:rPr>
                        </m:ctrlPr>
                      </m:dPr>
                      <m:e>
                        <m:r>
                          <a:rPr lang="en-IN" b="1" i="1">
                            <a:latin typeface="Cambria Math" panose="02040503050406030204" pitchFamily="18" charset="0"/>
                          </a:rPr>
                          <m:t>𝒏</m:t>
                        </m:r>
                      </m:e>
                    </m:d>
                    <m:r>
                      <a:rPr lang="en-IN" b="1" i="1" smtClean="0">
                        <a:latin typeface="Cambria Math" panose="02040503050406030204" pitchFamily="18" charset="0"/>
                      </a:rPr>
                      <m:t>=</m:t>
                    </m:r>
                    <m:nary>
                      <m:naryPr>
                        <m:limLoc m:val="undOvr"/>
                        <m:ctrlPr>
                          <a:rPr lang="en-IN" b="1" i="1" smtClean="0">
                            <a:latin typeface="Cambria Math" panose="02040503050406030204" pitchFamily="18" charset="0"/>
                          </a:rPr>
                        </m:ctrlPr>
                      </m:naryPr>
                      <m:sub>
                        <m:r>
                          <m:rPr>
                            <m:brk m:alnAt="24"/>
                          </m:rPr>
                          <a:rPr lang="en-IN" b="1" i="1" smtClean="0">
                            <a:latin typeface="Cambria Math" panose="02040503050406030204" pitchFamily="18" charset="0"/>
                          </a:rPr>
                          <m:t>𝒙</m:t>
                        </m:r>
                        <m:r>
                          <a:rPr lang="en-IN" b="1" i="1" smtClean="0">
                            <a:latin typeface="Cambria Math" panose="02040503050406030204" pitchFamily="18" charset="0"/>
                          </a:rPr>
                          <m:t>=</m:t>
                        </m:r>
                        <m:r>
                          <a:rPr lang="en-IN" b="1" i="1" smtClean="0">
                            <a:latin typeface="Cambria Math" panose="02040503050406030204" pitchFamily="18" charset="0"/>
                          </a:rPr>
                          <m:t>𝟎</m:t>
                        </m:r>
                      </m:sub>
                      <m:sup>
                        <m:r>
                          <a:rPr lang="en-IN" b="1" i="1" smtClean="0">
                            <a:latin typeface="Cambria Math" panose="02040503050406030204" pitchFamily="18" charset="0"/>
                            <a:ea typeface="Cambria Math" panose="02040503050406030204" pitchFamily="18" charset="0"/>
                          </a:rPr>
                          <m:t>∞</m:t>
                        </m:r>
                      </m:sup>
                      <m:e>
                        <m:sSup>
                          <m:sSupPr>
                            <m:ctrlPr>
                              <a:rPr lang="en-IN" b="1" i="1" smtClean="0">
                                <a:latin typeface="Cambria Math" panose="02040503050406030204" pitchFamily="18" charset="0"/>
                              </a:rPr>
                            </m:ctrlPr>
                          </m:sSupPr>
                          <m:e>
                            <m:r>
                              <a:rPr lang="en-IN" b="1" i="1" smtClean="0">
                                <a:latin typeface="Cambria Math" panose="02040503050406030204" pitchFamily="18" charset="0"/>
                              </a:rPr>
                              <m:t>𝒆</m:t>
                            </m:r>
                          </m:e>
                          <m:sup>
                            <m:r>
                              <a:rPr lang="en-IN" b="1" i="1" smtClean="0">
                                <a:latin typeface="Cambria Math" panose="02040503050406030204" pitchFamily="18" charset="0"/>
                              </a:rPr>
                              <m:t>−</m:t>
                            </m:r>
                            <m:r>
                              <a:rPr lang="en-IN" b="1" i="1" smtClean="0">
                                <a:latin typeface="Cambria Math" panose="02040503050406030204" pitchFamily="18" charset="0"/>
                              </a:rPr>
                              <m:t>𝒙</m:t>
                            </m:r>
                          </m:sup>
                        </m:sSup>
                        <m:sSup>
                          <m:sSupPr>
                            <m:ctrlPr>
                              <a:rPr lang="en-IN" b="1" i="1" smtClean="0">
                                <a:latin typeface="Cambria Math" panose="02040503050406030204" pitchFamily="18" charset="0"/>
                              </a:rPr>
                            </m:ctrlPr>
                          </m:sSupPr>
                          <m:e>
                            <m:r>
                              <a:rPr lang="en-IN" b="1" i="1" smtClean="0">
                                <a:latin typeface="Cambria Math" panose="02040503050406030204" pitchFamily="18" charset="0"/>
                              </a:rPr>
                              <m:t>𝒙</m:t>
                            </m:r>
                          </m:e>
                          <m:sup>
                            <m:r>
                              <a:rPr lang="en-IN" b="1" i="1" smtClean="0">
                                <a:latin typeface="Cambria Math" panose="02040503050406030204" pitchFamily="18" charset="0"/>
                              </a:rPr>
                              <m:t>𝒏</m:t>
                            </m:r>
                            <m:r>
                              <a:rPr lang="en-IN" b="1" i="1" smtClean="0">
                                <a:latin typeface="Cambria Math" panose="02040503050406030204" pitchFamily="18" charset="0"/>
                              </a:rPr>
                              <m:t>−</m:t>
                            </m:r>
                            <m:r>
                              <a:rPr lang="en-IN" b="1" i="1" smtClean="0">
                                <a:latin typeface="Cambria Math" panose="02040503050406030204" pitchFamily="18" charset="0"/>
                              </a:rPr>
                              <m:t>𝟏</m:t>
                            </m:r>
                          </m:sup>
                        </m:sSup>
                        <m:r>
                          <a:rPr lang="en-IN" b="1" i="1" smtClean="0">
                            <a:latin typeface="Cambria Math" panose="02040503050406030204" pitchFamily="18" charset="0"/>
                          </a:rPr>
                          <m:t>𝒅𝒙</m:t>
                        </m:r>
                      </m:e>
                    </m:nary>
                  </m:oMath>
                </a14:m>
                <a:r>
                  <a:rPr lang="en-IN" b="1" dirty="0" smtClean="0">
                    <a:latin typeface="Times New Roman" panose="02020603050405020304" pitchFamily="18" charset="0"/>
                    <a:cs typeface="Times New Roman" panose="02020603050405020304" pitchFamily="18" charset="0"/>
                  </a:rPr>
                  <a:t> </a:t>
                </a:r>
                <a:endParaRPr lang="en-IN"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a:stretch>
              </a:blipFill>
            </p:spPr>
            <p:txBody>
              <a:bodyPr/>
              <a:lstStyle/>
              <a:p>
                <a:r>
                  <a:rPr lang="en-IN">
                    <a:noFill/>
                  </a:rPr>
                  <a:t> </a:t>
                </a:r>
              </a:p>
            </p:txBody>
          </p:sp>
        </mc:Fallback>
      </mc:AlternateContent>
      <p:sp>
        <p:nvSpPr>
          <p:cNvPr id="11" name="Rectangle 1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346259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2"/>
                <a:ext cx="10515600" cy="5065987"/>
              </a:xfrm>
            </p:spPr>
            <p:txBody>
              <a:bodyPr/>
              <a:lstStyle/>
              <a:p>
                <a:pPr marL="0" indent="0">
                  <a:buNone/>
                </a:pPr>
                <a:r>
                  <a:rPr lang="en-IN" sz="2400" dirty="0" smtClean="0">
                    <a:latin typeface="Times New Roman" panose="02020603050405020304" pitchFamily="18" charset="0"/>
                    <a:cs typeface="Times New Roman" panose="02020603050405020304" pitchFamily="18" charset="0"/>
                  </a:rPr>
                  <a:t>The </a:t>
                </a:r>
                <a:r>
                  <a:rPr lang="en-IN" sz="2400" b="1" i="1" dirty="0">
                    <a:latin typeface="Times New Roman" panose="02020603050405020304" pitchFamily="18" charset="0"/>
                    <a:cs typeface="Times New Roman" panose="02020603050405020304" pitchFamily="18" charset="0"/>
                  </a:rPr>
                  <a:t>beta</a:t>
                </a:r>
                <a:r>
                  <a:rPr lang="en-IN" sz="2400" dirty="0">
                    <a:latin typeface="Times New Roman" panose="02020603050405020304" pitchFamily="18" charset="0"/>
                    <a:cs typeface="Times New Roman" panose="02020603050405020304" pitchFamily="18" charset="0"/>
                  </a:rPr>
                  <a:t> function is denoted by </a:t>
                </a:r>
                <a14:m>
                  <m:oMath xmlns:m="http://schemas.openxmlformats.org/officeDocument/2006/math">
                    <m:r>
                      <m:rPr>
                        <m:sty m:val="p"/>
                      </m:rPr>
                      <a:rPr lang="el-GR" sz="2400" i="1">
                        <a:latin typeface="Cambria Math" panose="02040503050406030204" pitchFamily="18" charset="0"/>
                        <a:ea typeface="Cambria Math" panose="02040503050406030204" pitchFamily="18" charset="0"/>
                      </a:rPr>
                      <m:t>β</m:t>
                    </m:r>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𝑚</m:t>
                    </m:r>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rPr>
                      <m:t>𝑛</m:t>
                    </m:r>
                    <m:r>
                      <a:rPr lang="en-IN" sz="2400" i="1">
                        <a:latin typeface="Cambria Math" panose="02040503050406030204" pitchFamily="18" charset="0"/>
                      </a:rPr>
                      <m:t>)</m:t>
                    </m:r>
                  </m:oMath>
                </a14:m>
                <a:r>
                  <a:rPr lang="en-IN" sz="2400" dirty="0">
                    <a:latin typeface="Times New Roman" panose="02020603050405020304" pitchFamily="18" charset="0"/>
                    <a:cs typeface="Times New Roman" panose="02020603050405020304" pitchFamily="18" charset="0"/>
                  </a:rPr>
                  <a:t> and it is defined as</a:t>
                </a:r>
              </a:p>
              <a:p>
                <a:pPr marL="0" indent="0" algn="ctr">
                  <a:buNone/>
                </a:pPr>
                <a14:m>
                  <m:oMath xmlns:m="http://schemas.openxmlformats.org/officeDocument/2006/math">
                    <m:r>
                      <a:rPr lang="en-IN" sz="2400" b="1" i="1">
                        <a:latin typeface="Cambria Math" panose="02040503050406030204" pitchFamily="18" charset="0"/>
                        <a:ea typeface="Cambria Math" panose="02040503050406030204" pitchFamily="18" charset="0"/>
                      </a:rPr>
                      <m:t>𝜷</m:t>
                    </m:r>
                    <m:d>
                      <m:dPr>
                        <m:ctrlPr>
                          <a:rPr lang="en-IN" sz="2400" b="1" i="1">
                            <a:latin typeface="Cambria Math" panose="02040503050406030204" pitchFamily="18" charset="0"/>
                            <a:ea typeface="Cambria Math" panose="02040503050406030204" pitchFamily="18" charset="0"/>
                          </a:rPr>
                        </m:ctrlPr>
                      </m:dPr>
                      <m:e>
                        <m:r>
                          <a:rPr lang="en-IN" sz="2400" b="1" i="1">
                            <a:latin typeface="Cambria Math" panose="02040503050406030204" pitchFamily="18" charset="0"/>
                            <a:ea typeface="Cambria Math" panose="02040503050406030204" pitchFamily="18" charset="0"/>
                          </a:rPr>
                          <m:t>𝒎</m:t>
                        </m:r>
                        <m:r>
                          <a:rPr lang="en-IN" sz="2400" b="1" i="1">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e>
                    </m:d>
                    <m:r>
                      <a:rPr lang="en-IN" sz="2400" b="1" i="1">
                        <a:latin typeface="Cambria Math" panose="02040503050406030204" pitchFamily="18" charset="0"/>
                      </a:rPr>
                      <m:t>=</m:t>
                    </m:r>
                    <m:nary>
                      <m:naryPr>
                        <m:limLoc m:val="undOvr"/>
                        <m:ctrlPr>
                          <a:rPr lang="en-IN" sz="2400" b="1" i="1">
                            <a:latin typeface="Cambria Math" panose="02040503050406030204" pitchFamily="18" charset="0"/>
                          </a:rPr>
                        </m:ctrlPr>
                      </m:naryPr>
                      <m:sub>
                        <m:r>
                          <m:rPr>
                            <m:brk m:alnAt="24"/>
                          </m:rPr>
                          <a:rPr lang="en-IN" sz="2400" b="1" i="1">
                            <a:latin typeface="Cambria Math" panose="02040503050406030204" pitchFamily="18" charset="0"/>
                          </a:rPr>
                          <m:t>𝒙</m:t>
                        </m:r>
                        <m:r>
                          <a:rPr lang="en-IN" sz="2400" b="1" i="1">
                            <a:latin typeface="Cambria Math" panose="02040503050406030204" pitchFamily="18" charset="0"/>
                          </a:rPr>
                          <m:t>=</m:t>
                        </m:r>
                        <m:r>
                          <a:rPr lang="en-IN" sz="2400" b="1" i="1">
                            <a:latin typeface="Cambria Math" panose="02040503050406030204" pitchFamily="18" charset="0"/>
                          </a:rPr>
                          <m:t>𝟎</m:t>
                        </m:r>
                      </m:sub>
                      <m:sup>
                        <m:r>
                          <a:rPr lang="en-IN" sz="2400" b="1" i="1">
                            <a:latin typeface="Cambria Math" panose="02040503050406030204" pitchFamily="18" charset="0"/>
                            <a:ea typeface="Cambria Math" panose="02040503050406030204" pitchFamily="18" charset="0"/>
                          </a:rPr>
                          <m:t>𝟏</m:t>
                        </m:r>
                      </m:sup>
                      <m:e>
                        <m:sSup>
                          <m:sSupPr>
                            <m:ctrlPr>
                              <a:rPr lang="en-IN" sz="2400" b="1" i="1">
                                <a:latin typeface="Cambria Math" panose="02040503050406030204" pitchFamily="18" charset="0"/>
                              </a:rPr>
                            </m:ctrlPr>
                          </m:sSupPr>
                          <m:e>
                            <m:r>
                              <a:rPr lang="en-IN" sz="2400" b="1" i="1">
                                <a:latin typeface="Cambria Math" panose="02040503050406030204" pitchFamily="18" charset="0"/>
                              </a:rPr>
                              <m:t>𝒙</m:t>
                            </m:r>
                          </m:e>
                          <m:sup>
                            <m:r>
                              <a:rPr lang="en-IN" sz="2400" b="1" i="1">
                                <a:latin typeface="Cambria Math" panose="02040503050406030204" pitchFamily="18" charset="0"/>
                              </a:rPr>
                              <m:t>𝒎</m:t>
                            </m:r>
                            <m:r>
                              <a:rPr lang="en-IN" sz="2400" b="1" i="1">
                                <a:latin typeface="Cambria Math" panose="02040503050406030204" pitchFamily="18" charset="0"/>
                              </a:rPr>
                              <m:t>−</m:t>
                            </m:r>
                            <m:r>
                              <a:rPr lang="en-IN" sz="2400" b="1" i="1">
                                <a:latin typeface="Cambria Math" panose="02040503050406030204" pitchFamily="18" charset="0"/>
                              </a:rPr>
                              <m:t>𝟏</m:t>
                            </m:r>
                          </m:sup>
                        </m:sSup>
                        <m:sSup>
                          <m:sSupPr>
                            <m:ctrlPr>
                              <a:rPr lang="en-IN" sz="2400" b="1" i="1">
                                <a:latin typeface="Cambria Math" panose="02040503050406030204" pitchFamily="18" charset="0"/>
                              </a:rPr>
                            </m:ctrlPr>
                          </m:sSupPr>
                          <m:e>
                            <m:d>
                              <m:dPr>
                                <m:ctrlPr>
                                  <a:rPr lang="en-IN" sz="2400" b="1" i="1">
                                    <a:latin typeface="Cambria Math" panose="02040503050406030204" pitchFamily="18" charset="0"/>
                                  </a:rPr>
                                </m:ctrlPr>
                              </m:dPr>
                              <m:e>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𝒙</m:t>
                                </m:r>
                              </m:e>
                            </m:d>
                          </m:e>
                          <m:sup>
                            <m:r>
                              <a:rPr lang="en-IN" sz="2400" b="1" i="1">
                                <a:latin typeface="Cambria Math" panose="02040503050406030204" pitchFamily="18" charset="0"/>
                              </a:rPr>
                              <m:t>𝒏</m:t>
                            </m:r>
                            <m:r>
                              <a:rPr lang="en-IN" sz="2400" b="1" i="1">
                                <a:latin typeface="Cambria Math" panose="02040503050406030204" pitchFamily="18" charset="0"/>
                              </a:rPr>
                              <m:t>−</m:t>
                            </m:r>
                            <m:r>
                              <a:rPr lang="en-IN" sz="2400" b="1" i="1">
                                <a:latin typeface="Cambria Math" panose="02040503050406030204" pitchFamily="18" charset="0"/>
                              </a:rPr>
                              <m:t>𝟏</m:t>
                            </m:r>
                          </m:sup>
                        </m:sSup>
                        <m:r>
                          <a:rPr lang="en-IN" sz="2400" b="1" i="1">
                            <a:latin typeface="Cambria Math" panose="02040503050406030204" pitchFamily="18" charset="0"/>
                          </a:rPr>
                          <m:t>𝒅𝒙</m:t>
                        </m:r>
                      </m:e>
                    </m:nary>
                  </m:oMath>
                </a14:m>
                <a:r>
                  <a:rPr lang="en-IN" sz="2400" b="1" dirty="0">
                    <a:latin typeface="Times New Roman" panose="02020603050405020304" pitchFamily="18" charset="0"/>
                    <a:cs typeface="Times New Roman" panose="02020603050405020304" pitchFamily="18" charset="0"/>
                  </a:rPr>
                  <a:t>  , </a:t>
                </a:r>
                <a14:m>
                  <m:oMath xmlns:m="http://schemas.openxmlformats.org/officeDocument/2006/math">
                    <m:r>
                      <a:rPr lang="en-IN" sz="2400" b="1" i="1">
                        <a:latin typeface="Cambria Math" panose="02040503050406030204" pitchFamily="18" charset="0"/>
                        <a:ea typeface="Cambria Math" panose="02040503050406030204" pitchFamily="18" charset="0"/>
                      </a:rPr>
                      <m:t>𝒎</m:t>
                    </m:r>
                    <m:r>
                      <a:rPr lang="en-IN" sz="2400" b="1" i="1">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r>
                      <a:rPr lang="en-IN" sz="2400" b="1" i="1">
                        <a:latin typeface="Cambria Math" panose="02040503050406030204" pitchFamily="18" charset="0"/>
                        <a:ea typeface="Cambria Math" panose="02040503050406030204" pitchFamily="18" charset="0"/>
                      </a:rPr>
                      <m:t>&gt;</m:t>
                    </m:r>
                    <m:r>
                      <a:rPr lang="en-IN" sz="2400" b="1" i="1">
                        <a:latin typeface="Cambria Math" panose="02040503050406030204" pitchFamily="18" charset="0"/>
                        <a:ea typeface="Cambria Math" panose="02040503050406030204" pitchFamily="18" charset="0"/>
                      </a:rPr>
                      <m:t>𝟎</m:t>
                    </m:r>
                    <m:r>
                      <a:rPr lang="en-IN" sz="2400" b="1" i="1">
                        <a:latin typeface="Cambria Math" panose="02040503050406030204" pitchFamily="18" charset="0"/>
                        <a:ea typeface="Cambria Math" panose="02040503050406030204" pitchFamily="18" charset="0"/>
                      </a:rPr>
                      <m:t>.</m:t>
                    </m:r>
                  </m:oMath>
                </a14:m>
                <a:endParaRPr lang="en-IN" sz="2400" b="1" dirty="0" smtClean="0">
                  <a:latin typeface="Times New Roman" panose="02020603050405020304" pitchFamily="18" charset="0"/>
                  <a:cs typeface="Times New Roman" panose="02020603050405020304" pitchFamily="18" charset="0"/>
                </a:endParaRPr>
              </a:p>
              <a:p>
                <a:pPr marL="0" indent="0" algn="ctr">
                  <a:buNone/>
                </a:pPr>
                <a:endParaRPr lang="en-IN" sz="2400" b="1" dirty="0">
                  <a:latin typeface="Times New Roman" panose="02020603050405020304" pitchFamily="18" charset="0"/>
                  <a:cs typeface="Times New Roman" panose="02020603050405020304" pitchFamily="18" charset="0"/>
                </a:endParaRPr>
              </a:p>
              <a:p>
                <a:pPr marL="0" indent="0">
                  <a:buNone/>
                </a:pPr>
                <a:r>
                  <a:rPr lang="en-US" sz="2400" b="1" dirty="0">
                    <a:latin typeface="Times New Roman" panose="02020603050405020304" pitchFamily="18" charset="0"/>
                    <a:cs typeface="Times New Roman" panose="02020603050405020304" pitchFamily="18" charset="0"/>
                  </a:rPr>
                  <a:t>Relation between Beta and Gamma functions</a:t>
                </a:r>
                <a:endParaRPr lang="zh-CN" altLang="en-US" sz="2400" b="1" dirty="0">
                  <a:latin typeface="Times New Roman" panose="02020603050405020304" pitchFamily="18" charset="0"/>
                  <a:ea typeface="Arial" panose="020B0604020202020204" pitchFamily="34" charset="0"/>
                  <a:cs typeface="Times New Roman" panose="02020603050405020304" pitchFamily="18" charset="0"/>
                </a:endParaRPr>
              </a:p>
              <a:p>
                <a:pPr marL="0" indent="0">
                  <a:buNone/>
                </a:pPr>
                <a:endParaRPr lang="en-US" sz="2400" b="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2400" b="1" i="1">
                          <a:latin typeface="Cambria Math" panose="02040503050406030204" pitchFamily="18" charset="0"/>
                          <a:ea typeface="Cambria Math" panose="02040503050406030204" pitchFamily="18" charset="0"/>
                        </a:rPr>
                        <m:t>𝜷</m:t>
                      </m:r>
                      <m:d>
                        <m:dPr>
                          <m:ctrlPr>
                            <a:rPr lang="en-IN" sz="2400" b="1" i="1">
                              <a:latin typeface="Cambria Math" panose="02040503050406030204" pitchFamily="18" charset="0"/>
                              <a:ea typeface="Cambria Math" panose="02040503050406030204" pitchFamily="18" charset="0"/>
                            </a:rPr>
                          </m:ctrlPr>
                        </m:dPr>
                        <m:e>
                          <m:r>
                            <a:rPr lang="en-IN" sz="2400" b="1" i="1">
                              <a:latin typeface="Cambria Math" panose="02040503050406030204" pitchFamily="18" charset="0"/>
                              <a:ea typeface="Cambria Math" panose="02040503050406030204" pitchFamily="18" charset="0"/>
                            </a:rPr>
                            <m:t>𝒎</m:t>
                          </m:r>
                          <m:r>
                            <a:rPr lang="en-IN" sz="2400" b="1" i="1">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e>
                      </m:d>
                      <m:r>
                        <a:rPr lang="en-IN" sz="2400" b="1" i="1">
                          <a:latin typeface="Cambria Math" panose="02040503050406030204" pitchFamily="18" charset="0"/>
                        </a:rPr>
                        <m:t>=</m:t>
                      </m:r>
                      <m:f>
                        <m:fPr>
                          <m:ctrlPr>
                            <a:rPr lang="en-IN" sz="2400" b="1" i="1" smtClean="0">
                              <a:latin typeface="Cambria Math" panose="02040503050406030204" pitchFamily="18" charset="0"/>
                            </a:rPr>
                          </m:ctrlPr>
                        </m:fPr>
                        <m:num>
                          <m:r>
                            <a:rPr lang="en-IN" sz="2400" b="1" i="1">
                              <a:latin typeface="Cambria Math" panose="02040503050406030204" pitchFamily="18" charset="0"/>
                              <a:ea typeface="Cambria Math" panose="02040503050406030204" pitchFamily="18" charset="0"/>
                            </a:rPr>
                            <m:t>𝜞</m:t>
                          </m:r>
                          <m:d>
                            <m:dPr>
                              <m:ctrlPr>
                                <a:rPr lang="en-IN" sz="2400" b="1" i="1">
                                  <a:latin typeface="Cambria Math" panose="02040503050406030204" pitchFamily="18" charset="0"/>
                                  <a:ea typeface="Cambria Math" panose="02040503050406030204" pitchFamily="18" charset="0"/>
                                </a:rPr>
                              </m:ctrlPr>
                            </m:dPr>
                            <m:e>
                              <m:r>
                                <a:rPr lang="en-IN" sz="2400" b="1" i="1" smtClean="0">
                                  <a:latin typeface="Cambria Math" panose="02040503050406030204" pitchFamily="18" charset="0"/>
                                </a:rPr>
                                <m:t>𝒎</m:t>
                              </m:r>
                            </m:e>
                          </m:d>
                          <m:r>
                            <a:rPr lang="en-IN" sz="2400" b="1" i="1">
                              <a:latin typeface="Cambria Math" panose="02040503050406030204" pitchFamily="18" charset="0"/>
                              <a:ea typeface="Cambria Math" panose="02040503050406030204" pitchFamily="18" charset="0"/>
                            </a:rPr>
                            <m:t>𝜞</m:t>
                          </m:r>
                          <m:d>
                            <m:dPr>
                              <m:ctrlPr>
                                <a:rPr lang="en-IN" sz="2400" b="1" i="1">
                                  <a:latin typeface="Cambria Math" panose="02040503050406030204" pitchFamily="18" charset="0"/>
                                  <a:ea typeface="Cambria Math" panose="02040503050406030204" pitchFamily="18" charset="0"/>
                                </a:rPr>
                              </m:ctrlPr>
                            </m:dPr>
                            <m:e>
                              <m:r>
                                <a:rPr lang="en-IN" sz="2400" b="1" i="1">
                                  <a:latin typeface="Cambria Math" panose="02040503050406030204" pitchFamily="18" charset="0"/>
                                </a:rPr>
                                <m:t>𝒏</m:t>
                              </m:r>
                            </m:e>
                          </m:d>
                        </m:num>
                        <m:den>
                          <m:r>
                            <a:rPr lang="en-IN" sz="2400" b="1" i="1">
                              <a:latin typeface="Cambria Math" panose="02040503050406030204" pitchFamily="18" charset="0"/>
                              <a:ea typeface="Cambria Math" panose="02040503050406030204" pitchFamily="18" charset="0"/>
                            </a:rPr>
                            <m:t>𝜞</m:t>
                          </m:r>
                          <m:d>
                            <m:dPr>
                              <m:ctrlPr>
                                <a:rPr lang="en-IN" sz="2400" b="1" i="1">
                                  <a:latin typeface="Cambria Math" panose="02040503050406030204" pitchFamily="18" charset="0"/>
                                  <a:ea typeface="Cambria Math" panose="02040503050406030204" pitchFamily="18" charset="0"/>
                                </a:rPr>
                              </m:ctrlPr>
                            </m:dPr>
                            <m:e>
                              <m:r>
                                <a:rPr lang="en-IN" sz="2400" b="1" i="1" smtClean="0">
                                  <a:latin typeface="Cambria Math" panose="02040503050406030204" pitchFamily="18" charset="0"/>
                                  <a:ea typeface="Cambria Math" panose="02040503050406030204" pitchFamily="18" charset="0"/>
                                </a:rPr>
                                <m:t>𝒎</m:t>
                              </m:r>
                              <m:r>
                                <a:rPr lang="en-IN" sz="2400" b="1" i="1" smtClean="0">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e>
                          </m:d>
                        </m:den>
                      </m:f>
                    </m:oMath>
                  </m:oMathPara>
                </a14:m>
                <a:endParaRPr lang="en-US" sz="2400" b="1"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Note: </a:t>
                </a:r>
              </a:p>
              <a:p>
                <a:pPr marL="457200" indent="-457200">
                  <a:buAutoNum type="arabicPeriod"/>
                </a:pPr>
                <a14:m>
                  <m:oMath xmlns:m="http://schemas.openxmlformats.org/officeDocument/2006/math">
                    <m:r>
                      <a:rPr lang="en-IN" sz="2400" b="1" i="1">
                        <a:latin typeface="Cambria Math" panose="02040503050406030204" pitchFamily="18" charset="0"/>
                        <a:ea typeface="Cambria Math" panose="02040503050406030204" pitchFamily="18" charset="0"/>
                      </a:rPr>
                      <m:t>𝜷</m:t>
                    </m:r>
                    <m:d>
                      <m:dPr>
                        <m:ctrlPr>
                          <a:rPr lang="en-IN" sz="2400" b="1" i="1">
                            <a:latin typeface="Cambria Math" panose="02040503050406030204" pitchFamily="18" charset="0"/>
                            <a:ea typeface="Cambria Math" panose="02040503050406030204" pitchFamily="18" charset="0"/>
                          </a:rPr>
                        </m:ctrlPr>
                      </m:dPr>
                      <m:e>
                        <m:r>
                          <a:rPr lang="en-IN" sz="2400" b="1" i="1">
                            <a:latin typeface="Cambria Math" panose="02040503050406030204" pitchFamily="18" charset="0"/>
                            <a:ea typeface="Cambria Math" panose="02040503050406030204" pitchFamily="18" charset="0"/>
                          </a:rPr>
                          <m:t>𝒎</m:t>
                        </m:r>
                        <m:r>
                          <a:rPr lang="en-IN" sz="2400" b="1" i="1">
                            <a:latin typeface="Cambria Math" panose="02040503050406030204" pitchFamily="18" charset="0"/>
                            <a:ea typeface="Cambria Math" panose="02040503050406030204" pitchFamily="18" charset="0"/>
                          </a:rPr>
                          <m:t>,</m:t>
                        </m:r>
                        <m:r>
                          <a:rPr lang="en-IN" sz="2400" b="1" i="1">
                            <a:latin typeface="Cambria Math" panose="02040503050406030204" pitchFamily="18" charset="0"/>
                          </a:rPr>
                          <m:t>𝒏</m:t>
                        </m:r>
                      </m:e>
                    </m:d>
                    <m:r>
                      <a:rPr lang="en-IN" sz="2400" b="1" i="1">
                        <a:latin typeface="Cambria Math" panose="02040503050406030204" pitchFamily="18" charset="0"/>
                      </a:rPr>
                      <m:t>=</m:t>
                    </m:r>
                    <m:r>
                      <a:rPr lang="en-IN" sz="2400" b="1" i="1" smtClean="0">
                        <a:latin typeface="Cambria Math" panose="02040503050406030204" pitchFamily="18" charset="0"/>
                      </a:rPr>
                      <m:t>𝟐</m:t>
                    </m:r>
                    <m:nary>
                      <m:naryPr>
                        <m:limLoc m:val="undOvr"/>
                        <m:ctrlPr>
                          <a:rPr lang="en-IN" sz="2400" b="1" i="1">
                            <a:latin typeface="Cambria Math" panose="02040503050406030204" pitchFamily="18" charset="0"/>
                          </a:rPr>
                        </m:ctrlPr>
                      </m:naryPr>
                      <m:sub>
                        <m:r>
                          <m:rPr>
                            <m:brk m:alnAt="24"/>
                          </m:rPr>
                          <a:rPr lang="en-IN" sz="2400" b="1" i="1">
                            <a:latin typeface="Cambria Math" panose="02040503050406030204" pitchFamily="18" charset="0"/>
                          </a:rPr>
                          <m:t>𝒙</m:t>
                        </m:r>
                        <m:r>
                          <a:rPr lang="en-IN" sz="2400" b="1" i="1">
                            <a:latin typeface="Cambria Math" panose="02040503050406030204" pitchFamily="18" charset="0"/>
                          </a:rPr>
                          <m:t>=</m:t>
                        </m:r>
                        <m:r>
                          <a:rPr lang="en-IN" sz="2400" b="1" i="1">
                            <a:latin typeface="Cambria Math" panose="02040503050406030204" pitchFamily="18" charset="0"/>
                          </a:rPr>
                          <m:t>𝟎</m:t>
                        </m:r>
                      </m:sub>
                      <m:sup>
                        <m:f>
                          <m:fPr>
                            <m:ctrlPr>
                              <a:rPr lang="el-GR" sz="2400" b="1" i="1" smtClean="0">
                                <a:latin typeface="Cambria Math" panose="02040503050406030204" pitchFamily="18" charset="0"/>
                              </a:rPr>
                            </m:ctrlPr>
                          </m:fPr>
                          <m:num>
                            <m:r>
                              <a:rPr lang="el-GR" sz="2400" b="1" i="1" smtClean="0">
                                <a:latin typeface="Cambria Math" panose="02040503050406030204" pitchFamily="18" charset="0"/>
                              </a:rPr>
                              <m:t>𝝅</m:t>
                            </m:r>
                          </m:num>
                          <m:den>
                            <m:r>
                              <a:rPr lang="el-GR" sz="2400" b="1" i="1" smtClean="0">
                                <a:latin typeface="Cambria Math" panose="02040503050406030204" pitchFamily="18" charset="0"/>
                              </a:rPr>
                              <m:t>𝟐</m:t>
                            </m:r>
                          </m:den>
                        </m:f>
                      </m:sup>
                      <m:e>
                        <m:sSup>
                          <m:sSupPr>
                            <m:ctrlPr>
                              <a:rPr lang="en-IN" sz="2400" b="1" i="1">
                                <a:latin typeface="Cambria Math" panose="02040503050406030204" pitchFamily="18" charset="0"/>
                              </a:rPr>
                            </m:ctrlPr>
                          </m:sSupPr>
                          <m:e>
                            <m:r>
                              <a:rPr lang="en-IN" sz="2400" b="1" i="1" smtClean="0">
                                <a:latin typeface="Cambria Math" panose="02040503050406030204" pitchFamily="18" charset="0"/>
                              </a:rPr>
                              <m:t>𝒔𝒊𝒏</m:t>
                            </m:r>
                          </m:e>
                          <m:sup>
                            <m:r>
                              <a:rPr lang="en-IN" sz="2400" b="1" i="1" smtClean="0">
                                <a:latin typeface="Cambria Math" panose="02040503050406030204" pitchFamily="18" charset="0"/>
                              </a:rPr>
                              <m:t>𝟐</m:t>
                            </m:r>
                            <m:r>
                              <a:rPr lang="en-IN" sz="2400" b="1" i="1">
                                <a:latin typeface="Cambria Math" panose="02040503050406030204" pitchFamily="18" charset="0"/>
                              </a:rPr>
                              <m:t>𝒎</m:t>
                            </m:r>
                            <m:r>
                              <a:rPr lang="en-IN" sz="2400" b="1" i="1">
                                <a:latin typeface="Cambria Math" panose="02040503050406030204" pitchFamily="18" charset="0"/>
                              </a:rPr>
                              <m:t>−</m:t>
                            </m:r>
                            <m:r>
                              <a:rPr lang="en-IN" sz="2400" b="1" i="1">
                                <a:latin typeface="Cambria Math" panose="02040503050406030204" pitchFamily="18" charset="0"/>
                              </a:rPr>
                              <m:t>𝟏</m:t>
                            </m:r>
                          </m:sup>
                        </m:sSup>
                        <m:r>
                          <a:rPr lang="en-IN" sz="2400" b="1" i="1" smtClean="0">
                            <a:latin typeface="Cambria Math" panose="02040503050406030204" pitchFamily="18" charset="0"/>
                            <a:ea typeface="Cambria Math" panose="02040503050406030204" pitchFamily="18" charset="0"/>
                          </a:rPr>
                          <m:t>𝜽</m:t>
                        </m:r>
                        <m:sSup>
                          <m:sSupPr>
                            <m:ctrlPr>
                              <a:rPr lang="en-IN" sz="2400" b="1" i="1">
                                <a:latin typeface="Cambria Math" panose="02040503050406030204" pitchFamily="18" charset="0"/>
                              </a:rPr>
                            </m:ctrlPr>
                          </m:sSupPr>
                          <m:e>
                            <m:r>
                              <a:rPr lang="en-IN" sz="2400" b="1" i="1" smtClean="0">
                                <a:latin typeface="Cambria Math" panose="02040503050406030204" pitchFamily="18" charset="0"/>
                              </a:rPr>
                              <m:t> </m:t>
                            </m:r>
                            <m:r>
                              <a:rPr lang="en-IN" sz="2400" b="1" i="1" smtClean="0">
                                <a:latin typeface="Cambria Math" panose="02040503050406030204" pitchFamily="18" charset="0"/>
                              </a:rPr>
                              <m:t>𝒄𝒐𝒔</m:t>
                            </m:r>
                          </m:e>
                          <m:sup>
                            <m:r>
                              <a:rPr lang="en-IN" sz="2400" b="1" i="1">
                                <a:latin typeface="Cambria Math" panose="02040503050406030204" pitchFamily="18" charset="0"/>
                              </a:rPr>
                              <m:t>𝟐</m:t>
                            </m:r>
                            <m:r>
                              <a:rPr lang="en-IN" sz="2400" b="1" i="1" smtClean="0">
                                <a:latin typeface="Cambria Math" panose="02040503050406030204" pitchFamily="18" charset="0"/>
                              </a:rPr>
                              <m:t>𝒏</m:t>
                            </m:r>
                            <m:r>
                              <a:rPr lang="en-IN" sz="2400" b="1" i="1">
                                <a:latin typeface="Cambria Math" panose="02040503050406030204" pitchFamily="18" charset="0"/>
                              </a:rPr>
                              <m:t>−</m:t>
                            </m:r>
                            <m:r>
                              <a:rPr lang="en-IN" sz="2400" b="1" i="1">
                                <a:latin typeface="Cambria Math" panose="02040503050406030204" pitchFamily="18" charset="0"/>
                              </a:rPr>
                              <m:t>𝟏</m:t>
                            </m:r>
                          </m:sup>
                        </m:sSup>
                        <m:r>
                          <a:rPr lang="en-IN" sz="2400" b="1" i="1">
                            <a:latin typeface="Cambria Math" panose="02040503050406030204" pitchFamily="18" charset="0"/>
                            <a:ea typeface="Cambria Math" panose="02040503050406030204" pitchFamily="18" charset="0"/>
                          </a:rPr>
                          <m:t>𝜽</m:t>
                        </m:r>
                        <m:r>
                          <a:rPr lang="en-IN" sz="2400" b="1" i="1" smtClean="0">
                            <a:latin typeface="Cambria Math" panose="02040503050406030204" pitchFamily="18" charset="0"/>
                            <a:ea typeface="Cambria Math" panose="02040503050406030204" pitchFamily="18" charset="0"/>
                          </a:rPr>
                          <m:t> </m:t>
                        </m:r>
                        <m:r>
                          <a:rPr lang="en-IN" sz="2400" b="1" i="1">
                            <a:latin typeface="Cambria Math" panose="02040503050406030204" pitchFamily="18" charset="0"/>
                          </a:rPr>
                          <m:t>𝒅</m:t>
                        </m:r>
                        <m:r>
                          <a:rPr lang="en-IN" sz="2400" b="1" i="1" smtClean="0">
                            <a:latin typeface="Cambria Math" panose="02040503050406030204" pitchFamily="18" charset="0"/>
                            <a:ea typeface="Cambria Math" panose="02040503050406030204" pitchFamily="18" charset="0"/>
                          </a:rPr>
                          <m:t>𝜽</m:t>
                        </m:r>
                      </m:e>
                    </m:nary>
                  </m:oMath>
                </a14:m>
                <a:r>
                  <a:rPr lang="en-IN" b="1" dirty="0">
                    <a:latin typeface="Times New Roman" panose="02020603050405020304" pitchFamily="18" charset="0"/>
                    <a:cs typeface="Times New Roman" panose="02020603050405020304" pitchFamily="18" charset="0"/>
                  </a:rPr>
                  <a:t> </a:t>
                </a:r>
                <a:endParaRPr lang="en-IN" b="1"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2. </a:t>
                </a:r>
                <a14:m>
                  <m:oMath xmlns:m="http://schemas.openxmlformats.org/officeDocument/2006/math">
                    <m:r>
                      <a:rPr lang="en-IN" b="1" i="1">
                        <a:latin typeface="Cambria Math" panose="02040503050406030204" pitchFamily="18" charset="0"/>
                        <a:ea typeface="Cambria Math" panose="02040503050406030204" pitchFamily="18" charset="0"/>
                      </a:rPr>
                      <m:t>𝜞</m:t>
                    </m:r>
                    <m:d>
                      <m:dPr>
                        <m:ctrlPr>
                          <a:rPr lang="en-IN" b="1" i="1">
                            <a:latin typeface="Cambria Math" panose="02040503050406030204" pitchFamily="18" charset="0"/>
                            <a:ea typeface="Cambria Math" panose="02040503050406030204" pitchFamily="18" charset="0"/>
                          </a:rPr>
                        </m:ctrlPr>
                      </m:dPr>
                      <m:e>
                        <m:r>
                          <a:rPr lang="en-IN" b="1" i="1">
                            <a:latin typeface="Cambria Math" panose="02040503050406030204" pitchFamily="18" charset="0"/>
                          </a:rPr>
                          <m:t>𝒏</m:t>
                        </m:r>
                      </m:e>
                    </m:d>
                    <m:r>
                      <a:rPr lang="en-IN" b="1" i="1">
                        <a:latin typeface="Cambria Math" panose="02040503050406030204" pitchFamily="18" charset="0"/>
                      </a:rPr>
                      <m:t>=</m:t>
                    </m:r>
                    <m:nary>
                      <m:naryPr>
                        <m:limLoc m:val="undOvr"/>
                        <m:ctrlPr>
                          <a:rPr lang="en-IN" b="1" i="1">
                            <a:latin typeface="Cambria Math" panose="02040503050406030204" pitchFamily="18" charset="0"/>
                          </a:rPr>
                        </m:ctrlPr>
                      </m:naryPr>
                      <m:sub>
                        <m:r>
                          <m:rPr>
                            <m:brk m:alnAt="24"/>
                          </m:rPr>
                          <a:rPr lang="en-IN" b="1" i="1">
                            <a:latin typeface="Cambria Math" panose="02040503050406030204" pitchFamily="18" charset="0"/>
                          </a:rPr>
                          <m:t>𝒙</m:t>
                        </m:r>
                        <m:r>
                          <a:rPr lang="en-IN" b="1" i="1">
                            <a:latin typeface="Cambria Math" panose="02040503050406030204" pitchFamily="18" charset="0"/>
                          </a:rPr>
                          <m:t>=</m:t>
                        </m:r>
                        <m:r>
                          <a:rPr lang="en-IN" b="1" i="1">
                            <a:latin typeface="Cambria Math" panose="02040503050406030204" pitchFamily="18" charset="0"/>
                          </a:rPr>
                          <m:t>𝟎</m:t>
                        </m:r>
                      </m:sub>
                      <m:sup>
                        <m:r>
                          <a:rPr lang="en-IN" b="1" i="1">
                            <a:latin typeface="Cambria Math" panose="02040503050406030204" pitchFamily="18" charset="0"/>
                            <a:ea typeface="Cambria Math" panose="02040503050406030204" pitchFamily="18" charset="0"/>
                          </a:rPr>
                          <m:t>∞</m:t>
                        </m:r>
                      </m:sup>
                      <m:e>
                        <m:sSup>
                          <m:sSupPr>
                            <m:ctrlPr>
                              <a:rPr lang="en-IN" b="1" i="1">
                                <a:latin typeface="Cambria Math" panose="02040503050406030204" pitchFamily="18" charset="0"/>
                              </a:rPr>
                            </m:ctrlPr>
                          </m:sSupPr>
                          <m:e>
                            <m:r>
                              <a:rPr lang="en-IN" b="1" i="1">
                                <a:latin typeface="Cambria Math" panose="02040503050406030204" pitchFamily="18" charset="0"/>
                              </a:rPr>
                              <m:t>𝒆</m:t>
                            </m:r>
                          </m:e>
                          <m:sup>
                            <m:r>
                              <a:rPr lang="en-IN" b="1" i="1">
                                <a:latin typeface="Cambria Math" panose="02040503050406030204" pitchFamily="18" charset="0"/>
                              </a:rPr>
                              <m:t>−</m:t>
                            </m:r>
                            <m:sSup>
                              <m:sSupPr>
                                <m:ctrlPr>
                                  <a:rPr lang="en-IN" b="1" i="1" smtClean="0">
                                    <a:latin typeface="Cambria Math" panose="02040503050406030204" pitchFamily="18" charset="0"/>
                                  </a:rPr>
                                </m:ctrlPr>
                              </m:sSupPr>
                              <m:e>
                                <m:r>
                                  <a:rPr lang="en-IN" b="1" i="1" smtClean="0">
                                    <a:latin typeface="Cambria Math" panose="02040503050406030204" pitchFamily="18" charset="0"/>
                                  </a:rPr>
                                  <m:t>𝒕</m:t>
                                </m:r>
                              </m:e>
                              <m:sup>
                                <m:r>
                                  <a:rPr lang="en-IN" b="1" i="1" smtClean="0">
                                    <a:latin typeface="Cambria Math" panose="02040503050406030204" pitchFamily="18" charset="0"/>
                                  </a:rPr>
                                  <m:t>𝟐</m:t>
                                </m:r>
                              </m:sup>
                            </m:sSup>
                          </m:sup>
                        </m:sSup>
                        <m:sSup>
                          <m:sSupPr>
                            <m:ctrlPr>
                              <a:rPr lang="en-IN" b="1" i="1">
                                <a:latin typeface="Cambria Math" panose="02040503050406030204" pitchFamily="18" charset="0"/>
                              </a:rPr>
                            </m:ctrlPr>
                          </m:sSupPr>
                          <m:e>
                            <m:r>
                              <a:rPr lang="en-IN" b="1" i="1" smtClean="0">
                                <a:latin typeface="Cambria Math" panose="02040503050406030204" pitchFamily="18" charset="0"/>
                              </a:rPr>
                              <m:t>𝒕</m:t>
                            </m:r>
                          </m:e>
                          <m:sup>
                            <m:r>
                              <a:rPr lang="en-IN" b="1" i="1" smtClean="0">
                                <a:latin typeface="Cambria Math" panose="02040503050406030204" pitchFamily="18" charset="0"/>
                              </a:rPr>
                              <m:t>𝟐</m:t>
                            </m:r>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p>
                        </m:sSup>
                        <m:r>
                          <a:rPr lang="en-IN" b="1" i="1">
                            <a:latin typeface="Cambria Math" panose="02040503050406030204" pitchFamily="18" charset="0"/>
                          </a:rPr>
                          <m:t>𝒅</m:t>
                        </m:r>
                        <m:r>
                          <a:rPr lang="en-IN" b="1" i="1" smtClean="0">
                            <a:latin typeface="Cambria Math" panose="02040503050406030204" pitchFamily="18" charset="0"/>
                          </a:rPr>
                          <m:t>𝒕</m:t>
                        </m:r>
                      </m:e>
                    </m:nary>
                  </m:oMath>
                </a14:m>
                <a:endParaRPr lang="en-US"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2"/>
                <a:ext cx="10515600" cy="5065987"/>
              </a:xfrm>
              <a:blipFill>
                <a:blip r:embed="rId2" cstate="print"/>
                <a:stretch>
                  <a:fillRect l="-1217" t="-1685"/>
                </a:stretch>
              </a:blipFill>
            </p:spPr>
            <p:txBody>
              <a:bodyPr/>
              <a:lstStyle/>
              <a:p>
                <a:r>
                  <a:rPr lang="en-IN">
                    <a:noFill/>
                  </a:rPr>
                  <a:t> </a:t>
                </a:r>
              </a:p>
            </p:txBody>
          </p:sp>
        </mc:Fallback>
      </mc:AlternateContent>
    </p:spTree>
    <p:extLst>
      <p:ext uri="{BB962C8B-B14F-4D97-AF65-F5344CB8AC3E}">
        <p14:creationId xmlns:p14="http://schemas.microsoft.com/office/powerpoint/2010/main" val="2748609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24303"/>
                <a:ext cx="10515600" cy="4852660"/>
              </a:xfrm>
            </p:spPr>
            <p:txBody>
              <a:bodyPr/>
              <a:lstStyle/>
              <a:p>
                <a:pPr marL="0" indent="0">
                  <a:buNone/>
                </a:pPr>
                <a:r>
                  <a:rPr lang="en-US" b="1" dirty="0" smtClean="0">
                    <a:latin typeface="Times New Roman" panose="02020603050405020304" pitchFamily="18" charset="0"/>
                    <a:cs typeface="Times New Roman" panose="02020603050405020304" pitchFamily="18" charset="0"/>
                  </a:rPr>
                  <a:t>Properties of Beta and Gamma function</a:t>
                </a: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𝛽</m:t>
                    </m:r>
                    <m:d>
                      <m:dPr>
                        <m:ctrlPr>
                          <a:rPr lang="en-IN" i="1">
                            <a:latin typeface="Cambria Math" panose="02040503050406030204" pitchFamily="18" charset="0"/>
                            <a:ea typeface="Cambria Math" panose="02040503050406030204" pitchFamily="18" charset="0"/>
                          </a:rPr>
                        </m:ctrlPr>
                      </m:dPr>
                      <m:e>
                        <m:r>
                          <a:rPr lang="en-IN" b="0" i="1">
                            <a:latin typeface="Cambria Math" panose="02040503050406030204" pitchFamily="18" charset="0"/>
                            <a:ea typeface="Cambria Math" panose="02040503050406030204" pitchFamily="18" charset="0"/>
                          </a:rPr>
                          <m:t>𝑚</m:t>
                        </m:r>
                        <m:r>
                          <a:rPr lang="en-IN" b="0" i="1">
                            <a:latin typeface="Cambria Math" panose="02040503050406030204" pitchFamily="18" charset="0"/>
                            <a:ea typeface="Cambria Math" panose="02040503050406030204" pitchFamily="18" charset="0"/>
                          </a:rPr>
                          <m:t>,</m:t>
                        </m:r>
                        <m:r>
                          <a:rPr lang="en-IN" b="0" i="1">
                            <a:latin typeface="Cambria Math" panose="02040503050406030204" pitchFamily="18" charset="0"/>
                          </a:rPr>
                          <m:t>𝑛</m:t>
                        </m:r>
                      </m:e>
                    </m:d>
                    <m:r>
                      <a:rPr lang="en-IN" b="0" i="1" smtClean="0">
                        <a:latin typeface="Cambria Math" panose="02040503050406030204" pitchFamily="18" charset="0"/>
                      </a:rPr>
                      <m:t>=</m:t>
                    </m:r>
                    <m:r>
                      <a:rPr lang="en-IN" b="0" i="1">
                        <a:latin typeface="Cambria Math" panose="02040503050406030204" pitchFamily="18" charset="0"/>
                        <a:ea typeface="Cambria Math" panose="02040503050406030204" pitchFamily="18" charset="0"/>
                      </a:rPr>
                      <m:t>𝛽</m:t>
                    </m:r>
                    <m:d>
                      <m:dPr>
                        <m:ctrlPr>
                          <a:rPr lang="en-IN" i="1">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𝑛</m:t>
                        </m:r>
                        <m:r>
                          <a:rPr lang="en-IN" b="0" i="1">
                            <a:latin typeface="Cambria Math" panose="02040503050406030204" pitchFamily="18" charset="0"/>
                            <a:ea typeface="Cambria Math" panose="02040503050406030204" pitchFamily="18" charset="0"/>
                          </a:rPr>
                          <m:t>,</m:t>
                        </m:r>
                        <m:r>
                          <a:rPr lang="en-IN" b="0" i="1" smtClean="0">
                            <a:latin typeface="Cambria Math" panose="02040503050406030204" pitchFamily="18" charset="0"/>
                          </a:rPr>
                          <m:t>𝑚</m:t>
                        </m:r>
                      </m:e>
                    </m:d>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r>
                          <a:rPr lang="en-IN" b="0" i="1">
                            <a:latin typeface="Cambria Math" panose="02040503050406030204" pitchFamily="18" charset="0"/>
                          </a:rPr>
                          <m:t>𝑛</m:t>
                        </m:r>
                        <m:r>
                          <a:rPr lang="en-IN" b="0" i="1" smtClean="0">
                            <a:latin typeface="Cambria Math" panose="02040503050406030204" pitchFamily="18" charset="0"/>
                          </a:rPr>
                          <m:t>+1</m:t>
                        </m:r>
                      </m:e>
                    </m:d>
                    <m:r>
                      <a:rPr lang="en-IN" b="0" i="1" smtClean="0">
                        <a:latin typeface="Cambria Math" panose="02040503050406030204" pitchFamily="18" charset="0"/>
                      </a:rPr>
                      <m:t>=</m:t>
                    </m:r>
                    <m:r>
                      <a:rPr lang="en-IN" b="0" i="1" smtClean="0">
                        <a:latin typeface="Cambria Math" panose="02040503050406030204" pitchFamily="18" charset="0"/>
                      </a:rPr>
                      <m:t>𝑛</m:t>
                    </m:r>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r>
                          <a:rPr lang="en-IN" b="0" i="1">
                            <a:latin typeface="Cambria Math" panose="02040503050406030204" pitchFamily="18" charset="0"/>
                          </a:rPr>
                          <m:t>𝑛</m:t>
                        </m:r>
                      </m:e>
                    </m:d>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r>
                          <a:rPr lang="en-IN" b="0" i="1">
                            <a:latin typeface="Cambria Math" panose="02040503050406030204" pitchFamily="18" charset="0"/>
                          </a:rPr>
                          <m:t>𝑛</m:t>
                        </m:r>
                        <m:r>
                          <a:rPr lang="en-IN" b="0" i="1" smtClean="0">
                            <a:latin typeface="Cambria Math" panose="02040503050406030204" pitchFamily="18" charset="0"/>
                          </a:rPr>
                          <m:t>+1</m:t>
                        </m:r>
                      </m:e>
                    </m:d>
                    <m:r>
                      <a:rPr lang="en-IN" b="0" i="1" smtClean="0">
                        <a:latin typeface="Cambria Math" panose="02040503050406030204" pitchFamily="18" charset="0"/>
                      </a:rPr>
                      <m:t>=</m:t>
                    </m:r>
                    <m:r>
                      <a:rPr lang="en-IN" b="0" i="1" smtClean="0">
                        <a:latin typeface="Cambria Math" panose="02040503050406030204" pitchFamily="18" charset="0"/>
                      </a:rPr>
                      <m:t>𝑛</m:t>
                    </m:r>
                    <m:r>
                      <a:rPr lang="en-IN" b="0" i="1" smtClean="0">
                        <a:latin typeface="Cambria Math" panose="02040503050406030204" pitchFamily="18" charset="0"/>
                        <a:ea typeface="Cambria Math" panose="02040503050406030204" pitchFamily="18" charset="0"/>
                      </a:rPr>
                      <m:t>!</m:t>
                    </m:r>
                  </m:oMath>
                </a14:m>
                <a:r>
                  <a:rPr lang="en-IN" dirty="0" smtClean="0">
                    <a:latin typeface="Times New Roman" panose="02020603050405020304" pitchFamily="18" charset="0"/>
                    <a:cs typeface="Times New Roman" panose="02020603050405020304" pitchFamily="18" charset="0"/>
                  </a:rPr>
                  <a:t> , for any positive integer </a:t>
                </a:r>
                <a14:m>
                  <m:oMath xmlns:m="http://schemas.openxmlformats.org/officeDocument/2006/math">
                    <m:r>
                      <a:rPr lang="en-IN" b="0" i="1" smtClean="0">
                        <a:latin typeface="Cambria Math" panose="02040503050406030204" pitchFamily="18" charset="0"/>
                        <a:ea typeface="Cambria Math" panose="02040503050406030204" pitchFamily="18" charset="0"/>
                      </a:rPr>
                      <m:t>𝑛</m:t>
                    </m:r>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f>
                          <m:fPr>
                            <m:ctrlPr>
                              <a:rPr lang="el-GR"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1</m:t>
                            </m:r>
                          </m:num>
                          <m:den>
                            <m:r>
                              <a:rPr lang="el-GR" b="0" i="1" smtClean="0">
                                <a:latin typeface="Cambria Math" panose="02040503050406030204" pitchFamily="18" charset="0"/>
                                <a:ea typeface="Cambria Math" panose="02040503050406030204" pitchFamily="18" charset="0"/>
                              </a:rPr>
                              <m:t>2</m:t>
                            </m:r>
                          </m:den>
                        </m:f>
                      </m:e>
                    </m:d>
                    <m:r>
                      <a:rPr lang="en-IN" b="0" i="1" smtClean="0">
                        <a:latin typeface="Cambria Math" panose="02040503050406030204" pitchFamily="18" charset="0"/>
                      </a:rPr>
                      <m:t>=</m:t>
                    </m:r>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ea typeface="Cambria Math" panose="02040503050406030204" pitchFamily="18" charset="0"/>
                          </a:rPr>
                          <m:t>𝜋</m:t>
                        </m:r>
                      </m:e>
                    </m:rad>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nary>
                      <m:naryPr>
                        <m:limLoc m:val="undOvr"/>
                        <m:ctrlPr>
                          <a:rPr lang="en-IN" i="1">
                            <a:latin typeface="Cambria Math" panose="02040503050406030204" pitchFamily="18" charset="0"/>
                          </a:rPr>
                        </m:ctrlPr>
                      </m:naryPr>
                      <m:sub>
                        <m:r>
                          <m:rPr>
                            <m:brk m:alnAt="24"/>
                          </m:rPr>
                          <a:rPr lang="en-IN" b="0" i="1">
                            <a:latin typeface="Cambria Math" panose="02040503050406030204" pitchFamily="18" charset="0"/>
                          </a:rPr>
                          <m:t>𝑥</m:t>
                        </m:r>
                        <m:r>
                          <a:rPr lang="en-IN" b="0" i="1">
                            <a:latin typeface="Cambria Math" panose="02040503050406030204" pitchFamily="18" charset="0"/>
                          </a:rPr>
                          <m:t>=0</m:t>
                        </m:r>
                      </m:sub>
                      <m:sup>
                        <m:f>
                          <m:fPr>
                            <m:ctrlPr>
                              <a:rPr lang="el-GR" i="1">
                                <a:latin typeface="Cambria Math" panose="02040503050406030204" pitchFamily="18" charset="0"/>
                              </a:rPr>
                            </m:ctrlPr>
                          </m:fPr>
                          <m:num>
                            <m:r>
                              <a:rPr lang="el-GR" b="0" i="1">
                                <a:latin typeface="Cambria Math" panose="02040503050406030204" pitchFamily="18" charset="0"/>
                              </a:rPr>
                              <m:t>𝜋</m:t>
                            </m:r>
                          </m:num>
                          <m:den>
                            <m:r>
                              <a:rPr lang="el-GR" b="0" i="1">
                                <a:latin typeface="Cambria Math" panose="02040503050406030204" pitchFamily="18" charset="0"/>
                              </a:rPr>
                              <m:t>2</m:t>
                            </m:r>
                          </m:den>
                        </m:f>
                      </m:sup>
                      <m:e>
                        <m:sSup>
                          <m:sSupPr>
                            <m:ctrlPr>
                              <a:rPr lang="en-IN" i="1">
                                <a:latin typeface="Cambria Math" panose="02040503050406030204" pitchFamily="18" charset="0"/>
                              </a:rPr>
                            </m:ctrlPr>
                          </m:sSupPr>
                          <m:e>
                            <m:r>
                              <a:rPr lang="en-IN" b="0" i="1">
                                <a:latin typeface="Cambria Math" panose="02040503050406030204" pitchFamily="18" charset="0"/>
                              </a:rPr>
                              <m:t>𝑠𝑖𝑛</m:t>
                            </m:r>
                          </m:e>
                          <m:sup>
                            <m:r>
                              <a:rPr lang="en-IN" b="0" i="1" smtClean="0">
                                <a:latin typeface="Cambria Math" panose="02040503050406030204" pitchFamily="18" charset="0"/>
                              </a:rPr>
                              <m:t>𝑝</m:t>
                            </m:r>
                          </m:sup>
                        </m:sSup>
                        <m:r>
                          <a:rPr lang="en-IN" b="0" i="1">
                            <a:latin typeface="Cambria Math" panose="02040503050406030204" pitchFamily="18" charset="0"/>
                            <a:ea typeface="Cambria Math" panose="02040503050406030204" pitchFamily="18" charset="0"/>
                          </a:rPr>
                          <m:t>𝜃</m:t>
                        </m:r>
                        <m:sSup>
                          <m:sSupPr>
                            <m:ctrlPr>
                              <a:rPr lang="en-IN" i="1">
                                <a:latin typeface="Cambria Math" panose="02040503050406030204" pitchFamily="18" charset="0"/>
                              </a:rPr>
                            </m:ctrlPr>
                          </m:sSupPr>
                          <m:e>
                            <m:r>
                              <a:rPr lang="en-IN" b="0" i="1">
                                <a:latin typeface="Cambria Math" panose="02040503050406030204" pitchFamily="18" charset="0"/>
                              </a:rPr>
                              <m:t> </m:t>
                            </m:r>
                            <m:r>
                              <a:rPr lang="en-IN" b="0" i="1">
                                <a:latin typeface="Cambria Math" panose="02040503050406030204" pitchFamily="18" charset="0"/>
                              </a:rPr>
                              <m:t>𝑐𝑜𝑠</m:t>
                            </m:r>
                          </m:e>
                          <m:sup>
                            <m:r>
                              <a:rPr lang="en-IN" b="0" i="1" smtClean="0">
                                <a:latin typeface="Cambria Math" panose="02040503050406030204" pitchFamily="18" charset="0"/>
                              </a:rPr>
                              <m:t>𝑞</m:t>
                            </m:r>
                          </m:sup>
                        </m:sSup>
                        <m:r>
                          <a:rPr lang="en-IN" b="0" i="1">
                            <a:latin typeface="Cambria Math" panose="02040503050406030204" pitchFamily="18" charset="0"/>
                            <a:ea typeface="Cambria Math" panose="02040503050406030204" pitchFamily="18" charset="0"/>
                          </a:rPr>
                          <m:t>𝜃</m:t>
                        </m:r>
                        <m:r>
                          <a:rPr lang="en-IN" b="0" i="1">
                            <a:latin typeface="Cambria Math" panose="02040503050406030204" pitchFamily="18" charset="0"/>
                            <a:ea typeface="Cambria Math" panose="02040503050406030204" pitchFamily="18" charset="0"/>
                          </a:rPr>
                          <m:t> </m:t>
                        </m:r>
                        <m:r>
                          <a:rPr lang="en-IN" b="0" i="1">
                            <a:latin typeface="Cambria Math" panose="02040503050406030204" pitchFamily="18" charset="0"/>
                          </a:rPr>
                          <m:t>𝑑</m:t>
                        </m:r>
                        <m:r>
                          <a:rPr lang="en-IN" b="0" i="1">
                            <a:latin typeface="Cambria Math" panose="02040503050406030204" pitchFamily="18" charset="0"/>
                            <a:ea typeface="Cambria Math" panose="02040503050406030204" pitchFamily="18" charset="0"/>
                          </a:rPr>
                          <m:t>𝜃</m:t>
                        </m:r>
                        <m:r>
                          <a:rPr lang="en-IN" b="0" i="1" smtClean="0">
                            <a:latin typeface="Cambria Math" panose="02040503050406030204" pitchFamily="18" charset="0"/>
                            <a:ea typeface="Cambria Math" panose="02040503050406030204" pitchFamily="18" charset="0"/>
                          </a:rPr>
                          <m:t>=</m:t>
                        </m:r>
                        <m:f>
                          <m:fPr>
                            <m:ctrlPr>
                              <a:rPr lang="el-GR"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1</m:t>
                            </m:r>
                          </m:num>
                          <m:den>
                            <m:r>
                              <a:rPr lang="el-GR" b="0" i="1" smtClean="0">
                                <a:latin typeface="Cambria Math" panose="02040503050406030204" pitchFamily="18" charset="0"/>
                                <a:ea typeface="Cambria Math" panose="02040503050406030204" pitchFamily="18" charset="0"/>
                              </a:rPr>
                              <m:t>2</m:t>
                            </m:r>
                          </m:den>
                        </m:f>
                        <m:r>
                          <a:rPr lang="en-IN" b="0" i="1">
                            <a:latin typeface="Cambria Math" panose="02040503050406030204" pitchFamily="18" charset="0"/>
                            <a:ea typeface="Cambria Math" panose="02040503050406030204" pitchFamily="18" charset="0"/>
                          </a:rPr>
                          <m:t>𝛽</m:t>
                        </m:r>
                        <m:d>
                          <m:dPr>
                            <m:ctrlPr>
                              <a:rPr lang="en-IN" i="1">
                                <a:latin typeface="Cambria Math" panose="02040503050406030204" pitchFamily="18" charset="0"/>
                                <a:ea typeface="Cambria Math" panose="02040503050406030204" pitchFamily="18" charset="0"/>
                              </a:rPr>
                            </m:ctrlPr>
                          </m:dPr>
                          <m:e>
                            <m:f>
                              <m:fPr>
                                <m:ctrlPr>
                                  <a:rPr lang="en-IN"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𝑝</m:t>
                                </m:r>
                                <m:r>
                                  <a:rPr lang="en-IN" b="0" i="1" smtClean="0">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2</m:t>
                                </m:r>
                              </m:den>
                            </m:f>
                            <m:r>
                              <a:rPr lang="en-IN" b="0" i="1">
                                <a:latin typeface="Cambria Math" panose="02040503050406030204" pitchFamily="18" charset="0"/>
                                <a:ea typeface="Cambria Math" panose="02040503050406030204" pitchFamily="18" charset="0"/>
                              </a:rPr>
                              <m:t>,</m:t>
                            </m:r>
                            <m:f>
                              <m:fPr>
                                <m:ctrlPr>
                                  <a:rPr lang="en-IN"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𝑞</m:t>
                                </m:r>
                                <m:r>
                                  <a:rPr lang="en-IN" b="0" i="1" smtClean="0">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2</m:t>
                                </m:r>
                              </m:den>
                            </m:f>
                          </m:e>
                        </m:d>
                      </m:e>
                    </m:nary>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f>
                          <m:fPr>
                            <m:ctrlPr>
                              <a:rPr lang="el-GR" i="1">
                                <a:latin typeface="Cambria Math" panose="02040503050406030204" pitchFamily="18" charset="0"/>
                                <a:ea typeface="Cambria Math" panose="02040503050406030204" pitchFamily="18" charset="0"/>
                              </a:rPr>
                            </m:ctrlPr>
                          </m:fPr>
                          <m:num>
                            <m:r>
                              <a:rPr lang="en-IN" b="0" i="1">
                                <a:latin typeface="Cambria Math" panose="02040503050406030204" pitchFamily="18" charset="0"/>
                                <a:ea typeface="Cambria Math" panose="02040503050406030204" pitchFamily="18" charset="0"/>
                              </a:rPr>
                              <m:t>1</m:t>
                            </m:r>
                          </m:num>
                          <m:den>
                            <m:r>
                              <a:rPr lang="en-IN" b="0" i="1" smtClean="0">
                                <a:latin typeface="Cambria Math" panose="02040503050406030204" pitchFamily="18" charset="0"/>
                                <a:ea typeface="Cambria Math" panose="02040503050406030204" pitchFamily="18" charset="0"/>
                              </a:rPr>
                              <m:t>4</m:t>
                            </m:r>
                          </m:den>
                        </m:f>
                      </m:e>
                    </m:d>
                    <m:r>
                      <a:rPr lang="en-IN" b="0" i="1" smtClean="0">
                        <a:latin typeface="Cambria Math" panose="02040503050406030204" pitchFamily="18" charset="0"/>
                        <a:ea typeface="Cambria Math" panose="02040503050406030204" pitchFamily="18" charset="0"/>
                      </a:rPr>
                      <m:t>.</m:t>
                    </m:r>
                    <m:r>
                      <a:rPr lang="en-IN" b="0" i="1">
                        <a:latin typeface="Cambria Math" panose="02040503050406030204" pitchFamily="18" charset="0"/>
                        <a:ea typeface="Cambria Math" panose="02040503050406030204" pitchFamily="18" charset="0"/>
                      </a:rPr>
                      <m:t>𝛤</m:t>
                    </m:r>
                    <m:d>
                      <m:dPr>
                        <m:ctrlPr>
                          <a:rPr lang="en-IN" i="1">
                            <a:latin typeface="Cambria Math" panose="02040503050406030204" pitchFamily="18" charset="0"/>
                            <a:ea typeface="Cambria Math" panose="02040503050406030204" pitchFamily="18" charset="0"/>
                          </a:rPr>
                        </m:ctrlPr>
                      </m:dPr>
                      <m:e>
                        <m:f>
                          <m:fPr>
                            <m:ctrlPr>
                              <a:rPr lang="el-GR" i="1">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3</m:t>
                            </m:r>
                          </m:num>
                          <m:den>
                            <m:r>
                              <a:rPr lang="en-IN" b="0" i="1">
                                <a:latin typeface="Cambria Math" panose="02040503050406030204" pitchFamily="18" charset="0"/>
                                <a:ea typeface="Cambria Math" panose="02040503050406030204" pitchFamily="18" charset="0"/>
                              </a:rPr>
                              <m:t>4</m:t>
                            </m:r>
                          </m:den>
                        </m:f>
                      </m:e>
                    </m:d>
                    <m:r>
                      <a:rPr lang="en-IN" b="0" i="1">
                        <a:latin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𝜋</m:t>
                    </m:r>
                    <m:rad>
                      <m:radPr>
                        <m:degHide m:val="on"/>
                        <m:ctrlPr>
                          <a:rPr lang="en-IN" i="1">
                            <a:latin typeface="Cambria Math" panose="02040503050406030204" pitchFamily="18" charset="0"/>
                          </a:rPr>
                        </m:ctrlPr>
                      </m:radPr>
                      <m:deg/>
                      <m:e>
                        <m:r>
                          <a:rPr lang="en-IN" b="0" i="1" smtClean="0">
                            <a:latin typeface="Cambria Math" panose="02040503050406030204" pitchFamily="18" charset="0"/>
                            <a:ea typeface="Cambria Math" panose="02040503050406030204" pitchFamily="18" charset="0"/>
                          </a:rPr>
                          <m:t>2</m:t>
                        </m:r>
                      </m:e>
                    </m:rad>
                  </m:oMath>
                </a14:m>
                <a:endParaRPr lang="en-IN" dirty="0" smtClean="0">
                  <a:latin typeface="Times New Roman" panose="02020603050405020304" pitchFamily="18" charset="0"/>
                  <a:cs typeface="Times New Roman" panose="02020603050405020304" pitchFamily="18" charset="0"/>
                </a:endParaRPr>
              </a:p>
              <a:p>
                <a:pPr marL="514350" indent="-514350">
                  <a:buAutoNum type="arabicPeriod"/>
                </a:pPr>
                <a:endParaRPr lang="en-IN" dirty="0"/>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24303"/>
                <a:ext cx="10515600" cy="4852660"/>
              </a:xfrm>
              <a:blipFill>
                <a:blip r:embed="rId2" cstate="print"/>
                <a:stretch>
                  <a:fillRect l="-1217" t="-2136"/>
                </a:stretch>
              </a:blipFill>
            </p:spPr>
            <p:txBody>
              <a:bodyPr/>
              <a:lstStyle/>
              <a:p>
                <a:r>
                  <a:rPr lang="en-IN">
                    <a:noFill/>
                  </a:rPr>
                  <a:t> </a:t>
                </a:r>
              </a:p>
            </p:txBody>
          </p:sp>
        </mc:Fallback>
      </mc:AlternateContent>
    </p:spTree>
    <p:extLst>
      <p:ext uri="{BB962C8B-B14F-4D97-AF65-F5344CB8AC3E}">
        <p14:creationId xmlns:p14="http://schemas.microsoft.com/office/powerpoint/2010/main" val="1868476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latin typeface="Times New Roman" panose="02020603050405020304" pitchFamily="18" charset="0"/>
                <a:cs typeface="Times New Roman" panose="02020603050405020304" pitchFamily="18" charset="0"/>
              </a:rPr>
              <a:t/>
            </a:r>
            <a:br>
              <a:rPr lang="en-IN" dirty="0" smtClean="0">
                <a:latin typeface="Times New Roman" panose="02020603050405020304" pitchFamily="18" charset="0"/>
                <a:cs typeface="Times New Roman" panose="02020603050405020304" pitchFamily="18" charset="0"/>
              </a:rPr>
            </a:br>
            <a:r>
              <a:rPr lang="en-IN" sz="3600" b="1" dirty="0" smtClean="0">
                <a:latin typeface="Times New Roman" panose="02020603050405020304" pitchFamily="18" charset="0"/>
                <a:cs typeface="Times New Roman" panose="02020603050405020304" pitchFamily="18" charset="0"/>
              </a:rPr>
              <a:t>Module-2</a:t>
            </a:r>
            <a:r>
              <a:rPr lang="en-IN" sz="3600" b="1" dirty="0">
                <a:latin typeface="Times New Roman" panose="02020603050405020304" pitchFamily="18" charset="0"/>
                <a:cs typeface="Times New Roman" panose="02020603050405020304" pitchFamily="18" charset="0"/>
              </a:rPr>
              <a:t>: Vector Calculus</a:t>
            </a:r>
            <a:br>
              <a:rPr lang="en-IN" sz="3600" b="1" dirty="0">
                <a:latin typeface="Times New Roman" panose="02020603050405020304" pitchFamily="18" charset="0"/>
                <a:cs typeface="Times New Roman" panose="02020603050405020304" pitchFamily="18" charset="0"/>
              </a:rPr>
            </a:b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Vector Differentiation: Scalar and vector fields. Gradient, directional </a:t>
            </a:r>
            <a:r>
              <a:rPr lang="en-US" dirty="0" smtClean="0">
                <a:latin typeface="Times New Roman" panose="02020603050405020304" pitchFamily="18" charset="0"/>
                <a:cs typeface="Times New Roman" panose="02020603050405020304" pitchFamily="18" charset="0"/>
              </a:rPr>
              <a:t>derivative.</a:t>
            </a:r>
          </a:p>
          <a:p>
            <a:r>
              <a:rPr lang="en-US" dirty="0">
                <a:latin typeface="Times New Roman" panose="02020603050405020304" pitchFamily="18" charset="0"/>
                <a:cs typeface="Times New Roman" panose="02020603050405020304" pitchFamily="18" charset="0"/>
              </a:rPr>
              <a:t>curl and divergence - physical interpretation, solenoidal and </a:t>
            </a:r>
            <a:r>
              <a:rPr lang="en-US" dirty="0" err="1">
                <a:latin typeface="Times New Roman" panose="02020603050405020304" pitchFamily="18" charset="0"/>
                <a:cs typeface="Times New Roman" panose="02020603050405020304" pitchFamily="18" charset="0"/>
              </a:rPr>
              <a:t>irrotational</a:t>
            </a:r>
            <a:r>
              <a:rPr lang="en-US" dirty="0">
                <a:latin typeface="Times New Roman" panose="02020603050405020304" pitchFamily="18" charset="0"/>
                <a:cs typeface="Times New Roman" panose="02020603050405020304" pitchFamily="18" charset="0"/>
              </a:rPr>
              <a:t> vector fields. Problems</a:t>
            </a:r>
            <a:r>
              <a:rPr lang="en-US" dirty="0" smtClean="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Vector Integration: Line integrals, Surface integrals. </a:t>
            </a:r>
            <a:endParaRPr lang="en-IN"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Applications to work done by a force and flux.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Statement of Green’s theorem and </a:t>
            </a:r>
            <a:r>
              <a:rPr lang="en-US" dirty="0" err="1">
                <a:latin typeface="Times New Roman" panose="02020603050405020304" pitchFamily="18" charset="0"/>
                <a:cs typeface="Times New Roman" panose="02020603050405020304" pitchFamily="18" charset="0"/>
              </a:rPr>
              <a:t>Stoke’s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theorem-Problems.</a:t>
            </a: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Volume integral and Gauss divergence theorem.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8196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166649"/>
            <a:ext cx="10515600" cy="1711306"/>
          </a:xfrm>
        </p:spPr>
        <p:txBody>
          <a:bodyPr>
            <a:normAutofit/>
          </a:bodyPr>
          <a:lstStyle/>
          <a:p>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VECTOR CALCULUS</a:t>
            </a:r>
            <a:b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r>
            <a:b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Vector calculus</a:t>
            </a: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is a field of mathematics concerned with multivariate real analysis of vectors in two or more dimensions. It consists of set of problems solving techniques very useful for engineering and physics. </a:t>
            </a: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3041583"/>
                <a:ext cx="10515600" cy="3297612"/>
              </a:xfrm>
            </p:spPr>
            <p:txBody>
              <a:bodyPr>
                <a:normAutofit/>
              </a:bodyPr>
              <a:lstStyle/>
              <a:p>
                <a:pPr marL="0" indent="0">
                  <a:buNone/>
                </a:pP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SCALAR AND VECTOR POINT FUNCTIONS</a:t>
                </a:r>
              </a:p>
              <a:p>
                <a:pPr marL="0" indent="0">
                  <a:buNone/>
                </a:pPr>
                <a:r>
                  <a:rPr lang="en-IN" sz="2200" b="1" i="1" dirty="0">
                    <a:latin typeface="Times New Roman" panose="02020603050405020304" pitchFamily="18" charset="0"/>
                    <a:ea typeface="Cambria" panose="02040503050406030204" pitchFamily="18" charset="0"/>
                    <a:cs typeface="Times New Roman" panose="02020603050405020304" pitchFamily="18" charset="0"/>
                  </a:rPr>
                  <a:t> </a:t>
                </a: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Let </a:t>
                </a:r>
                <a14:m>
                  <m:oMath xmlns:m="http://schemas.openxmlformats.org/officeDocument/2006/math">
                    <m:acc>
                      <m:accPr>
                        <m:chr m:val="⃗"/>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𝐹</m:t>
                        </m:r>
                      </m:e>
                    </m:acc>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e>
                    </m:d>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1</m:t>
                        </m:r>
                      </m:sub>
                    </m:sSub>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b>
                    </m:sSub>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3</m:t>
                        </m:r>
                      </m:sub>
                    </m:sSub>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be a ‘Vector function’. Then for various values of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we get a set of constant vectors.</a:t>
                </a:r>
              </a:p>
              <a:p>
                <a:pPr marL="0" indent="0">
                  <a:buNone/>
                </a:pPr>
                <a:r>
                  <a:rPr lang="en-IN" sz="2200" dirty="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     Let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be a ‘Scalar function’. Then for various values of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we get a set of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points or scalars.</a:t>
                </a:r>
              </a:p>
              <a:p>
                <a:pPr marL="0" indent="0">
                  <a:buNone/>
                </a:pPr>
                <a:r>
                  <a:rPr lang="en-IN" sz="2200" i="1" dirty="0">
                    <a:latin typeface="Times New Roman" panose="02020603050405020304" pitchFamily="18" charset="0"/>
                    <a:ea typeface="Cambria" panose="02040503050406030204" pitchFamily="18" charset="0"/>
                    <a:cs typeface="Times New Roman" panose="02020603050405020304" pitchFamily="18" charset="0"/>
                  </a:rPr>
                  <a:t> </a:t>
                </a:r>
                <a:r>
                  <a:rPr lang="en-IN" sz="2200"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Vector operation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𝑑𝑒𝑙</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is defined by the equation</a:t>
                </a:r>
              </a:p>
              <a:p>
                <a:pPr marL="0" indent="0">
                  <a:buNone/>
                </a:pPr>
                <a14:m>
                  <m:oMathPara xmlns:m="http://schemas.openxmlformats.org/officeDocument/2006/math">
                    <m:oMathParaPr>
                      <m:jc m:val="centerGroup"/>
                    </m:oMathParaPr>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3041583"/>
                <a:ext cx="10515600" cy="3297612"/>
              </a:xfrm>
              <a:blipFill>
                <a:blip r:embed="rId2" cstate="print"/>
                <a:stretch>
                  <a:fillRect l="-754" t="-2218" r="-116"/>
                </a:stretch>
              </a:blipFill>
            </p:spPr>
            <p:txBody>
              <a:bodyPr/>
              <a:lstStyle/>
              <a:p>
                <a:r>
                  <a:rPr lang="en-IN">
                    <a:noFill/>
                  </a:rPr>
                  <a:t> </a:t>
                </a:r>
              </a:p>
            </p:txBody>
          </p:sp>
        </mc:Fallback>
      </mc:AlternateContent>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75111"/>
          </a:xfrm>
        </p:spPr>
        <p:txBody>
          <a:bodyPr/>
          <a:lstStyle/>
          <a:p>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740304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1030706" y="1069389"/>
                <a:ext cx="10515600" cy="1924068"/>
              </a:xfrm>
            </p:spPr>
            <p:txBody>
              <a:bodyPr>
                <a:normAutofit fontScale="90000"/>
              </a:bodyPr>
              <a:lstStyle/>
              <a:p>
                <a:pPr>
                  <a:lnSpc>
                    <a:spcPct val="100000"/>
                  </a:lnSpc>
                </a:pPr>
                <a:r>
                  <a:rPr lang="en-IN" sz="2200" dirty="0" smtClean="0">
                    <a:latin typeface="Times New Roman" panose="02020603050405020304" pitchFamily="18" charset="0"/>
                    <a:cs typeface="Times New Roman" panose="02020603050405020304" pitchFamily="18" charset="0"/>
                  </a:rPr>
                  <a:t>This operator has a great role in vector calculus. Laplacian operator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oMath>
                </a14:m>
                <a:r>
                  <a:rPr lang="en-IN" sz="2200" dirty="0" smtClean="0">
                    <a:latin typeface="Times New Roman" panose="02020603050405020304" pitchFamily="18" charset="0"/>
                    <a:cs typeface="Times New Roman" panose="02020603050405020304" pitchFamily="18" charset="0"/>
                  </a:rPr>
                  <a:t> is defined as follows</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e>
                      </m:d>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 xmlns:m="http://schemas.openxmlformats.org/officeDocument/2006/math">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b="1" i="1" smtClean="0">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num>
                      <m:den>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cs typeface="Times New Roman" panose="02020603050405020304" pitchFamily="18" charset="0"/>
                              </a:rPr>
                              <m:t>𝟐</m:t>
                            </m:r>
                          </m:sup>
                        </m:sSup>
                      </m:den>
                    </m:f>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num>
                      <m:den>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m:t>
                            </m:r>
                          </m:e>
                          <m:sup>
                            <m:r>
                              <a:rPr lang="en-IN" sz="2200" b="1" i="1" smtClean="0">
                                <a:latin typeface="Cambria Math" panose="02040503050406030204" pitchFamily="18" charset="0"/>
                                <a:cs typeface="Times New Roman" panose="02020603050405020304" pitchFamily="18" charset="0"/>
                              </a:rPr>
                              <m:t>𝟐</m:t>
                            </m:r>
                          </m:sup>
                        </m:sSup>
                      </m:den>
                    </m:f>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num>
                      <m:den>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𝒛</m:t>
                            </m:r>
                          </m:e>
                          <m:sup>
                            <m:r>
                              <a:rPr lang="en-IN" sz="2200" b="1" i="1" smtClean="0">
                                <a:latin typeface="Cambria Math" panose="02040503050406030204" pitchFamily="18" charset="0"/>
                                <a:cs typeface="Times New Roman" panose="02020603050405020304" pitchFamily="18" charset="0"/>
                              </a:rPr>
                              <m:t>𝟐</m:t>
                            </m:r>
                          </m:sup>
                        </m:sSup>
                      </m:den>
                    </m:f>
                  </m:oMath>
                </a14:m>
                <a:r>
                  <a:rPr lang="en-IN" sz="2200" dirty="0" smtClean="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1030706" y="1069389"/>
                <a:ext cx="10515600" cy="1924068"/>
              </a:xfrm>
              <a:blipFill>
                <a:blip r:embed="rId2" cstate="print"/>
                <a:stretch>
                  <a:fillRect l="-580" t="-126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147461"/>
                <a:ext cx="10515600" cy="3029501"/>
              </a:xfrm>
            </p:spPr>
            <p:txBody>
              <a:bodyPr>
                <a:normAutofit fontScale="85000" lnSpcReduction="20000"/>
              </a:bodyPr>
              <a:lstStyle/>
              <a:p>
                <a:pPr marL="0" indent="0">
                  <a:buNone/>
                </a:pPr>
                <a:r>
                  <a:rPr lang="en-IN" b="1" i="1" u="sng" dirty="0" smtClean="0">
                    <a:latin typeface="Times New Roman" panose="02020603050405020304" pitchFamily="18" charset="0"/>
                    <a:cs typeface="Times New Roman" panose="02020603050405020304" pitchFamily="18" charset="0"/>
                  </a:rPr>
                  <a:t>Gradient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The vector function </a:t>
                </a: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is defined as the gradient of the scalar function </a:t>
                </a: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0" i="1" smtClean="0">
                        <a:latin typeface="Cambria Math" panose="02040503050406030204" pitchFamily="18" charset="0"/>
                        <a:cs typeface="Times New Roman" panose="02020603050405020304" pitchFamily="18" charset="0"/>
                      </a:rPr>
                      <m:t>𝑖</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𝑒</m:t>
                    </m:r>
                    <m:r>
                      <a:rPr lang="en-IN" sz="2400" b="0" i="1" smtClean="0">
                        <a:latin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0" dirty="0" smtClean="0">
                        <a:latin typeface="Cambria Math" panose="02040503050406030204" pitchFamily="18" charset="0"/>
                        <a:cs typeface="Times New Roman" panose="02020603050405020304" pitchFamily="18" charset="0"/>
                      </a:rPr>
                      <m:t>  </m:t>
                    </m:r>
                    <m:r>
                      <a:rPr lang="en-IN" sz="2400" b="0" i="1" dirty="0" smtClean="0">
                        <a:latin typeface="Cambria Math" panose="02040503050406030204" pitchFamily="18" charset="0"/>
                        <a:cs typeface="Times New Roman" panose="02020603050405020304" pitchFamily="18" charset="0"/>
                      </a:rPr>
                      <m:t>𝑔𝑟𝑎𝑑</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𝑘</m:t>
                            </m:r>
                          </m:e>
                        </m:acc>
                      </m:e>
                    </m:d>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𝜑</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cs typeface="Times New Roman" panose="02020603050405020304" pitchFamily="18" charset="0"/>
                  </a:rPr>
                  <a:t>           </a:t>
                </a:r>
                <a14:m>
                  <m:oMath xmlns:m="http://schemas.openxmlformats.org/officeDocument/2006/math">
                    <m:r>
                      <a:rPr lang="en-IN" sz="2400" b="1" i="1" dirty="0">
                        <a:latin typeface="Cambria Math" panose="02040503050406030204" pitchFamily="18" charset="0"/>
                        <a:cs typeface="Times New Roman" panose="02020603050405020304" pitchFamily="18" charset="0"/>
                      </a:rPr>
                      <m:t>𝒈𝒓𝒂𝒅</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𝝋</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𝜵𝝋</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smtClean="0">
                                <a:latin typeface="Cambria Math" panose="02040503050406030204" pitchFamily="18" charset="0"/>
                                <a:ea typeface="Cambria Math" panose="02040503050406030204" pitchFamily="18" charset="0"/>
                                <a:cs typeface="Times New Roman" panose="02020603050405020304" pitchFamily="18" charset="0"/>
                              </a:rPr>
                              <m:t>𝝋</m:t>
                            </m:r>
                          </m:num>
                          <m:den>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𝒙</m:t>
                            </m:r>
                          </m:den>
                        </m:f>
                        <m:acc>
                          <m:accPr>
                            <m:chr m:val="̂"/>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1" i="1" dirty="0">
                                <a:latin typeface="Cambria Math" panose="02040503050406030204" pitchFamily="18" charset="0"/>
                                <a:ea typeface="Cambria Math" panose="02040503050406030204" pitchFamily="18" charset="0"/>
                                <a:cs typeface="Times New Roman" panose="02020603050405020304" pitchFamily="18" charset="0"/>
                              </a:rPr>
                              <m:t>𝒊</m:t>
                            </m:r>
                          </m:e>
                        </m:acc>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smtClean="0">
                                <a:latin typeface="Cambria Math" panose="02040503050406030204" pitchFamily="18" charset="0"/>
                                <a:ea typeface="Cambria Math" panose="02040503050406030204" pitchFamily="18" charset="0"/>
                                <a:cs typeface="Times New Roman" panose="02020603050405020304" pitchFamily="18" charset="0"/>
                              </a:rPr>
                              <m:t>𝝋</m:t>
                            </m:r>
                          </m:num>
                          <m:den>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𝒚</m:t>
                            </m:r>
                          </m:den>
                        </m:f>
                        <m:acc>
                          <m:accPr>
                            <m:chr m:val="̂"/>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1" i="1" dirty="0">
                                <a:latin typeface="Cambria Math" panose="02040503050406030204" pitchFamily="18" charset="0"/>
                                <a:ea typeface="Cambria Math" panose="02040503050406030204" pitchFamily="18" charset="0"/>
                                <a:cs typeface="Times New Roman" panose="02020603050405020304" pitchFamily="18" charset="0"/>
                              </a:rPr>
                              <m:t>𝒋</m:t>
                            </m:r>
                          </m:e>
                        </m:acc>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smtClean="0">
                                <a:latin typeface="Cambria Math" panose="02040503050406030204" pitchFamily="18" charset="0"/>
                                <a:ea typeface="Cambria Math" panose="02040503050406030204" pitchFamily="18" charset="0"/>
                                <a:cs typeface="Times New Roman" panose="02020603050405020304" pitchFamily="18" charset="0"/>
                              </a:rPr>
                              <m:t>𝝋</m:t>
                            </m:r>
                          </m:num>
                          <m:den>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𝒛</m:t>
                            </m:r>
                          </m:den>
                        </m:f>
                        <m:acc>
                          <m:accPr>
                            <m:chr m:val="̂"/>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1" i="1" dirty="0">
                                <a:latin typeface="Cambria Math" panose="02040503050406030204" pitchFamily="18" charset="0"/>
                                <a:ea typeface="Cambria Math" panose="02040503050406030204" pitchFamily="18" charset="0"/>
                                <a:cs typeface="Times New Roman" panose="02020603050405020304" pitchFamily="18" charset="0"/>
                              </a:rPr>
                              <m:t>𝒌</m:t>
                            </m:r>
                          </m:e>
                        </m:acc>
                      </m:e>
                    </m:d>
                  </m:oMath>
                </a14:m>
                <a:r>
                  <a:rPr lang="en-IN" sz="2400" b="1" dirty="0" smtClean="0">
                    <a:latin typeface="Times New Roman" panose="02020603050405020304" pitchFamily="18" charset="0"/>
                    <a:cs typeface="Times New Roman" panose="02020603050405020304" pitchFamily="18" charset="0"/>
                  </a:rPr>
                  <a:t> </a:t>
                </a:r>
              </a:p>
              <a:p>
                <a:pPr marL="0" indent="0">
                  <a:buNone/>
                </a:pPr>
                <a:r>
                  <a:rPr lang="en-IN" sz="2400" b="1" dirty="0">
                    <a:latin typeface="Times New Roman" panose="02020603050405020304" pitchFamily="18" charset="0"/>
                    <a:cs typeface="Times New Roman" panose="02020603050405020304" pitchFamily="18" charset="0"/>
                  </a:rPr>
                  <a:t> </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Geometrically,</a:t>
                </a:r>
                <a:r>
                  <a:rPr lang="en-IN" sz="24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represents</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a normal at any point P to the surface </a:t>
                </a: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𝑐𝑜𝑛𝑠𝑡𝑎𝑛𝑡</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and has a magnitude equal to the rate of change of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along this normal. </a:t>
                </a:r>
                <a14:m>
                  <m:oMath xmlns:m="http://schemas.openxmlformats.org/officeDocument/2006/math">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is a </a:t>
                </a:r>
                <a:r>
                  <a:rPr lang="en-IN" sz="2400" b="1" dirty="0" smtClean="0">
                    <a:latin typeface="Times New Roman" panose="02020603050405020304" pitchFamily="18" charset="0"/>
                    <a:cs typeface="Times New Roman" panose="02020603050405020304" pitchFamily="18" charset="0"/>
                  </a:rPr>
                  <a:t>vector quantity</a:t>
                </a:r>
                <a:r>
                  <a:rPr lang="en-IN" sz="2400" dirty="0" smtClean="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147461"/>
                <a:ext cx="10515600" cy="3029501"/>
              </a:xfrm>
              <a:blipFill>
                <a:blip r:embed="rId3" cstate="print"/>
                <a:stretch>
                  <a:fillRect l="-928" t="-4829"/>
                </a:stretch>
              </a:blipFill>
            </p:spPr>
            <p:txBody>
              <a:bodyPr/>
              <a:lstStyle/>
              <a:p>
                <a:r>
                  <a:rPr lang="en-IN">
                    <a:noFill/>
                  </a:rPr>
                  <a:t> </a:t>
                </a:r>
              </a:p>
            </p:txBody>
          </p:sp>
        </mc:Fallback>
      </mc:AlternateContent>
      <p:pic>
        <p:nvPicPr>
          <p:cNvPr id="4" name="Picture 3"/>
          <p:cNvPicPr>
            <a:picLocks noChangeAspect="1"/>
          </p:cNvPicPr>
          <p:nvPr/>
        </p:nvPicPr>
        <p:blipFill>
          <a:blip r:embed="rId4" cstate="print"/>
          <a:stretch>
            <a:fillRect/>
          </a:stretch>
        </p:blipFill>
        <p:spPr>
          <a:xfrm>
            <a:off x="9509760" y="4196615"/>
            <a:ext cx="1434163" cy="1482290"/>
          </a:xfrm>
          <a:prstGeom prst="rect">
            <a:avLst/>
          </a:prstGeom>
        </p:spPr>
      </p:pic>
    </p:spTree>
    <p:extLst>
      <p:ext uri="{BB962C8B-B14F-4D97-AF65-F5344CB8AC3E}">
        <p14:creationId xmlns:p14="http://schemas.microsoft.com/office/powerpoint/2010/main" val="1679636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2934721"/>
              </a:xfrm>
            </p:spPr>
            <p:txBody>
              <a:bodyPr>
                <a:normAutofit fontScale="90000"/>
              </a:bodyPr>
              <a:lstStyle/>
              <a:p>
                <a:r>
                  <a:rPr lang="en-IN" sz="2400" b="1" dirty="0" smtClean="0">
                    <a:latin typeface="Times New Roman" panose="02020603050405020304" pitchFamily="18" charset="0"/>
                    <a:cs typeface="Times New Roman" panose="02020603050405020304" pitchFamily="18" charset="0"/>
                  </a:rPr>
                  <a:t>Note:</a:t>
                </a:r>
                <a:br>
                  <a:rPr lang="en-IN" sz="2400" b="1"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1. The unit normal vector </a:t>
                </a:r>
                <a14:m>
                  <m:oMath xmlns:m="http://schemas.openxmlformats.org/officeDocument/2006/math">
                    <m:acc>
                      <m:accPr>
                        <m:chr m:val="̂"/>
                        <m:ctrlPr>
                          <a:rPr lang="en-IN" sz="2400" i="1" smtClean="0">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𝑛</m:t>
                        </m:r>
                      </m:e>
                    </m:acc>
                  </m:oMath>
                </a14:m>
                <a:r>
                  <a:rPr lang="en-IN" sz="2400" dirty="0" smtClean="0">
                    <a:latin typeface="Times New Roman" panose="02020603050405020304" pitchFamily="18" charset="0"/>
                    <a:cs typeface="Times New Roman" panose="02020603050405020304" pitchFamily="18" charset="0"/>
                  </a:rPr>
                  <a:t> along </a:t>
                </a:r>
                <a14:m>
                  <m:oMath xmlns:m="http://schemas.openxmlformats.org/officeDocument/2006/math">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is given by  </a:t>
                </a:r>
                <a14:m>
                  <m:oMath xmlns:m="http://schemas.openxmlformats.org/officeDocument/2006/math">
                    <m:acc>
                      <m:accPr>
                        <m:chr m:val="̂"/>
                        <m:ctrlPr>
                          <a:rPr lang="en-IN" sz="2400" b="1" i="1" smtClean="0">
                            <a:latin typeface="Cambria Math" panose="02040503050406030204" pitchFamily="18" charset="0"/>
                            <a:cs typeface="Times New Roman" panose="02020603050405020304" pitchFamily="18" charset="0"/>
                          </a:rPr>
                        </m:ctrlPr>
                      </m:accPr>
                      <m:e>
                        <m:r>
                          <a:rPr lang="en-IN" sz="2400" b="1" i="1" smtClean="0">
                            <a:latin typeface="Cambria Math" panose="02040503050406030204" pitchFamily="18" charset="0"/>
                            <a:cs typeface="Times New Roman" panose="02020603050405020304" pitchFamily="18" charset="0"/>
                          </a:rPr>
                          <m:t>𝒏</m:t>
                        </m:r>
                      </m:e>
                    </m:acc>
                    <m:r>
                      <a:rPr lang="en-IN" sz="2400" b="1" i="1" smtClean="0">
                        <a:latin typeface="Cambria Math" panose="02040503050406030204" pitchFamily="18" charset="0"/>
                        <a:cs typeface="Times New Roman" panose="02020603050405020304" pitchFamily="18" charset="0"/>
                      </a:rPr>
                      <m:t>=</m:t>
                    </m:r>
                    <m:f>
                      <m:fPr>
                        <m:ctrlPr>
                          <a:rPr lang="en-IN" sz="2400" b="1" i="1" smtClean="0">
                            <a:latin typeface="Cambria Math" panose="02040503050406030204" pitchFamily="18" charset="0"/>
                            <a:cs typeface="Times New Roman" panose="02020603050405020304" pitchFamily="18" charset="0"/>
                          </a:rPr>
                        </m:ctrlPr>
                      </m:fPr>
                      <m:num>
                        <m:r>
                          <a:rPr lang="en-IN" sz="2400" b="1" i="1" smtClean="0">
                            <a:latin typeface="Cambria Math" panose="02040503050406030204" pitchFamily="18" charset="0"/>
                            <a:ea typeface="Cambria Math" panose="02040503050406030204" pitchFamily="18" charset="0"/>
                            <a:cs typeface="Times New Roman" panose="02020603050405020304" pitchFamily="18" charset="0"/>
                          </a:rPr>
                          <m:t>𝜵𝝋</m:t>
                        </m:r>
                      </m:num>
                      <m:den>
                        <m:d>
                          <m:dPr>
                            <m:begChr m:val="|"/>
                            <m:endChr m:val="|"/>
                            <m:ctrlPr>
                              <a:rPr lang="en-IN" sz="2400" b="1" i="1" smtClean="0">
                                <a:latin typeface="Cambria Math" panose="02040503050406030204" pitchFamily="18" charset="0"/>
                                <a:cs typeface="Times New Roman" panose="02020603050405020304" pitchFamily="18" charset="0"/>
                              </a:rPr>
                            </m:ctrlPr>
                          </m:dPr>
                          <m:e>
                            <m:r>
                              <a:rPr lang="en-IN" sz="2400" b="1" i="1" smtClean="0">
                                <a:latin typeface="Cambria Math" panose="02040503050406030204" pitchFamily="18" charset="0"/>
                                <a:ea typeface="Cambria Math" panose="02040503050406030204" pitchFamily="18" charset="0"/>
                                <a:cs typeface="Times New Roman" panose="02020603050405020304" pitchFamily="18" charset="0"/>
                              </a:rPr>
                              <m:t>𝜵𝝋</m:t>
                            </m:r>
                          </m:e>
                        </m:d>
                      </m:den>
                    </m:f>
                  </m:oMath>
                </a14:m>
                <a:r>
                  <a:rPr lang="en-IN" sz="2400" dirty="0" smtClean="0">
                    <a:latin typeface="Times New Roman" panose="02020603050405020304" pitchFamily="18" charset="0"/>
                    <a:cs typeface="Times New Roman" panose="02020603050405020304" pitchFamily="18" charset="0"/>
                  </a:rPr>
                  <a:t>   or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𝑛</m:t>
                        </m:r>
                      </m:e>
                    </m:acc>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d>
                          <m:dPr>
                            <m:begChr m:val="|"/>
                            <m:endChr m:val="|"/>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e>
                        </m:d>
                      </m:den>
                    </m:f>
                  </m:oMath>
                </a14:m>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2. The component of </a:t>
                </a:r>
                <a14:m>
                  <m:oMath xmlns:m="http://schemas.openxmlformats.org/officeDocument/2006/math">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r>
                      <a:rPr lang="en-IN" sz="2400" i="1" dirty="0">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in the direction of a unit vector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𝑎</m:t>
                        </m:r>
                      </m:e>
                    </m:acc>
                    <m:r>
                      <a:rPr lang="en-IN" sz="2400" i="1">
                        <a:latin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is </a:t>
                </a: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𝑛</m:t>
                        </m:r>
                      </m:e>
                    </m:acc>
                  </m:oMath>
                </a14:m>
                <a:r>
                  <a:rPr lang="en-IN" sz="2400" dirty="0" smtClean="0">
                    <a:latin typeface="Times New Roman" panose="02020603050405020304" pitchFamily="18" charset="0"/>
                    <a:cs typeface="Times New Roman" panose="02020603050405020304" pitchFamily="18" charset="0"/>
                  </a:rPr>
                  <a:t>  and is called the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r>
                  <a:rPr lang="en-IN" sz="2400" i="1" dirty="0" smtClean="0">
                    <a:latin typeface="Times New Roman" panose="02020603050405020304" pitchFamily="18" charset="0"/>
                    <a:cs typeface="Times New Roman" panose="02020603050405020304" pitchFamily="18" charset="0"/>
                  </a:rPr>
                  <a:t>directional derivative </a:t>
                </a:r>
                <a:r>
                  <a:rPr lang="en-IN" sz="2400" dirty="0" smtClean="0">
                    <a:latin typeface="Times New Roman" panose="02020603050405020304" pitchFamily="18" charset="0"/>
                    <a:cs typeface="Times New Roman" panose="02020603050405020304" pitchFamily="18" charset="0"/>
                  </a:rPr>
                  <a:t>of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in the direction of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𝑎</m:t>
                        </m:r>
                      </m:e>
                    </m:acc>
                  </m:oMath>
                </a14:m>
                <a:r>
                  <a:rPr lang="en-IN" sz="2400" dirty="0" smtClean="0">
                    <a:latin typeface="Times New Roman" panose="02020603050405020304" pitchFamily="18" charset="0"/>
                    <a:cs typeface="Times New Roman" panose="02020603050405020304" pitchFamily="18" charset="0"/>
                  </a:rPr>
                  <a:t>. Thus, the directional derivative is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maximum in the direction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and the magnitude of this maximum is equal to </a:t>
                </a:r>
                <a14:m>
                  <m:oMath xmlns:m="http://schemas.openxmlformats.org/officeDocument/2006/math">
                    <m:d>
                      <m:dPr>
                        <m:begChr m:val="|"/>
                        <m:endChr m:val="|"/>
                        <m:ctrlPr>
                          <a:rPr lang="en-IN" sz="24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𝛻𝜑</m:t>
                        </m:r>
                      </m:e>
                    </m:d>
                  </m:oMath>
                </a14:m>
                <a:r>
                  <a:rPr lang="en-IN" sz="2400" dirty="0" smtClean="0">
                    <a:latin typeface="Times New Roman" panose="02020603050405020304" pitchFamily="18" charset="0"/>
                    <a:cs typeface="Times New Roman" panose="02020603050405020304" pitchFamily="18" charset="0"/>
                  </a:rPr>
                  <a:t>.</a:t>
                </a:r>
                <a:br>
                  <a:rPr lang="en-IN" sz="2400" dirty="0" smtClean="0">
                    <a:latin typeface="Times New Roman" panose="02020603050405020304" pitchFamily="18" charset="0"/>
                    <a:cs typeface="Times New Roman" panose="02020603050405020304" pitchFamily="18" charset="0"/>
                  </a:rPr>
                </a:br>
                <a14:m>
                  <m:oMath xmlns:m="http://schemas.openxmlformats.org/officeDocument/2006/math">
                    <m:r>
                      <a:rPr lang="en-IN" sz="3100" b="0" i="1" smtClean="0">
                        <a:latin typeface="Cambria Math" panose="02040503050406030204" pitchFamily="18" charset="0"/>
                        <a:cs typeface="Times New Roman" panose="02020603050405020304" pitchFamily="18" charset="0"/>
                      </a:rPr>
                      <m:t>𝑖</m:t>
                    </m:r>
                    <m:r>
                      <a:rPr lang="en-IN" sz="3100" b="0" i="1" smtClean="0">
                        <a:latin typeface="Cambria Math" panose="02040503050406030204" pitchFamily="18" charset="0"/>
                        <a:cs typeface="Times New Roman" panose="02020603050405020304" pitchFamily="18" charset="0"/>
                      </a:rPr>
                      <m:t>.</m:t>
                    </m:r>
                    <m:r>
                      <a:rPr lang="en-IN" sz="3100" b="0" i="1" smtClean="0">
                        <a:latin typeface="Cambria Math" panose="02040503050406030204" pitchFamily="18" charset="0"/>
                        <a:cs typeface="Times New Roman" panose="02020603050405020304" pitchFamily="18" charset="0"/>
                      </a:rPr>
                      <m:t>𝑒</m:t>
                    </m:r>
                    <m:r>
                      <a:rPr lang="en-IN" sz="3100" b="0" i="1" smtClean="0">
                        <a:latin typeface="Cambria Math" panose="02040503050406030204" pitchFamily="18" charset="0"/>
                        <a:cs typeface="Times New Roman" panose="02020603050405020304" pitchFamily="18" charset="0"/>
                      </a:rPr>
                      <m:t>.,</m:t>
                    </m:r>
                  </m:oMath>
                </a14:m>
                <a:r>
                  <a:rPr lang="en-IN" sz="31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3100" b="1" i="1" dirty="0" smtClean="0">
                        <a:latin typeface="Cambria Math" panose="02040503050406030204" pitchFamily="18" charset="0"/>
                        <a:cs typeface="Times New Roman" panose="02020603050405020304" pitchFamily="18" charset="0"/>
                      </a:rPr>
                      <m:t>𝑫</m:t>
                    </m:r>
                    <m:r>
                      <a:rPr lang="en-IN" sz="3100" b="1" i="1" dirty="0" smtClean="0">
                        <a:latin typeface="Cambria Math" panose="02040503050406030204" pitchFamily="18" charset="0"/>
                        <a:cs typeface="Times New Roman" panose="02020603050405020304" pitchFamily="18" charset="0"/>
                      </a:rPr>
                      <m:t>.</m:t>
                    </m:r>
                    <m:r>
                      <a:rPr lang="en-IN" sz="3100" b="1" i="1" dirty="0" smtClean="0">
                        <a:latin typeface="Cambria Math" panose="02040503050406030204" pitchFamily="18" charset="0"/>
                        <a:cs typeface="Times New Roman" panose="02020603050405020304" pitchFamily="18" charset="0"/>
                      </a:rPr>
                      <m:t>𝑫</m:t>
                    </m:r>
                    <m:r>
                      <a:rPr lang="en-IN" sz="3100" b="1" i="1" dirty="0" smtClean="0">
                        <a:latin typeface="Cambria Math" panose="02040503050406030204" pitchFamily="18" charset="0"/>
                        <a:cs typeface="Times New Roman" panose="02020603050405020304" pitchFamily="18" charset="0"/>
                      </a:rPr>
                      <m:t>=</m:t>
                    </m:r>
                    <m:r>
                      <a:rPr lang="en-IN" sz="3100" b="1" i="1">
                        <a:latin typeface="Cambria Math" panose="02040503050406030204" pitchFamily="18" charset="0"/>
                        <a:ea typeface="Cambria Math" panose="02040503050406030204" pitchFamily="18" charset="0"/>
                        <a:cs typeface="Times New Roman" panose="02020603050405020304" pitchFamily="18" charset="0"/>
                      </a:rPr>
                      <m:t>𝜵𝝋</m:t>
                    </m:r>
                    <m:r>
                      <a:rPr lang="en-IN" sz="31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3100" b="1"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3100" b="1" i="1" dirty="0" smtClean="0">
                            <a:latin typeface="Cambria Math" panose="02040503050406030204" pitchFamily="18" charset="0"/>
                            <a:ea typeface="Cambria Math" panose="02040503050406030204" pitchFamily="18" charset="0"/>
                            <a:cs typeface="Times New Roman" panose="02020603050405020304" pitchFamily="18" charset="0"/>
                          </a:rPr>
                          <m:t>𝒏</m:t>
                        </m:r>
                      </m:e>
                    </m:acc>
                  </m:oMath>
                </a14:m>
                <a:r>
                  <a:rPr lang="en-IN" sz="3100" dirty="0" smtClean="0">
                    <a:latin typeface="Times New Roman" panose="02020603050405020304" pitchFamily="18" charset="0"/>
                    <a:cs typeface="Times New Roman" panose="02020603050405020304" pitchFamily="18" charset="0"/>
                  </a:rPr>
                  <a:t>      where </a:t>
                </a:r>
                <a14:m>
                  <m:oMath xmlns:m="http://schemas.openxmlformats.org/officeDocument/2006/math">
                    <m:acc>
                      <m:accPr>
                        <m:chr m:val="̂"/>
                        <m:ctrlPr>
                          <a:rPr lang="en-IN" sz="3100" i="1" smtClean="0">
                            <a:latin typeface="Cambria Math" panose="02040503050406030204" pitchFamily="18" charset="0"/>
                            <a:cs typeface="Times New Roman" panose="02020603050405020304" pitchFamily="18" charset="0"/>
                          </a:rPr>
                        </m:ctrlPr>
                      </m:accPr>
                      <m:e>
                        <m:r>
                          <a:rPr lang="en-IN" sz="3100" b="0" i="1" smtClean="0">
                            <a:latin typeface="Cambria Math" panose="02040503050406030204" pitchFamily="18" charset="0"/>
                            <a:cs typeface="Times New Roman" panose="02020603050405020304" pitchFamily="18" charset="0"/>
                          </a:rPr>
                          <m:t>𝑛</m:t>
                        </m:r>
                      </m:e>
                    </m:acc>
                    <m:r>
                      <a:rPr lang="en-IN" sz="3100" b="0" i="1" smtClean="0">
                        <a:latin typeface="Cambria Math" panose="02040503050406030204" pitchFamily="18" charset="0"/>
                        <a:cs typeface="Times New Roman" panose="02020603050405020304" pitchFamily="18" charset="0"/>
                      </a:rPr>
                      <m:t>=</m:t>
                    </m:r>
                    <m:f>
                      <m:fPr>
                        <m:ctrlPr>
                          <a:rPr lang="en-IN" sz="3100" b="0" i="1" smtClean="0">
                            <a:latin typeface="Cambria Math" panose="02040503050406030204" pitchFamily="18" charset="0"/>
                            <a:cs typeface="Times New Roman" panose="02020603050405020304" pitchFamily="18" charset="0"/>
                          </a:rPr>
                        </m:ctrlPr>
                      </m:fPr>
                      <m:num>
                        <m:acc>
                          <m:accPr>
                            <m:chr m:val="⃗"/>
                            <m:ctrlPr>
                              <a:rPr lang="en-IN" sz="3100" b="0" i="1" smtClean="0">
                                <a:latin typeface="Cambria Math" panose="02040503050406030204" pitchFamily="18" charset="0"/>
                                <a:cs typeface="Times New Roman" panose="02020603050405020304" pitchFamily="18" charset="0"/>
                              </a:rPr>
                            </m:ctrlPr>
                          </m:accPr>
                          <m:e>
                            <m:r>
                              <a:rPr lang="en-IN" sz="3100" b="0" i="1" smtClean="0">
                                <a:latin typeface="Cambria Math" panose="02040503050406030204" pitchFamily="18" charset="0"/>
                                <a:cs typeface="Times New Roman" panose="02020603050405020304" pitchFamily="18" charset="0"/>
                              </a:rPr>
                              <m:t>𝑎</m:t>
                            </m:r>
                          </m:e>
                        </m:acc>
                      </m:num>
                      <m:den>
                        <m:d>
                          <m:dPr>
                            <m:begChr m:val="|"/>
                            <m:endChr m:val="|"/>
                            <m:ctrlPr>
                              <a:rPr lang="en-IN" sz="3100" b="0" i="1" smtClean="0">
                                <a:latin typeface="Cambria Math" panose="02040503050406030204" pitchFamily="18" charset="0"/>
                                <a:cs typeface="Times New Roman" panose="02020603050405020304" pitchFamily="18" charset="0"/>
                              </a:rPr>
                            </m:ctrlPr>
                          </m:dPr>
                          <m:e>
                            <m:acc>
                              <m:accPr>
                                <m:chr m:val="⃗"/>
                                <m:ctrlPr>
                                  <a:rPr lang="en-IN" sz="3100" b="0" i="1" smtClean="0">
                                    <a:latin typeface="Cambria Math" panose="02040503050406030204" pitchFamily="18" charset="0"/>
                                    <a:cs typeface="Times New Roman" panose="02020603050405020304" pitchFamily="18" charset="0"/>
                                  </a:rPr>
                                </m:ctrlPr>
                              </m:accPr>
                              <m:e>
                                <m:r>
                                  <a:rPr lang="en-IN" sz="3100" b="0" i="1" smtClean="0">
                                    <a:latin typeface="Cambria Math" panose="02040503050406030204" pitchFamily="18" charset="0"/>
                                    <a:cs typeface="Times New Roman" panose="02020603050405020304" pitchFamily="18" charset="0"/>
                                  </a:rPr>
                                  <m:t>𝑎</m:t>
                                </m:r>
                              </m:e>
                            </m:acc>
                          </m:e>
                        </m:d>
                      </m:den>
                    </m:f>
                  </m:oMath>
                </a14:m>
                <a:r>
                  <a:rPr lang="en-IN" sz="3100" dirty="0" smtClean="0">
                    <a:latin typeface="Times New Roman" panose="02020603050405020304" pitchFamily="18" charset="0"/>
                    <a:cs typeface="Times New Roman" panose="02020603050405020304" pitchFamily="18" charset="0"/>
                  </a:rPr>
                  <a:t/>
                </a:r>
                <a:br>
                  <a:rPr lang="en-IN" sz="3100" dirty="0" smtClean="0">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2934721"/>
              </a:xfrm>
              <a:blipFill>
                <a:blip r:embed="rId2" cstate="print"/>
                <a:stretch>
                  <a:fillRect l="-754" t="-352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052237"/>
                <a:ext cx="10515600" cy="2124726"/>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Problems</a:t>
                </a:r>
              </a:p>
              <a:p>
                <a:pPr marL="0" indent="0">
                  <a:buNone/>
                </a:pPr>
                <a:r>
                  <a:rPr lang="en-IN" sz="2200" dirty="0" smtClean="0">
                    <a:latin typeface="Times New Roman" panose="02020603050405020304" pitchFamily="18" charset="0"/>
                    <a:cs typeface="Times New Roman" panose="02020603050405020304" pitchFamily="18" charset="0"/>
                  </a:rPr>
                  <a:t>1. Find the unit normal vector to the surface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𝑥𝑦𝑧</m:t>
                    </m:r>
                    <m:r>
                      <a:rPr lang="en-IN" sz="2200" b="0" i="1" smtClean="0">
                        <a:latin typeface="Cambria Math" panose="02040503050406030204" pitchFamily="18" charset="0"/>
                        <a:cs typeface="Times New Roman" panose="02020603050405020304" pitchFamily="18" charset="0"/>
                      </a:rPr>
                      <m:t>=3</m:t>
                    </m:r>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(1,2,−1)</m:t>
                    </m:r>
                  </m:oMath>
                </a14:m>
                <a:r>
                  <a:rPr lang="en-IN" sz="2200" dirty="0" smtClean="0">
                    <a:latin typeface="Times New Roman" panose="02020603050405020304" pitchFamily="18" charset="0"/>
                    <a:cs typeface="Times New Roman" panose="02020603050405020304" pitchFamily="18" charset="0"/>
                  </a:rPr>
                  <a:t>.</a:t>
                </a:r>
              </a:p>
              <a:p>
                <a:pPr marL="0" indent="0">
                  <a:buNone/>
                </a:pPr>
                <a:r>
                  <a:rPr lang="en-IN" sz="2200" dirty="0">
                    <a:latin typeface="Times New Roman" panose="02020603050405020304" pitchFamily="18" charset="0"/>
                    <a:cs typeface="Times New Roman" panose="02020603050405020304" pitchFamily="18" charset="0"/>
                  </a:rPr>
                  <a:t> </a:t>
                </a: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Let</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𝑥𝑦𝑧</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3</m:t>
                    </m:r>
                  </m:oMath>
                </a14:m>
                <a:r>
                  <a:rPr lang="en-IN" sz="2200" dirty="0">
                    <a:latin typeface="Times New Roman" panose="02020603050405020304" pitchFamily="18" charset="0"/>
                    <a:cs typeface="Times New Roman" panose="02020603050405020304" pitchFamily="18" charset="0"/>
                  </a:rPr>
                  <a:t> </a:t>
                </a:r>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=3</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𝑦𝑧</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m:t>
                    </m:r>
                  </m:oMath>
                </a14:m>
                <a:r>
                  <a:rPr lang="en-IN" sz="2200" dirty="0">
                    <a:latin typeface="Times New Roman" panose="02020603050405020304" pitchFamily="18" charset="0"/>
                    <a:cs typeface="Times New Roman" panose="02020603050405020304" pitchFamily="18" charset="0"/>
                  </a:rPr>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052237"/>
                <a:ext cx="10515600" cy="2124726"/>
              </a:xfrm>
              <a:blipFill>
                <a:blip r:embed="rId3" cstate="print"/>
                <a:stretch>
                  <a:fillRect l="-754" t="-3448"/>
                </a:stretch>
              </a:blipFill>
            </p:spPr>
            <p:txBody>
              <a:bodyPr/>
              <a:lstStyle/>
              <a:p>
                <a:r>
                  <a:rPr lang="en-IN">
                    <a:noFill/>
                  </a:rPr>
                  <a:t> </a:t>
                </a:r>
              </a:p>
            </p:txBody>
          </p:sp>
        </mc:Fallback>
      </mc:AlternateContent>
    </p:spTree>
    <p:extLst>
      <p:ext uri="{BB962C8B-B14F-4D97-AF65-F5344CB8AC3E}">
        <p14:creationId xmlns:p14="http://schemas.microsoft.com/office/powerpoint/2010/main" val="26643540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3136850"/>
              </a:xfrm>
            </p:spPr>
            <p:txBody>
              <a:bodyPr>
                <a:normAutofit/>
              </a:bodyPr>
              <a:lstStyle/>
              <a:p>
                <a:pPr marL="0" indent="0"/>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0" i="1" dirty="0">
                                <a:latin typeface="Cambria Math" panose="02040503050406030204" pitchFamily="18" charset="0"/>
                                <a:ea typeface="Cambria Math" panose="02040503050406030204" pitchFamily="18" charset="0"/>
                                <a:cs typeface="Times New Roman" panose="02020603050405020304" pitchFamily="18" charset="0"/>
                              </a:rPr>
                              <m:t>𝑖</m:t>
                            </m:r>
                          </m:e>
                        </m:acc>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0" i="1" dirty="0">
                                <a:latin typeface="Cambria Math" panose="02040503050406030204" pitchFamily="18" charset="0"/>
                                <a:ea typeface="Cambria Math" panose="02040503050406030204" pitchFamily="18" charset="0"/>
                                <a:cs typeface="Times New Roman" panose="02020603050405020304" pitchFamily="18" charset="0"/>
                              </a:rPr>
                              <m:t>𝑗</m:t>
                            </m:r>
                          </m:e>
                        </m:acc>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0" i="1" dirty="0">
                                <a:latin typeface="Cambria Math" panose="02040503050406030204" pitchFamily="18" charset="0"/>
                                <a:ea typeface="Cambria Math" panose="02040503050406030204" pitchFamily="18" charset="0"/>
                                <a:cs typeface="Times New Roman" panose="02020603050405020304" pitchFamily="18" charset="0"/>
                              </a:rPr>
                              <m:t>𝑘</m:t>
                            </m:r>
                          </m:e>
                        </m:acc>
                      </m:e>
                    </m:d>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𝑦𝑧</m:t>
                        </m:r>
                      </m:e>
                    </m:d>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𝑥𝑧</m:t>
                        </m:r>
                      </m:e>
                    </m:d>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m:t>
                        </m:r>
                      </m:e>
                    </m:d>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1,2,−1</m:t>
                        </m:r>
                      </m:e>
                    </m:d>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−6</m:t>
                          </m:r>
                        </m:e>
                      </m:d>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12−</m:t>
                          </m:r>
                          <m:r>
                            <a:rPr lang="en-IN" sz="2200" i="1">
                              <a:latin typeface="Cambria Math" panose="02040503050406030204" pitchFamily="18" charset="0"/>
                              <a:cs typeface="Times New Roman" panose="02020603050405020304" pitchFamily="18" charset="0"/>
                            </a:rPr>
                            <m:t>3</m:t>
                          </m:r>
                        </m:e>
                      </m:d>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e>
                      </m:d>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=−3</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9</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3136850"/>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350619"/>
                <a:ext cx="10515600" cy="1826344"/>
              </a:xfrm>
            </p:spPr>
            <p:txBody>
              <a:bodyPr>
                <a:normAutofit/>
              </a:bodyPr>
              <a:lstStyle/>
              <a:p>
                <a:pPr marL="0" indent="0">
                  <a:buNone/>
                </a:pPr>
                <a14:m>
                  <m:oMathPara xmlns:m="http://schemas.openxmlformats.org/officeDocument/2006/math">
                    <m:oMathParaPr>
                      <m:jc m:val="left"/>
                    </m:oMathParaPr>
                    <m:oMath xmlns:m="http://schemas.openxmlformats.org/officeDocument/2006/math">
                      <m:d>
                        <m:dPr>
                          <m:begChr m:val="|"/>
                          <m:endChr m:val="|"/>
                          <m:ctrlPr>
                            <a:rPr lang="en-IN" sz="2200" i="1" smtClean="0">
                              <a:latin typeface="Cambria Math" panose="02040503050406030204" pitchFamily="18" charset="0"/>
                              <a:cs typeface="Times New Roman" panose="02020603050405020304" pitchFamily="18" charset="0"/>
                            </a:rPr>
                          </m:ctrlPr>
                        </m:d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e>
                      </m:d>
                      <m:r>
                        <a:rPr lang="en-IN" sz="2200" b="0" i="1" smtClean="0">
                          <a:latin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cs typeface="Times New Roman" panose="02020603050405020304" pitchFamily="18" charset="0"/>
                            </a:rPr>
                          </m:ctrlPr>
                        </m:radPr>
                        <m:deg/>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(−3)</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(9)</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(6)</m:t>
                              </m:r>
                            </m:e>
                            <m:sup>
                              <m:r>
                                <a:rPr lang="en-IN" sz="2200" b="0" i="1" smtClean="0">
                                  <a:latin typeface="Cambria Math" panose="02040503050406030204" pitchFamily="18" charset="0"/>
                                  <a:cs typeface="Times New Roman" panose="02020603050405020304" pitchFamily="18" charset="0"/>
                                </a:rPr>
                                <m:t>2</m:t>
                              </m:r>
                            </m:sup>
                          </m:sSup>
                        </m:e>
                      </m:rad>
                      <m:r>
                        <a:rPr lang="en-IN" sz="2200" b="0" i="1" smtClean="0">
                          <a:latin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cs typeface="Times New Roman" panose="02020603050405020304" pitchFamily="18" charset="0"/>
                            </a:rPr>
                            <m:t>9+81+36</m:t>
                          </m:r>
                        </m:e>
                      </m:ra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cs typeface="Times New Roman" panose="02020603050405020304" pitchFamily="18" charset="0"/>
                  </a:rPr>
                  <a:t> </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𝜵𝝋</m:t>
                        </m:r>
                      </m:e>
                    </m:d>
                    <m:r>
                      <a:rPr lang="en-IN" sz="2200" b="1" i="1">
                        <a:latin typeface="Cambria Math" panose="02040503050406030204" pitchFamily="18" charset="0"/>
                        <a:cs typeface="Times New Roman" panose="02020603050405020304" pitchFamily="18" charset="0"/>
                      </a:rPr>
                      <m:t>=</m:t>
                    </m:r>
                    <m:rad>
                      <m:radPr>
                        <m:degHide m:val="on"/>
                        <m:ctrlPr>
                          <a:rPr lang="en-IN" sz="2200" b="1" i="1">
                            <a:latin typeface="Cambria Math" panose="02040503050406030204" pitchFamily="18" charset="0"/>
                            <a:cs typeface="Times New Roman" panose="02020603050405020304" pitchFamily="18" charset="0"/>
                          </a:rPr>
                        </m:ctrlPr>
                      </m:radPr>
                      <m:deg/>
                      <m:e>
                        <m:r>
                          <a:rPr lang="en-IN" sz="2200" b="1" i="1" smtClean="0">
                            <a:latin typeface="Cambria Math" panose="02040503050406030204" pitchFamily="18" charset="0"/>
                            <a:cs typeface="Times New Roman" panose="02020603050405020304" pitchFamily="18" charset="0"/>
                          </a:rPr>
                          <m:t>𝟏𝟐𝟔</m:t>
                        </m:r>
                      </m:e>
                    </m:rad>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The unit normal vector , </a:t>
                </a:r>
                <a14:m>
                  <m:oMath xmlns:m="http://schemas.openxmlformats.org/officeDocument/2006/math">
                    <m:acc>
                      <m:accPr>
                        <m:chr m:val="̂"/>
                        <m:ctrlPr>
                          <a:rPr lang="en-IN" b="1" i="1">
                            <a:latin typeface="Cambria Math" panose="02040503050406030204" pitchFamily="18" charset="0"/>
                            <a:cs typeface="Times New Roman" panose="02020603050405020304" pitchFamily="18" charset="0"/>
                          </a:rPr>
                        </m:ctrlPr>
                      </m:accPr>
                      <m:e>
                        <m:r>
                          <a:rPr lang="en-IN" b="1" i="1">
                            <a:latin typeface="Cambria Math" panose="02040503050406030204" pitchFamily="18" charset="0"/>
                            <a:cs typeface="Times New Roman" panose="02020603050405020304" pitchFamily="18" charset="0"/>
                          </a:rPr>
                          <m:t>𝒏</m:t>
                        </m:r>
                      </m:e>
                    </m:acc>
                    <m:r>
                      <a:rPr lang="en-IN" b="1" i="1">
                        <a:latin typeface="Cambria Math" panose="02040503050406030204" pitchFamily="18" charset="0"/>
                        <a:cs typeface="Times New Roman" panose="02020603050405020304" pitchFamily="18" charset="0"/>
                      </a:rPr>
                      <m:t>=</m:t>
                    </m:r>
                    <m:f>
                      <m:fPr>
                        <m:ctrlPr>
                          <a:rPr lang="en-IN" b="1" i="1">
                            <a:latin typeface="Cambria Math" panose="02040503050406030204" pitchFamily="18" charset="0"/>
                            <a:cs typeface="Times New Roman" panose="02020603050405020304" pitchFamily="18" charset="0"/>
                          </a:rPr>
                        </m:ctrlPr>
                      </m:fPr>
                      <m:num>
                        <m:r>
                          <a:rPr lang="en-IN" b="1" i="1">
                            <a:latin typeface="Cambria Math" panose="02040503050406030204" pitchFamily="18" charset="0"/>
                            <a:ea typeface="Cambria Math" panose="02040503050406030204" pitchFamily="18" charset="0"/>
                            <a:cs typeface="Times New Roman" panose="02020603050405020304" pitchFamily="18" charset="0"/>
                          </a:rPr>
                          <m:t>𝜵𝝋</m:t>
                        </m:r>
                      </m:num>
                      <m:den>
                        <m:d>
                          <m:dPr>
                            <m:begChr m:val="|"/>
                            <m:endChr m:val="|"/>
                            <m:ctrlPr>
                              <a:rPr lang="en-IN" b="1" i="1">
                                <a:latin typeface="Cambria Math" panose="02040503050406030204" pitchFamily="18" charset="0"/>
                                <a:cs typeface="Times New Roman" panose="02020603050405020304" pitchFamily="18" charset="0"/>
                              </a:rPr>
                            </m:ctrlPr>
                          </m:dPr>
                          <m:e>
                            <m:r>
                              <a:rPr lang="en-IN" b="1" i="1">
                                <a:latin typeface="Cambria Math" panose="02040503050406030204" pitchFamily="18" charset="0"/>
                                <a:ea typeface="Cambria Math" panose="02040503050406030204" pitchFamily="18" charset="0"/>
                                <a:cs typeface="Times New Roman" panose="02020603050405020304" pitchFamily="18" charset="0"/>
                              </a:rPr>
                              <m:t>𝜵𝝋</m:t>
                            </m:r>
                          </m:e>
                        </m:d>
                      </m:den>
                    </m:f>
                    <m:r>
                      <a:rPr lang="en-IN" b="1"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b="0" i="1" smtClean="0">
                            <a:latin typeface="Cambria Math" panose="02040503050406030204" pitchFamily="18" charset="0"/>
                            <a:ea typeface="Cambria Math" panose="02040503050406030204" pitchFamily="18" charset="0"/>
                            <a:cs typeface="Times New Roman" panose="02020603050405020304" pitchFamily="18" charset="0"/>
                          </a:rPr>
                          <m:t>−3</m:t>
                        </m:r>
                        <m:acc>
                          <m:accPr>
                            <m:chr m:val="̂"/>
                            <m:ctrlPr>
                              <a:rPr lang="en-IN" i="1">
                                <a:latin typeface="Cambria Math" panose="02040503050406030204" pitchFamily="18" charset="0"/>
                                <a:ea typeface="Cambria Math" panose="02040503050406030204" pitchFamily="18" charset="0"/>
                                <a:cs typeface="Times New Roman" panose="02020603050405020304" pitchFamily="18" charset="0"/>
                              </a:rPr>
                            </m:ctrlPr>
                          </m:accPr>
                          <m:e>
                            <m:r>
                              <a:rPr lang="en-IN" i="1">
                                <a:latin typeface="Cambria Math" panose="02040503050406030204" pitchFamily="18" charset="0"/>
                                <a:ea typeface="Cambria Math" panose="02040503050406030204" pitchFamily="18" charset="0"/>
                                <a:cs typeface="Times New Roman" panose="02020603050405020304" pitchFamily="18" charset="0"/>
                              </a:rPr>
                              <m:t>𝑖</m:t>
                            </m:r>
                          </m:e>
                        </m:acc>
                        <m:r>
                          <a:rPr lang="en-IN" i="1">
                            <a:latin typeface="Cambria Math" panose="02040503050406030204" pitchFamily="18" charset="0"/>
                            <a:ea typeface="Cambria Math" panose="02040503050406030204" pitchFamily="18" charset="0"/>
                            <a:cs typeface="Times New Roman" panose="02020603050405020304" pitchFamily="18" charset="0"/>
                          </a:rPr>
                          <m:t>+</m:t>
                        </m:r>
                        <m:r>
                          <a:rPr lang="en-IN" b="0" i="1" smtClean="0">
                            <a:latin typeface="Cambria Math" panose="02040503050406030204" pitchFamily="18" charset="0"/>
                            <a:ea typeface="Cambria Math" panose="02040503050406030204" pitchFamily="18" charset="0"/>
                            <a:cs typeface="Times New Roman" panose="02020603050405020304" pitchFamily="18" charset="0"/>
                          </a:rPr>
                          <m:t>9</m:t>
                        </m:r>
                        <m:acc>
                          <m:accPr>
                            <m:chr m:val="̂"/>
                            <m:ctrlPr>
                              <a:rPr lang="en-IN" i="1">
                                <a:latin typeface="Cambria Math" panose="02040503050406030204" pitchFamily="18" charset="0"/>
                                <a:ea typeface="Cambria Math" panose="02040503050406030204" pitchFamily="18" charset="0"/>
                                <a:cs typeface="Times New Roman" panose="02020603050405020304" pitchFamily="18" charset="0"/>
                              </a:rPr>
                            </m:ctrlPr>
                          </m:accPr>
                          <m:e>
                            <m:r>
                              <a:rPr lang="en-IN" i="1">
                                <a:latin typeface="Cambria Math" panose="02040503050406030204" pitchFamily="18" charset="0"/>
                                <a:ea typeface="Cambria Math" panose="02040503050406030204" pitchFamily="18" charset="0"/>
                                <a:cs typeface="Times New Roman" panose="02020603050405020304" pitchFamily="18" charset="0"/>
                              </a:rPr>
                              <m:t>𝑗</m:t>
                            </m:r>
                          </m:e>
                        </m:acc>
                        <m:r>
                          <a:rPr lang="en-IN" i="1">
                            <a:latin typeface="Cambria Math" panose="02040503050406030204" pitchFamily="18" charset="0"/>
                            <a:ea typeface="Cambria Math" panose="02040503050406030204" pitchFamily="18" charset="0"/>
                            <a:cs typeface="Times New Roman" panose="02020603050405020304" pitchFamily="18" charset="0"/>
                          </a:rPr>
                          <m:t>+</m:t>
                        </m:r>
                        <m:r>
                          <a:rPr lang="en-IN" b="0" i="1" smtClean="0">
                            <a:latin typeface="Cambria Math" panose="02040503050406030204" pitchFamily="18" charset="0"/>
                            <a:ea typeface="Cambria Math" panose="02040503050406030204" pitchFamily="18" charset="0"/>
                            <a:cs typeface="Times New Roman" panose="02020603050405020304" pitchFamily="18" charset="0"/>
                          </a:rPr>
                          <m:t>6</m:t>
                        </m:r>
                        <m:acc>
                          <m:accPr>
                            <m:chr m:val="̂"/>
                            <m:ctrlPr>
                              <a:rPr lang="en-IN" i="1">
                                <a:latin typeface="Cambria Math" panose="02040503050406030204" pitchFamily="18" charset="0"/>
                                <a:ea typeface="Cambria Math" panose="02040503050406030204" pitchFamily="18" charset="0"/>
                                <a:cs typeface="Times New Roman" panose="02020603050405020304" pitchFamily="18" charset="0"/>
                              </a:rPr>
                            </m:ctrlPr>
                          </m:accPr>
                          <m:e>
                            <m:r>
                              <a:rPr lang="en-IN" i="1">
                                <a:latin typeface="Cambria Math" panose="02040503050406030204" pitchFamily="18" charset="0"/>
                                <a:ea typeface="Cambria Math" panose="02040503050406030204" pitchFamily="18" charset="0"/>
                                <a:cs typeface="Times New Roman" panose="02020603050405020304" pitchFamily="18" charset="0"/>
                              </a:rPr>
                              <m:t>𝑘</m:t>
                            </m:r>
                          </m:e>
                        </m:acc>
                      </m:num>
                      <m:den>
                        <m:rad>
                          <m:radPr>
                            <m:degHide m:val="on"/>
                            <m:ctrlPr>
                              <a:rPr lang="en-IN" b="1"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b="1" i="1" smtClean="0">
                                <a:latin typeface="Cambria Math" panose="02040503050406030204" pitchFamily="18" charset="0"/>
                                <a:ea typeface="Cambria Math" panose="02040503050406030204" pitchFamily="18" charset="0"/>
                                <a:cs typeface="Times New Roman" panose="02020603050405020304" pitchFamily="18" charset="0"/>
                              </a:rPr>
                              <m:t>𝟏𝟐𝟔</m:t>
                            </m:r>
                          </m:e>
                        </m:rad>
                      </m:den>
                    </m:f>
                  </m:oMath>
                </a14:m>
                <a:endParaRPr lang="en-IN"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350619"/>
                <a:ext cx="10515600" cy="1826344"/>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34417729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029902"/>
                <a:ext cx="10515600" cy="3773103"/>
              </a:xfrm>
            </p:spPr>
            <p:txBody>
              <a:bodyPr>
                <a:normAutofit fontScale="90000"/>
              </a:bodyPr>
              <a:lstStyle/>
              <a:p>
                <a:pP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2. </a:t>
                </a:r>
                <a:r>
                  <a:rPr lang="en-IN" sz="2400" dirty="0">
                    <a:latin typeface="Times New Roman" panose="02020603050405020304" pitchFamily="18" charset="0"/>
                    <a:cs typeface="Times New Roman" panose="02020603050405020304" pitchFamily="18" charset="0"/>
                  </a:rPr>
                  <a:t>Find the directional derivative of the function </a:t>
                </a:r>
                <a14:m>
                  <m:oMath xmlns:m="http://schemas.openxmlformats.org/officeDocument/2006/math">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ea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−3</m:t>
                    </m:r>
                    <m:sSup>
                      <m:sSup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2</m:t>
                        </m:r>
                      </m:sup>
                    </m:sSup>
                    <m:sSup>
                      <m:sSup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e>
                      <m: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at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2,−1,</m:t>
                        </m:r>
                        <m:r>
                          <a:rPr lang="en-IN" sz="2400" b="0" i="1" smtClean="0">
                            <a:latin typeface="Cambria Math" panose="02040503050406030204" pitchFamily="18" charset="0"/>
                            <a:cs typeface="Times New Roman" panose="02020603050405020304" pitchFamily="18" charset="0"/>
                          </a:rPr>
                          <m:t>2</m:t>
                        </m:r>
                      </m:e>
                    </m:d>
                  </m:oMath>
                </a14:m>
                <a:r>
                  <a:rPr lang="en-IN" sz="2400" dirty="0">
                    <a:latin typeface="Times New Roman" panose="02020603050405020304" pitchFamily="18" charset="0"/>
                    <a:cs typeface="Times New Roman" panose="02020603050405020304" pitchFamily="18" charset="0"/>
                  </a:rPr>
                  <a:t> along </a:t>
                </a:r>
                <a:r>
                  <a:rPr lang="en-IN" sz="2400" dirty="0" smtClean="0">
                    <a:latin typeface="Times New Roman" panose="02020603050405020304" pitchFamily="18" charset="0"/>
                    <a:cs typeface="Times New Roman" panose="02020603050405020304" pitchFamily="18" charset="0"/>
                  </a:rPr>
                  <a:t>  </a:t>
                </a:r>
                <a:br>
                  <a:rPr lang="en-IN" sz="2400"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0" smtClean="0">
                        <a:latin typeface="Cambria Math" panose="02040503050406030204" pitchFamily="18" charset="0"/>
                        <a:cs typeface="Times New Roman" panose="02020603050405020304" pitchFamily="18" charset="0"/>
                      </a:rPr>
                      <m:t> </m:t>
                    </m:r>
                    <m:r>
                      <a:rPr lang="en-IN" sz="2400" b="0" i="1" smtClean="0">
                        <a:latin typeface="Cambria Math" panose="02040503050406030204" pitchFamily="18" charset="0"/>
                        <a:cs typeface="Times New Roman" panose="02020603050405020304" pitchFamily="18" charset="0"/>
                      </a:rPr>
                      <m:t>2</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b="0" i="1" smtClean="0">
                        <a:latin typeface="Cambria Math" panose="02040503050406030204" pitchFamily="18" charset="0"/>
                        <a:cs typeface="Times New Roman" panose="02020603050405020304" pitchFamily="18" charset="0"/>
                      </a:rPr>
                      <m:t>−3</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6</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a14:m>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Sol: </a:t>
                </a:r>
                <a:r>
                  <a:rPr lang="en-IN" sz="2400" dirty="0">
                    <a:latin typeface="Times New Roman" panose="02020603050405020304" pitchFamily="18" charset="0"/>
                    <a:cs typeface="Times New Roman" panose="02020603050405020304" pitchFamily="18" charset="0"/>
                  </a:rPr>
                  <a:t>Given</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=4</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ea typeface="Cambria Math" panose="02040503050406030204" pitchFamily="18" charset="0"/>
                            <a:cs typeface="Times New Roman" panose="02020603050405020304" pitchFamily="18" charset="0"/>
                          </a:rPr>
                          <m:t>3</m:t>
                        </m:r>
                      </m:sup>
                    </m:sSup>
                    <m:r>
                      <a:rPr lang="en-IN" sz="2400" i="1">
                        <a:latin typeface="Cambria Math" panose="02040503050406030204" pitchFamily="18" charset="0"/>
                        <a:ea typeface="Cambria Math" panose="02040503050406030204" pitchFamily="18" charset="0"/>
                        <a:cs typeface="Times New Roman" panose="02020603050405020304" pitchFamily="18" charset="0"/>
                      </a:rPr>
                      <m:t>−3</m:t>
                    </m:r>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ea typeface="Cambria Math" panose="02040503050406030204" pitchFamily="18" charset="0"/>
                            <a:cs typeface="Times New Roman" panose="02020603050405020304" pitchFamily="18" charset="0"/>
                          </a:rPr>
                          <m:t>2</m:t>
                        </m:r>
                      </m:sup>
                    </m:sSup>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400" i="1">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Let</a:t>
                </a:r>
                <a:r>
                  <a:rPr lang="en-IN" sz="24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𝑎</m:t>
                        </m:r>
                      </m:e>
                    </m:acc>
                    <m:r>
                      <a:rPr lang="en-IN" sz="2400" i="1">
                        <a:latin typeface="Cambria Math" panose="02040503050406030204" pitchFamily="18" charset="0"/>
                        <a:cs typeface="Times New Roman" panose="02020603050405020304" pitchFamily="18" charset="0"/>
                      </a:rPr>
                      <m:t>=2</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−3</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+6</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a14:m>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4</m:t>
                    </m:r>
                    <m:sSup>
                      <m:sSupPr>
                        <m:ctrlPr>
                          <a:rPr lang="en-IN" sz="240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𝑧</m:t>
                        </m:r>
                      </m:e>
                      <m:sup>
                        <m:r>
                          <a:rPr lang="en-IN" sz="2400" b="0" i="1" smtClean="0">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1</m:t>
                    </m:r>
                    <m:r>
                      <a:rPr lang="en-IN" sz="2400" b="0" i="1" smtClean="0">
                        <a:latin typeface="Cambria Math" panose="02040503050406030204" pitchFamily="18" charset="0"/>
                        <a:cs typeface="Times New Roman" panose="02020603050405020304" pitchFamily="18" charset="0"/>
                      </a:rPr>
                      <m:t>−3</m:t>
                    </m:r>
                    <m:sSup>
                      <m:sSupPr>
                        <m:ctrlPr>
                          <a:rPr lang="en-IN" sz="2400" i="1" smtClean="0">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.2</m:t>
                    </m:r>
                    <m:r>
                      <a:rPr lang="en-IN" sz="2400" b="0" i="1" smtClean="0">
                        <a:latin typeface="Cambria Math" panose="02040503050406030204" pitchFamily="18" charset="0"/>
                        <a:cs typeface="Times New Roman" panose="02020603050405020304" pitchFamily="18" charset="0"/>
                      </a:rPr>
                      <m:t>𝑥</m:t>
                    </m:r>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0−3</m:t>
                    </m:r>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.2</m:t>
                    </m:r>
                    <m:r>
                      <a:rPr lang="en-IN" sz="2400" b="0" i="1" smtClean="0">
                        <a:latin typeface="Cambria Math" panose="02040503050406030204" pitchFamily="18" charset="0"/>
                        <a:cs typeface="Times New Roman" panose="02020603050405020304" pitchFamily="18" charset="0"/>
                      </a:rPr>
                      <m:t>𝑦</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4</m:t>
                    </m:r>
                    <m:r>
                      <a:rPr lang="en-IN" sz="2400" b="0" i="1" smtClean="0">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.3</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−3</m:t>
                    </m:r>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2</m:t>
                        </m:r>
                      </m:sup>
                    </m:sSup>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𝑦</m:t>
                        </m:r>
                      </m:e>
                      <m:sup>
                        <m:r>
                          <a:rPr lang="en-IN" sz="2400" b="0" i="1" smtClean="0">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.1</m:t>
                    </m:r>
                  </m:oMath>
                </a14:m>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14:m>
                  <m:oMath xmlns:m="http://schemas.openxmlformats.org/officeDocument/2006/math">
                    <m:f>
                      <m:fPr>
                        <m:ctrlPr>
                          <a:rPr lang="en-IN" sz="2800" i="1">
                            <a:latin typeface="Cambria Math" panose="02040503050406030204" pitchFamily="18" charset="0"/>
                            <a:cs typeface="Times New Roman" panose="02020603050405020304" pitchFamily="18" charset="0"/>
                          </a:rPr>
                        </m:ctrlPr>
                      </m:fPr>
                      <m:num>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a:latin typeface="Cambria Math" panose="02040503050406030204" pitchFamily="18" charset="0"/>
                            <a:cs typeface="Times New Roman" panose="02020603050405020304" pitchFamily="18" charset="0"/>
                          </a:rPr>
                          <m:t>𝜕</m:t>
                        </m:r>
                        <m:r>
                          <a:rPr lang="en-IN" sz="2800" i="1">
                            <a:latin typeface="Cambria Math" panose="02040503050406030204" pitchFamily="18" charset="0"/>
                            <a:cs typeface="Times New Roman" panose="02020603050405020304" pitchFamily="18" charset="0"/>
                          </a:rPr>
                          <m:t>𝑥</m:t>
                        </m:r>
                      </m:den>
                    </m:f>
                    <m:r>
                      <a:rPr lang="en-IN" sz="2800" i="1">
                        <a:latin typeface="Cambria Math" panose="02040503050406030204" pitchFamily="18" charset="0"/>
                        <a:cs typeface="Times New Roman" panose="02020603050405020304" pitchFamily="18" charset="0"/>
                      </a:rPr>
                      <m:t>=4</m:t>
                    </m:r>
                    <m:sSup>
                      <m:sSupPr>
                        <m:ctrlPr>
                          <a:rPr lang="en-IN" sz="2800" i="1">
                            <a:latin typeface="Cambria Math" panose="02040503050406030204" pitchFamily="18" charset="0"/>
                            <a:cs typeface="Times New Roman" panose="02020603050405020304" pitchFamily="18" charset="0"/>
                          </a:rPr>
                        </m:ctrlPr>
                      </m:sSupPr>
                      <m:e>
                        <m:r>
                          <a:rPr lang="en-IN" sz="2800" i="1">
                            <a:latin typeface="Cambria Math" panose="02040503050406030204" pitchFamily="18" charset="0"/>
                            <a:cs typeface="Times New Roman" panose="02020603050405020304" pitchFamily="18" charset="0"/>
                          </a:rPr>
                          <m:t>𝑧</m:t>
                        </m:r>
                      </m:e>
                      <m:sup>
                        <m:r>
                          <a:rPr lang="en-IN" sz="2800" i="1">
                            <a:latin typeface="Cambria Math" panose="02040503050406030204" pitchFamily="18" charset="0"/>
                            <a:cs typeface="Times New Roman" panose="02020603050405020304" pitchFamily="18" charset="0"/>
                          </a:rPr>
                          <m:t>3</m:t>
                        </m:r>
                      </m:sup>
                    </m:sSup>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cs typeface="Times New Roman" panose="02020603050405020304" pitchFamily="18" charset="0"/>
                      </a:rPr>
                      <m:t>6</m:t>
                    </m:r>
                    <m:r>
                      <a:rPr lang="en-IN" sz="2800" b="0" i="1" smtClean="0">
                        <a:latin typeface="Cambria Math" panose="02040503050406030204" pitchFamily="18" charset="0"/>
                        <a:cs typeface="Times New Roman" panose="02020603050405020304" pitchFamily="18" charset="0"/>
                      </a:rPr>
                      <m:t>𝑥</m:t>
                    </m:r>
                    <m:sSup>
                      <m:sSupPr>
                        <m:ctrlPr>
                          <a:rPr lang="en-IN" sz="2800" i="1">
                            <a:latin typeface="Cambria Math" panose="02040503050406030204" pitchFamily="18" charset="0"/>
                            <a:cs typeface="Times New Roman" panose="02020603050405020304" pitchFamily="18" charset="0"/>
                          </a:rPr>
                        </m:ctrlPr>
                      </m:sSupPr>
                      <m:e>
                        <m:r>
                          <a:rPr lang="en-IN" sz="2800" i="1">
                            <a:latin typeface="Cambria Math" panose="02040503050406030204" pitchFamily="18" charset="0"/>
                            <a:cs typeface="Times New Roman" panose="02020603050405020304" pitchFamily="18" charset="0"/>
                          </a:rPr>
                          <m:t>𝑦</m:t>
                        </m:r>
                      </m:e>
                      <m:sup>
                        <m:r>
                          <a:rPr lang="en-IN" sz="2800" i="1">
                            <a:latin typeface="Cambria Math" panose="02040503050406030204" pitchFamily="18" charset="0"/>
                            <a:cs typeface="Times New Roman" panose="02020603050405020304" pitchFamily="18" charset="0"/>
                          </a:rPr>
                          <m:t>2</m:t>
                        </m:r>
                      </m:sup>
                    </m:sSup>
                    <m:r>
                      <a:rPr lang="en-IN" sz="2800" i="1">
                        <a:latin typeface="Cambria Math" panose="02040503050406030204" pitchFamily="18" charset="0"/>
                        <a:cs typeface="Times New Roman" panose="02020603050405020304" pitchFamily="18" charset="0"/>
                      </a:rPr>
                      <m:t>𝑧</m:t>
                    </m:r>
                    <m:r>
                      <a:rPr lang="en-IN" sz="2800" b="0" i="1" smtClean="0">
                        <a:latin typeface="Cambria Math" panose="02040503050406030204" pitchFamily="18" charset="0"/>
                        <a:cs typeface="Times New Roman" panose="02020603050405020304" pitchFamily="18" charset="0"/>
                      </a:rPr>
                      <m:t>                 </m:t>
                    </m:r>
                    <m:f>
                      <m:fPr>
                        <m:ctrlPr>
                          <a:rPr lang="en-IN" sz="2800" i="1">
                            <a:latin typeface="Cambria Math" panose="02040503050406030204" pitchFamily="18" charset="0"/>
                            <a:cs typeface="Times New Roman" panose="02020603050405020304" pitchFamily="18" charset="0"/>
                          </a:rPr>
                        </m:ctrlPr>
                      </m:fPr>
                      <m:num>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a:latin typeface="Cambria Math" panose="02040503050406030204" pitchFamily="18" charset="0"/>
                            <a:cs typeface="Times New Roman" panose="02020603050405020304" pitchFamily="18" charset="0"/>
                          </a:rPr>
                          <m:t>𝜕</m:t>
                        </m:r>
                        <m:r>
                          <a:rPr lang="en-IN" sz="2800" i="1">
                            <a:latin typeface="Cambria Math" panose="02040503050406030204" pitchFamily="18" charset="0"/>
                            <a:cs typeface="Times New Roman" panose="02020603050405020304" pitchFamily="18" charset="0"/>
                          </a:rPr>
                          <m:t>𝑦</m:t>
                        </m:r>
                      </m:den>
                    </m:f>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cs typeface="Times New Roman" panose="02020603050405020304" pitchFamily="18" charset="0"/>
                      </a:rPr>
                      <m:t>−6</m:t>
                    </m:r>
                    <m:sSup>
                      <m:sSupPr>
                        <m:ctrlPr>
                          <a:rPr lang="en-IN" sz="2800" i="1">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𝑥</m:t>
                        </m:r>
                      </m:e>
                      <m:sup>
                        <m:r>
                          <a:rPr lang="en-IN" sz="2800" b="0" i="1" smtClean="0">
                            <a:latin typeface="Cambria Math" panose="02040503050406030204" pitchFamily="18" charset="0"/>
                            <a:cs typeface="Times New Roman" panose="02020603050405020304" pitchFamily="18" charset="0"/>
                          </a:rPr>
                          <m:t>2</m:t>
                        </m:r>
                      </m:sup>
                    </m:sSup>
                    <m:r>
                      <a:rPr lang="en-IN" sz="2800" b="0" i="1" smtClean="0">
                        <a:latin typeface="Cambria Math" panose="02040503050406030204" pitchFamily="18" charset="0"/>
                        <a:cs typeface="Times New Roman" panose="02020603050405020304" pitchFamily="18" charset="0"/>
                      </a:rPr>
                      <m:t>𝑦𝑧</m:t>
                    </m:r>
                  </m:oMath>
                </a14:m>
                <a:r>
                  <a:rPr lang="en-IN" sz="2800" dirty="0">
                    <a:latin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800" i="1">
                            <a:latin typeface="Cambria Math" panose="02040503050406030204" pitchFamily="18" charset="0"/>
                            <a:cs typeface="Times New Roman" panose="02020603050405020304" pitchFamily="18" charset="0"/>
                          </a:rPr>
                        </m:ctrlPr>
                      </m:fPr>
                      <m:num>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a:latin typeface="Cambria Math" panose="02040503050406030204" pitchFamily="18" charset="0"/>
                            <a:cs typeface="Times New Roman" panose="02020603050405020304" pitchFamily="18" charset="0"/>
                          </a:rPr>
                          <m:t>𝜕</m:t>
                        </m:r>
                        <m:r>
                          <a:rPr lang="en-IN" sz="2800" i="1">
                            <a:latin typeface="Cambria Math" panose="02040503050406030204" pitchFamily="18" charset="0"/>
                            <a:cs typeface="Times New Roman" panose="02020603050405020304" pitchFamily="18" charset="0"/>
                          </a:rPr>
                          <m:t>𝑧</m:t>
                        </m:r>
                      </m:den>
                    </m:f>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cs typeface="Times New Roman" panose="02020603050405020304" pitchFamily="18" charset="0"/>
                      </a:rPr>
                      <m:t>12</m:t>
                    </m:r>
                    <m:sSup>
                      <m:sSupPr>
                        <m:ctrlPr>
                          <a:rPr lang="en-IN" sz="2800" i="1" smtClean="0">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𝑥</m:t>
                        </m:r>
                        <m:r>
                          <a:rPr lang="en-IN" sz="2800" i="1">
                            <a:latin typeface="Cambria Math" panose="02040503050406030204" pitchFamily="18" charset="0"/>
                            <a:cs typeface="Times New Roman" panose="02020603050405020304" pitchFamily="18" charset="0"/>
                          </a:rPr>
                          <m:t>𝑧</m:t>
                        </m:r>
                      </m:e>
                      <m:sup>
                        <m:r>
                          <a:rPr lang="en-IN" sz="2800" i="1">
                            <a:latin typeface="Cambria Math" panose="02040503050406030204" pitchFamily="18" charset="0"/>
                            <a:cs typeface="Times New Roman" panose="02020603050405020304" pitchFamily="18" charset="0"/>
                          </a:rPr>
                          <m:t>2</m:t>
                        </m:r>
                      </m:sup>
                    </m:sSup>
                    <m:r>
                      <a:rPr lang="en-IN" sz="2800" b="0" i="1" smtClean="0">
                        <a:latin typeface="Cambria Math" panose="02040503050406030204" pitchFamily="18" charset="0"/>
                        <a:cs typeface="Times New Roman" panose="02020603050405020304" pitchFamily="18" charset="0"/>
                      </a:rPr>
                      <m:t>−3</m:t>
                    </m:r>
                    <m:sSup>
                      <m:sSupPr>
                        <m:ctrlPr>
                          <a:rPr lang="en-IN" sz="2800" b="0" i="1" smtClean="0">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𝑥</m:t>
                        </m:r>
                      </m:e>
                      <m:sup>
                        <m:r>
                          <a:rPr lang="en-IN" sz="2800" b="0" i="1" smtClean="0">
                            <a:latin typeface="Cambria Math" panose="02040503050406030204" pitchFamily="18" charset="0"/>
                            <a:cs typeface="Times New Roman" panose="02020603050405020304" pitchFamily="18" charset="0"/>
                          </a:rPr>
                          <m:t>2</m:t>
                        </m:r>
                      </m:sup>
                    </m:sSup>
                    <m:sSup>
                      <m:sSupPr>
                        <m:ctrlPr>
                          <a:rPr lang="en-IN" sz="2800" b="0" i="1" smtClean="0">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𝑦</m:t>
                        </m:r>
                      </m:e>
                      <m:sup>
                        <m:r>
                          <a:rPr lang="en-IN" sz="2800" b="0" i="1" smtClean="0">
                            <a:latin typeface="Cambria Math" panose="02040503050406030204" pitchFamily="18" charset="0"/>
                            <a:cs typeface="Times New Roman" panose="02020603050405020304" pitchFamily="18" charset="0"/>
                          </a:rPr>
                          <m:t>2</m:t>
                        </m:r>
                      </m:sup>
                    </m:sSup>
                  </m:oMath>
                </a14:m>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Now, </a:t>
                </a:r>
                <a14:m>
                  <m:oMath xmlns:m="http://schemas.openxmlformats.org/officeDocument/2006/math">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d>
                      <m:d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i="1" dirty="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800" i="1" dirty="0">
                                <a:latin typeface="Cambria Math" panose="02040503050406030204" pitchFamily="18" charset="0"/>
                                <a:ea typeface="Cambria Math" panose="02040503050406030204" pitchFamily="18" charset="0"/>
                                <a:cs typeface="Times New Roman" panose="02020603050405020304" pitchFamily="18" charset="0"/>
                              </a:rPr>
                              <m:t>𝑖</m:t>
                            </m:r>
                          </m:e>
                        </m:acc>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i="1" dirty="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800" i="1" dirty="0">
                                <a:latin typeface="Cambria Math" panose="02040503050406030204" pitchFamily="18" charset="0"/>
                                <a:ea typeface="Cambria Math" panose="02040503050406030204" pitchFamily="18" charset="0"/>
                                <a:cs typeface="Times New Roman" panose="02020603050405020304" pitchFamily="18" charset="0"/>
                              </a:rPr>
                              <m:t>𝑗</m:t>
                            </m:r>
                          </m:e>
                        </m:acc>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i="1" dirty="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800" i="1" dirty="0">
                                <a:latin typeface="Cambria Math" panose="02040503050406030204" pitchFamily="18" charset="0"/>
                                <a:ea typeface="Cambria Math" panose="02040503050406030204" pitchFamily="18" charset="0"/>
                                <a:cs typeface="Times New Roman" panose="02020603050405020304" pitchFamily="18" charset="0"/>
                              </a:rPr>
                              <m:t>𝑘</m:t>
                            </m:r>
                          </m:e>
                        </m:acc>
                      </m:e>
                    </m:d>
                  </m:oMath>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000" dirty="0" smtClean="0">
                    <a:latin typeface="Times New Roman" panose="02020603050405020304" pitchFamily="18" charset="0"/>
                    <a:cs typeface="Times New Roman" panose="02020603050405020304" pitchFamily="18" charset="0"/>
                  </a:rPr>
                  <a:t/>
                </a:r>
                <a:br>
                  <a:rPr lang="en-IN" sz="20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400" b="0" i="0" smtClean="0">
                          <a:latin typeface="Cambria Math" panose="02040503050406030204" pitchFamily="18" charset="0"/>
                          <a:cs typeface="Times New Roman" panose="02020603050405020304" pitchFamily="18" charset="0"/>
                        </a:rPr>
                        <m:t>                </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029902"/>
                <a:ext cx="10515600" cy="3773103"/>
              </a:xfrm>
              <a:blipFill>
                <a:blip r:embed="rId2" cstate="print"/>
                <a:stretch>
                  <a:fillRect l="-754" b="-3731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803005"/>
                <a:ext cx="10515600" cy="1373957"/>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4</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cs typeface="Times New Roman" panose="02020603050405020304" pitchFamily="18" charset="0"/>
                                </a:rPr>
                                <m:t>3</m:t>
                              </m:r>
                            </m:sup>
                          </m:sSup>
                          <m:r>
                            <a:rPr lang="en-IN" sz="2400" i="1">
                              <a:latin typeface="Cambria Math" panose="02040503050406030204" pitchFamily="18" charset="0"/>
                              <a:cs typeface="Times New Roman" panose="02020603050405020304" pitchFamily="18" charset="0"/>
                            </a:rPr>
                            <m:t>−6</m:t>
                          </m:r>
                          <m:r>
                            <a:rPr lang="en-IN" sz="2400" i="1">
                              <a:latin typeface="Cambria Math" panose="02040503050406030204" pitchFamily="18" charset="0"/>
                              <a:cs typeface="Times New Roman" panose="02020603050405020304" pitchFamily="18" charset="0"/>
                            </a:rPr>
                            <m:t>𝑥</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𝑧</m:t>
                          </m:r>
                        </m:e>
                      </m:d>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−6</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𝑦𝑧</m:t>
                          </m:r>
                        </m:e>
                      </m:d>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12</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𝑥𝑧</m:t>
                              </m:r>
                            </m:e>
                            <m:sup>
                              <m:r>
                                <a:rPr lang="en-IN" sz="2400" i="1">
                                  <a:latin typeface="Cambria Math" panose="02040503050406030204" pitchFamily="18" charset="0"/>
                                  <a:cs typeface="Times New Roman" panose="02020603050405020304" pitchFamily="18" charset="0"/>
                                </a:rPr>
                                <m:t>2</m:t>
                              </m:r>
                            </m:sup>
                          </m:sSup>
                          <m:r>
                            <a:rPr lang="en-IN" sz="2400" i="1">
                              <a:latin typeface="Cambria Math" panose="02040503050406030204" pitchFamily="18" charset="0"/>
                              <a:cs typeface="Times New Roman" panose="02020603050405020304" pitchFamily="18" charset="0"/>
                            </a:rPr>
                            <m:t>−3</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2</m:t>
                              </m:r>
                            </m:sup>
                          </m:sSup>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cs typeface="Times New Roman" panose="02020603050405020304" pitchFamily="18" charset="0"/>
                                </a:rPr>
                                <m:t>2</m:t>
                              </m:r>
                            </m:sup>
                          </m:sSup>
                        </m:e>
                      </m:d>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2,−1,</m:t>
                        </m:r>
                        <m:r>
                          <a:rPr lang="en-IN" sz="2400" b="0" i="1" smtClean="0">
                            <a:latin typeface="Cambria Math" panose="02040503050406030204" pitchFamily="18" charset="0"/>
                            <a:cs typeface="Times New Roman" panose="02020603050405020304" pitchFamily="18" charset="0"/>
                          </a:rPr>
                          <m:t>2</m:t>
                        </m:r>
                      </m:e>
                    </m:d>
                  </m:oMath>
                </a14:m>
                <a:endParaRPr lang="en-IN" sz="2200" dirty="0" smtClean="0"/>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ea typeface="Cambria Math" panose="02040503050406030204" pitchFamily="18" charset="0"/>
                          <a:cs typeface="Times New Roman" panose="02020603050405020304" pitchFamily="18" charset="0"/>
                        </a:rPr>
                        <m:t>𝛻</m:t>
                      </m:r>
                      <m:r>
                        <a:rPr lang="en-IN" sz="2000" i="1">
                          <a:latin typeface="Cambria Math" panose="02040503050406030204" pitchFamily="18" charset="0"/>
                          <a:ea typeface="Cambria Math" panose="02040503050406030204" pitchFamily="18" charset="0"/>
                          <a:cs typeface="Times New Roman" panose="02020603050405020304" pitchFamily="18" charset="0"/>
                        </a:rPr>
                        <m:t>𝑓</m:t>
                      </m:r>
                      <m:r>
                        <a:rPr lang="en-IN" sz="20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32</m:t>
                          </m:r>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24</m:t>
                          </m:r>
                        </m:e>
                      </m:d>
                      <m:acc>
                        <m:accPr>
                          <m:chr m:val="̂"/>
                          <m:ctrlPr>
                            <a:rPr lang="en-IN" sz="20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0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48</m:t>
                          </m:r>
                        </m:e>
                      </m:d>
                      <m:acc>
                        <m:accPr>
                          <m:chr m:val="̂"/>
                          <m:ctrlPr>
                            <a:rPr lang="en-IN" sz="20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0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96</m:t>
                          </m:r>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12</m:t>
                          </m:r>
                        </m:e>
                      </m:d>
                      <m:acc>
                        <m:accPr>
                          <m:chr m:val="̂"/>
                          <m:ctrlPr>
                            <a:rPr lang="en-IN" sz="20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0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endParaRPr lang="en-IN"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803005"/>
                <a:ext cx="10515600" cy="1373957"/>
              </a:xfrm>
              <a:blipFill>
                <a:blip r:embed="rId3" cstate="print"/>
                <a:stretch>
                  <a:fillRect l="-928" t="-4000"/>
                </a:stretch>
              </a:blipFill>
            </p:spPr>
            <p:txBody>
              <a:bodyPr/>
              <a:lstStyle/>
              <a:p>
                <a:r>
                  <a:rPr lang="en-IN">
                    <a:noFill/>
                  </a:rPr>
                  <a:t> </a:t>
                </a:r>
              </a:p>
            </p:txBody>
          </p:sp>
        </mc:Fallback>
      </mc:AlternateContent>
    </p:spTree>
    <p:extLst>
      <p:ext uri="{BB962C8B-B14F-4D97-AF65-F5344CB8AC3E}">
        <p14:creationId xmlns:p14="http://schemas.microsoft.com/office/powerpoint/2010/main" val="25543047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4205256"/>
              </a:xfrm>
            </p:spPr>
            <p:txBody>
              <a:bodyPr>
                <a:normAutofit/>
              </a:bodyPr>
              <a:lstStyle/>
              <a:p>
                <a:pP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𝒇</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𝟖</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0" smtClean="0">
                          <a:latin typeface="Cambria Math" panose="02040503050406030204" pitchFamily="18" charset="0"/>
                          <a:ea typeface="Cambria Math" panose="02040503050406030204" pitchFamily="18" charset="0"/>
                          <a:cs typeface="Times New Roman" panose="02020603050405020304" pitchFamily="18" charset="0"/>
                        </a:rPr>
                        <m:t>𝟒𝟖</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𝟖𝟒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𝒌</m:t>
                          </m:r>
                        </m:e>
                      </m:acc>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Also</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𝒂</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𝒊</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𝒌</m:t>
                        </m:r>
                      </m:e>
                    </m:acc>
                  </m:oMath>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e>
                      </m:d>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(−3)</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6</m:t>
                              </m:r>
                            </m:e>
                            <m:sup>
                              <m:r>
                                <a:rPr lang="en-IN" sz="2200" i="1">
                                  <a:latin typeface="Cambria Math" panose="02040503050406030204" pitchFamily="18" charset="0"/>
                                  <a:cs typeface="Times New Roman" panose="02020603050405020304" pitchFamily="18" charset="0"/>
                                </a:rPr>
                                <m:t>2</m:t>
                              </m:r>
                            </m:sup>
                          </m:sSup>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e>
                      </m:d>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cs typeface="Times New Roman" panose="02020603050405020304" pitchFamily="18" charset="0"/>
                            </a:rPr>
                            <m:t>4</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9</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36</m:t>
                          </m:r>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𝑎</m:t>
                              </m:r>
                            </m:e>
                          </m:acc>
                        </m:e>
                      </m:d>
                      <m:r>
                        <a:rPr lang="en-IN" sz="2200" b="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cs typeface="Times New Roman" panose="02020603050405020304" pitchFamily="18" charset="0"/>
                            </a:rPr>
                            <m:t>49</m:t>
                          </m:r>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1" i="1">
                              <a:latin typeface="Cambria Math" panose="02040503050406030204" pitchFamily="18" charset="0"/>
                              <a:cs typeface="Times New Roman" panose="02020603050405020304" pitchFamily="18" charset="0"/>
                            </a:rPr>
                          </m:ctrlPr>
                        </m:dPr>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𝒂</m:t>
                              </m:r>
                            </m:e>
                          </m:acc>
                        </m:e>
                      </m:d>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𝟕</m:t>
                      </m:r>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num>
                      <m:den>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e>
                        </m:d>
                      </m:den>
                    </m:f>
                    <m:r>
                      <a:rPr lang="en-IN" sz="2200" b="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𝟔</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𝒌</m:t>
                            </m:r>
                          </m:e>
                        </m:acc>
                      </m:num>
                      <m:den>
                        <m:r>
                          <a:rPr lang="en-IN" sz="2200" b="1" i="1" smtClean="0">
                            <a:latin typeface="Cambria Math" panose="02040503050406030204" pitchFamily="18" charset="0"/>
                            <a:cs typeface="Times New Roman" panose="02020603050405020304" pitchFamily="18" charset="0"/>
                          </a:rPr>
                          <m:t>𝟕</m:t>
                        </m:r>
                      </m:den>
                    </m:f>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4205256"/>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5467149"/>
                <a:ext cx="10515600" cy="709814"/>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1" i="1" dirty="0" smtClean="0">
                          <a:latin typeface="Cambria Math" panose="02040503050406030204" pitchFamily="18" charset="0"/>
                          <a:cs typeface="Times New Roman" panose="02020603050405020304" pitchFamily="18" charset="0"/>
                        </a:rPr>
                        <m:t>𝑫</m:t>
                      </m:r>
                      <m:r>
                        <a:rPr lang="en-IN" sz="2200" b="1" i="1" dirty="0" smtClean="0">
                          <a:latin typeface="Cambria Math" panose="02040503050406030204" pitchFamily="18" charset="0"/>
                          <a:cs typeface="Times New Roman" panose="02020603050405020304" pitchFamily="18" charset="0"/>
                        </a:rPr>
                        <m:t>.</m:t>
                      </m:r>
                      <m:r>
                        <a:rPr lang="en-IN" sz="2200" b="1" i="1" dirty="0" smtClean="0">
                          <a:latin typeface="Cambria Math" panose="02040503050406030204" pitchFamily="18" charset="0"/>
                          <a:cs typeface="Times New Roman" panose="02020603050405020304" pitchFamily="18" charset="0"/>
                        </a:rPr>
                        <m:t>𝑫</m:t>
                      </m:r>
                      <m:r>
                        <a:rPr lang="en-IN" sz="2200" b="1" i="1" dirty="0"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𝒇</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dirty="0">
                              <a:latin typeface="Cambria Math" panose="02040503050406030204" pitchFamily="18" charset="0"/>
                              <a:ea typeface="Cambria Math" panose="02040503050406030204" pitchFamily="18" charset="0"/>
                              <a:cs typeface="Times New Roman" panose="02020603050405020304" pitchFamily="18" charset="0"/>
                            </a:rPr>
                            <m:t>𝒏</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5467149"/>
                <a:ext cx="10515600" cy="709814"/>
              </a:xfrm>
              <a:blipFill>
                <a:blip r:embed="rId3" cstate="print"/>
                <a:stretch>
                  <a:fillRect l="-58" t="-8621"/>
                </a:stretch>
              </a:blipFill>
            </p:spPr>
            <p:txBody>
              <a:bodyPr/>
              <a:lstStyle/>
              <a:p>
                <a:r>
                  <a:rPr lang="en-IN">
                    <a:noFill/>
                  </a:rPr>
                  <a:t> </a:t>
                </a:r>
              </a:p>
            </p:txBody>
          </p:sp>
        </mc:Fallback>
      </mc:AlternateContent>
    </p:spTree>
    <p:extLst>
      <p:ext uri="{BB962C8B-B14F-4D97-AF65-F5344CB8AC3E}">
        <p14:creationId xmlns:p14="http://schemas.microsoft.com/office/powerpoint/2010/main" val="3131814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067420"/>
              </a:xfrm>
            </p:spPr>
            <p:txBody>
              <a:bodyPr>
                <a:normAutofit/>
              </a:bodyPr>
              <a:lstStyle/>
              <a:p>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d>
                        <m:dPr>
                          <m:ctrlPr>
                            <a:rPr lang="en-IN" sz="180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8</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𝑖</m:t>
                              </m:r>
                            </m:e>
                          </m:acc>
                          <m:r>
                            <a:rPr lang="en-IN" sz="1800" b="0" i="1" smtClean="0">
                              <a:latin typeface="Cambria Math" panose="02040503050406030204" pitchFamily="18" charset="0"/>
                              <a:cs typeface="Times New Roman" panose="02020603050405020304" pitchFamily="18" charset="0"/>
                            </a:rPr>
                            <m:t>+48</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𝑗</m:t>
                              </m:r>
                            </m:e>
                          </m:acc>
                          <m:r>
                            <a:rPr lang="en-IN" sz="1800" b="0" i="1" smtClean="0">
                              <a:latin typeface="Cambria Math" panose="02040503050406030204" pitchFamily="18" charset="0"/>
                              <a:cs typeface="Times New Roman" panose="02020603050405020304" pitchFamily="18" charset="0"/>
                            </a:rPr>
                            <m:t>+84</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𝑘</m:t>
                              </m:r>
                            </m:e>
                          </m:acc>
                        </m:e>
                      </m:d>
                      <m:r>
                        <a:rPr lang="en-IN" sz="1800" b="0" i="1" smtClean="0">
                          <a:latin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cs typeface="Times New Roman" panose="02020603050405020304" pitchFamily="18" charset="0"/>
                            </a:rPr>
                          </m:ctrlPr>
                        </m:fPr>
                        <m:num>
                          <m:d>
                            <m:dPr>
                              <m:ctrlPr>
                                <a:rPr lang="en-IN" sz="180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𝑖</m:t>
                                  </m:r>
                                </m:e>
                              </m:acc>
                              <m:r>
                                <a:rPr lang="en-IN" sz="1800" b="0" i="1" smtClean="0">
                                  <a:latin typeface="Cambria Math" panose="02040503050406030204" pitchFamily="18" charset="0"/>
                                  <a:cs typeface="Times New Roman" panose="02020603050405020304" pitchFamily="18" charset="0"/>
                                </a:rPr>
                                <m:t>−3</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𝑗</m:t>
                                  </m:r>
                                </m:e>
                              </m:acc>
                              <m:r>
                                <a:rPr lang="en-IN" sz="1800" b="0" i="1" smtClean="0">
                                  <a:latin typeface="Cambria Math" panose="02040503050406030204" pitchFamily="18" charset="0"/>
                                  <a:cs typeface="Times New Roman" panose="02020603050405020304" pitchFamily="18" charset="0"/>
                                </a:rPr>
                                <m:t>+6</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𝑘</m:t>
                                  </m:r>
                                </m:e>
                              </m:acc>
                            </m:e>
                          </m:d>
                        </m:num>
                        <m:den>
                          <m:r>
                            <a:rPr lang="en-IN" sz="1800" b="0" i="1" smtClean="0">
                              <a:latin typeface="Cambria Math" panose="02040503050406030204" pitchFamily="18" charset="0"/>
                              <a:cs typeface="Times New Roman" panose="02020603050405020304" pitchFamily="18" charset="0"/>
                            </a:rPr>
                            <m:t>7</m:t>
                          </m:r>
                        </m:den>
                      </m:f>
                    </m:oMath>
                  </m:oMathPara>
                </a14:m>
                <a:r>
                  <a:rPr lang="en-IN" sz="1800" dirty="0" smtClean="0">
                    <a:latin typeface="Times New Roman" panose="02020603050405020304" pitchFamily="18" charset="0"/>
                    <a:cs typeface="Times New Roman" panose="02020603050405020304" pitchFamily="18" charset="0"/>
                  </a:rPr>
                  <a:t/>
                </a:r>
                <a:br>
                  <a:rPr lang="en-IN" sz="1800" dirty="0" smtClean="0">
                    <a:latin typeface="Times New Roman" panose="02020603050405020304" pitchFamily="18" charset="0"/>
                    <a:cs typeface="Times New Roman" panose="02020603050405020304" pitchFamily="18" charset="0"/>
                  </a:rPr>
                </a:br>
                <a:r>
                  <a:rPr lang="en-IN" sz="1800" dirty="0">
                    <a:latin typeface="Times New Roman" panose="02020603050405020304" pitchFamily="18" charset="0"/>
                    <a:cs typeface="Times New Roman" panose="02020603050405020304" pitchFamily="18" charset="0"/>
                  </a:rPr>
                  <a:t/>
                </a:r>
                <a:br>
                  <a:rPr lang="en-IN" sz="18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a:fld id="{B63DEB97-ED06-4D2C-A4E5-A5EE22725869}" type="mathplaceholder">
                        <a:rPr lang="en-IN" sz="1800" i="1" smtClean="0">
                          <a:latin typeface="Cambria Math" panose="02040503050406030204" pitchFamily="18" charset="0"/>
                          <a:cs typeface="Times New Roman" panose="02020603050405020304" pitchFamily="18" charset="0"/>
                        </a:rPr>
                        <a:t>Type equation here.</a:t>
                      </a:fld>
                    </m:oMath>
                  </m:oMathPara>
                </a14:m>
                <a:endParaRPr lang="en-IN" sz="18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067420"/>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84936"/>
                <a:ext cx="10515600" cy="3992027"/>
              </a:xfrm>
            </p:spPr>
            <p:txBody>
              <a:bodyPr>
                <a:normAutofit/>
              </a:bodyPr>
              <a:lstStyle/>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f>
                        <m:fPr>
                          <m:ctrlPr>
                            <a:rPr lang="en-IN" sz="1800" b="0" i="1" smtClean="0">
                              <a:latin typeface="Cambria Math" panose="02040503050406030204" pitchFamily="18" charset="0"/>
                              <a:cs typeface="Times New Roman" panose="02020603050405020304" pitchFamily="18" charset="0"/>
                            </a:rPr>
                          </m:ctrlPr>
                        </m:fPr>
                        <m:num>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8</m:t>
                              </m:r>
                            </m:e>
                          </m:d>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e>
                          </m:d>
                          <m:r>
                            <a:rPr lang="en-IN" sz="1800" b="0" i="1" smtClean="0">
                              <a:latin typeface="Cambria Math" panose="02040503050406030204" pitchFamily="18" charset="0"/>
                              <a:cs typeface="Times New Roman" panose="02020603050405020304" pitchFamily="18" charset="0"/>
                            </a:rPr>
                            <m:t>+</m:t>
                          </m:r>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48</m:t>
                              </m:r>
                            </m:e>
                          </m:d>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−3</m:t>
                              </m:r>
                            </m:e>
                          </m:d>
                          <m:r>
                            <a:rPr lang="en-IN" sz="1800" b="0" i="1" smtClean="0">
                              <a:latin typeface="Cambria Math" panose="02040503050406030204" pitchFamily="18" charset="0"/>
                              <a:cs typeface="Times New Roman" panose="02020603050405020304" pitchFamily="18" charset="0"/>
                            </a:rPr>
                            <m:t>+(84)(6)</m:t>
                          </m:r>
                        </m:num>
                        <m:den>
                          <m:r>
                            <a:rPr lang="en-IN" sz="1800" b="0" i="1" smtClean="0">
                              <a:latin typeface="Cambria Math" panose="02040503050406030204" pitchFamily="18" charset="0"/>
                              <a:cs typeface="Times New Roman" panose="02020603050405020304" pitchFamily="18" charset="0"/>
                            </a:rPr>
                            <m:t>7</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f>
                        <m:fPr>
                          <m:ctrlPr>
                            <a:rPr lang="en-IN" sz="1800" b="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16−144+504</m:t>
                          </m:r>
                        </m:num>
                        <m:den>
                          <m:r>
                            <a:rPr lang="en-IN" sz="1800" b="0" i="1" smtClean="0">
                              <a:latin typeface="Cambria Math" panose="02040503050406030204" pitchFamily="18" charset="0"/>
                              <a:cs typeface="Times New Roman" panose="02020603050405020304" pitchFamily="18" charset="0"/>
                            </a:rPr>
                            <m:t>7</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b="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1" i="1" smtClean="0">
                          <a:latin typeface="Cambria Math" panose="02040503050406030204" pitchFamily="18" charset="0"/>
                          <a:cs typeface="Times New Roman" panose="02020603050405020304" pitchFamily="18" charset="0"/>
                        </a:rPr>
                        <m:t>𝑫</m:t>
                      </m:r>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𝑫</m:t>
                      </m:r>
                      <m:r>
                        <a:rPr lang="en-IN" sz="1800" b="1" i="1" smtClean="0">
                          <a:latin typeface="Cambria Math" panose="02040503050406030204" pitchFamily="18" charset="0"/>
                          <a:cs typeface="Times New Roman" panose="02020603050405020304" pitchFamily="18" charset="0"/>
                        </a:rPr>
                        <m:t>=</m:t>
                      </m:r>
                      <m:f>
                        <m:fPr>
                          <m:ctrlPr>
                            <a:rPr lang="en-IN" sz="1800" b="1" i="1" smtClean="0">
                              <a:latin typeface="Cambria Math" panose="02040503050406030204" pitchFamily="18" charset="0"/>
                              <a:cs typeface="Times New Roman" panose="02020603050405020304" pitchFamily="18" charset="0"/>
                            </a:rPr>
                          </m:ctrlPr>
                        </m:fPr>
                        <m:num>
                          <m:r>
                            <a:rPr lang="en-IN" sz="1800" b="1" i="1" smtClean="0">
                              <a:latin typeface="Cambria Math" panose="02040503050406030204" pitchFamily="18" charset="0"/>
                              <a:cs typeface="Times New Roman" panose="02020603050405020304" pitchFamily="18" charset="0"/>
                            </a:rPr>
                            <m:t>𝟑𝟕𝟔</m:t>
                          </m:r>
                        </m:num>
                        <m:den>
                          <m:r>
                            <a:rPr lang="en-IN" sz="1800" b="1" i="1" smtClean="0">
                              <a:latin typeface="Cambria Math" panose="02040503050406030204" pitchFamily="18" charset="0"/>
                              <a:cs typeface="Times New Roman" panose="02020603050405020304" pitchFamily="18" charset="0"/>
                            </a:rPr>
                            <m:t>𝟕</m:t>
                          </m:r>
                        </m:den>
                      </m:f>
                    </m:oMath>
                  </m:oMathPara>
                </a14:m>
                <a:endParaRPr lang="en-IN" sz="1800"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84936"/>
                <a:ext cx="10515600" cy="3992027"/>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7208188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3781744"/>
              </a:xfrm>
            </p:spPr>
            <p:txBody>
              <a:bodyPr>
                <a:noAutofit/>
              </a:bodyPr>
              <a:lstStyle/>
              <a:p>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3. Find the angle between the surfaces or normal surfaces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=9</m:t>
                    </m:r>
                  </m:oMath>
                </a14:m>
                <a:r>
                  <a:rPr lang="en-IN" sz="2200" dirty="0" smtClean="0">
                    <a:latin typeface="Times New Roman" panose="02020603050405020304" pitchFamily="18" charset="0"/>
                    <a:cs typeface="Times New Roman" panose="02020603050405020304" pitchFamily="18" charset="0"/>
                  </a:rPr>
                  <a:t> and</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0"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−3</m:t>
                    </m:r>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(2,−1,2)</m:t>
                    </m:r>
                  </m:oMath>
                </a14:m>
                <a:r>
                  <a:rPr lang="en-IN" sz="2200" dirty="0" smtClean="0">
                    <a:latin typeface="Times New Roman" panose="02020603050405020304" pitchFamily="18" charset="0"/>
                    <a:cs typeface="Times New Roman" panose="02020603050405020304" pitchFamily="18" charset="0"/>
                  </a:rPr>
                  <a:t>.</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Given</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−9</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dirty="0" smtClean="0">
                        <a:latin typeface="Cambria Math" panose="02040503050406030204" pitchFamily="18" charset="0"/>
                        <a:cs typeface="Times New Roman" panose="02020603050405020304" pitchFamily="18" charset="0"/>
                      </a:rPr>
                      <m:t>𝜓</m:t>
                    </m:r>
                    <m:r>
                      <a:rPr lang="en-IN" sz="2200" b="0" i="1" dirty="0" smtClean="0">
                        <a:latin typeface="Cambria Math" panose="02040503050406030204" pitchFamily="18" charset="0"/>
                        <a:cs typeface="Times New Roman" panose="02020603050405020304" pitchFamily="18" charset="0"/>
                      </a:rPr>
                      <m:t>=</m:t>
                    </m:r>
                    <m:sSup>
                      <m:sSupPr>
                        <m:ctrlPr>
                          <a:rPr lang="en-IN" sz="2200" i="1" dirty="0" smtClean="0">
                            <a:latin typeface="Cambria Math" panose="02040503050406030204" pitchFamily="18" charset="0"/>
                            <a:cs typeface="Times New Roman" panose="02020603050405020304" pitchFamily="18" charset="0"/>
                          </a:rPr>
                        </m:ctrlPr>
                      </m:sSupPr>
                      <m:e>
                        <m:r>
                          <a:rPr lang="en-IN" sz="2200" b="0" i="1" dirty="0" smtClean="0">
                            <a:latin typeface="Cambria Math" panose="02040503050406030204" pitchFamily="18" charset="0"/>
                            <a:cs typeface="Times New Roman" panose="02020603050405020304" pitchFamily="18" charset="0"/>
                          </a:rPr>
                          <m:t>𝑥</m:t>
                        </m:r>
                      </m:e>
                      <m:sup>
                        <m:r>
                          <a:rPr lang="en-IN" sz="2200" b="0" i="1" dirty="0" smtClean="0">
                            <a:latin typeface="Cambria Math" panose="02040503050406030204" pitchFamily="18" charset="0"/>
                            <a:cs typeface="Times New Roman" panose="02020603050405020304" pitchFamily="18" charset="0"/>
                          </a:rPr>
                          <m:t>2</m:t>
                        </m:r>
                      </m:sup>
                    </m:sSup>
                    <m:r>
                      <a:rPr lang="en-IN" sz="2200" b="0" i="1" dirty="0" smtClean="0">
                        <a:latin typeface="Cambria Math" panose="02040503050406030204" pitchFamily="18" charset="0"/>
                        <a:cs typeface="Times New Roman" panose="02020603050405020304" pitchFamily="18" charset="0"/>
                      </a:rPr>
                      <m:t>+</m:t>
                    </m:r>
                    <m:sSup>
                      <m:sSupPr>
                        <m:ctrlPr>
                          <a:rPr lang="en-IN" sz="2200" i="1" dirty="0" smtClean="0">
                            <a:latin typeface="Cambria Math" panose="02040503050406030204" pitchFamily="18" charset="0"/>
                            <a:cs typeface="Times New Roman" panose="02020603050405020304" pitchFamily="18" charset="0"/>
                          </a:rPr>
                        </m:ctrlPr>
                      </m:sSupPr>
                      <m:e>
                        <m:r>
                          <a:rPr lang="en-IN" sz="2200" b="0" i="1" dirty="0" smtClean="0">
                            <a:latin typeface="Cambria Math" panose="02040503050406030204" pitchFamily="18" charset="0"/>
                            <a:cs typeface="Times New Roman" panose="02020603050405020304" pitchFamily="18" charset="0"/>
                          </a:rPr>
                          <m:t>𝑦</m:t>
                        </m:r>
                      </m:e>
                      <m:sup>
                        <m:r>
                          <a:rPr lang="en-IN" sz="2200" b="0" i="1" dirty="0" smtClean="0">
                            <a:latin typeface="Cambria Math" panose="02040503050406030204" pitchFamily="18" charset="0"/>
                            <a:cs typeface="Times New Roman" panose="02020603050405020304" pitchFamily="18" charset="0"/>
                          </a:rPr>
                          <m:t>2</m:t>
                        </m:r>
                      </m:sup>
                    </m:sSup>
                    <m:r>
                      <a:rPr lang="en-IN" sz="2200" b="0" i="1" dirty="0" smtClean="0">
                        <a:latin typeface="Cambria Math" panose="02040503050406030204" pitchFamily="18" charset="0"/>
                        <a:cs typeface="Times New Roman" panose="02020603050405020304" pitchFamily="18" charset="0"/>
                      </a:rPr>
                      <m:t>−</m:t>
                    </m:r>
                    <m:r>
                      <a:rPr lang="en-IN" sz="2200" b="0" i="1" dirty="0" smtClean="0">
                        <a:latin typeface="Cambria Math" panose="02040503050406030204" pitchFamily="18" charset="0"/>
                        <a:cs typeface="Times New Roman" panose="02020603050405020304" pitchFamily="18" charset="0"/>
                      </a:rPr>
                      <m:t>𝑧</m:t>
                    </m:r>
                    <m:r>
                      <a:rPr lang="en-IN" sz="2200" b="0" i="1" dirty="0" smtClean="0">
                        <a:latin typeface="Cambria Math" panose="02040503050406030204" pitchFamily="18" charset="0"/>
                        <a:cs typeface="Times New Roman" panose="02020603050405020304" pitchFamily="18" charset="0"/>
                      </a:rPr>
                      <m:t>−3</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dirty="0">
                            <a:latin typeface="Cambria Math" panose="02040503050406030204" pitchFamily="18" charset="0"/>
                            <a:cs typeface="Times New Roman" panose="02020603050405020304" pitchFamily="18" charset="0"/>
                          </a:rPr>
                          <m:t>𝜓</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dirty="0">
                            <a:latin typeface="Cambria Math" panose="02040503050406030204" pitchFamily="18" charset="0"/>
                            <a:cs typeface="Times New Roman" panose="02020603050405020304" pitchFamily="18" charset="0"/>
                          </a:rPr>
                          <m:t>𝜓</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𝑧</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dirty="0">
                            <a:latin typeface="Cambria Math" panose="02040503050406030204" pitchFamily="18" charset="0"/>
                            <a:cs typeface="Times New Roman" panose="02020603050405020304" pitchFamily="18" charset="0"/>
                          </a:rPr>
                          <m:t>𝜓</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3781744"/>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995512"/>
                <a:ext cx="10515600" cy="118145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Wkt,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995512"/>
                <a:ext cx="10515600" cy="1181450"/>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400688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2607462"/>
              </a:xfrm>
            </p:spPr>
            <p:txBody>
              <a:bodyPr>
                <a:normAutofit fontScale="90000"/>
              </a:bodyPr>
              <a:lstStyle/>
              <a:p>
                <a:pP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2,−1,2</m:t>
                        </m:r>
                      </m:e>
                    </m:d>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=(2.2)</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𝜵𝝋</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𝒌</m:t>
                          </m:r>
                        </m:e>
                      </m:acc>
                    </m:oMath>
                  </m:oMathPara>
                </a14:m>
                <a: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t/>
                </a:r>
                <a:b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br>
                <a: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t/>
                </a:r>
                <a:b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br>
                <a: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t/>
                </a:r>
                <a:b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e>
                      </m:ra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36</m:t>
                          </m:r>
                        </m:e>
                      </m:rad>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1" i="1" smtClean="0">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𝜵𝝋</m:t>
                          </m:r>
                        </m:e>
                      </m:d>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2607462"/>
              </a:xfrm>
              <a:blipFill>
                <a:blip r:embed="rId2" cstate="print"/>
                <a:stretch>
                  <a:fillRect l="-638" t="-1869" b="-186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638349"/>
                <a:ext cx="10515600" cy="2538613"/>
              </a:xfrm>
            </p:spPr>
            <p:txBody>
              <a:bodyPr>
                <a:normAutofit fontScale="40000" lnSpcReduction="20000"/>
              </a:bodyPr>
              <a:lstStyle/>
              <a:p>
                <a:pPr marL="0" indent="0">
                  <a:buNone/>
                </a:pPr>
                <a:endParaRPr lang="en-IN" sz="2600" dirty="0" smtClean="0">
                  <a:latin typeface="Times New Roman" panose="02020603050405020304" pitchFamily="18" charset="0"/>
                  <a:cs typeface="Times New Roman" panose="02020603050405020304" pitchFamily="18" charset="0"/>
                </a:endParaRPr>
              </a:p>
              <a:p>
                <a:pPr marL="0" indent="0">
                  <a:buNone/>
                </a:pPr>
                <a:r>
                  <a:rPr lang="en-IN" sz="4800" dirty="0" smtClean="0">
                    <a:latin typeface="Times New Roman" panose="02020603050405020304" pitchFamily="18" charset="0"/>
                    <a:cs typeface="Times New Roman" panose="02020603050405020304" pitchFamily="18" charset="0"/>
                  </a:rPr>
                  <a:t>Also  </a:t>
                </a:r>
                <a14:m>
                  <m:oMath xmlns:m="http://schemas.openxmlformats.org/officeDocument/2006/math">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4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num>
                      <m:den>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4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num>
                      <m:den>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4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num>
                      <m:den>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4800" dirty="0" smtClean="0">
                  <a:latin typeface="Times New Roman" panose="02020603050405020304" pitchFamily="18" charset="0"/>
                  <a:cs typeface="Times New Roman" panose="02020603050405020304" pitchFamily="18" charset="0"/>
                </a:endParaRPr>
              </a:p>
              <a:p>
                <a:pPr marL="0" indent="0">
                  <a:buNone/>
                </a:pPr>
                <a:endParaRPr lang="en-IN" sz="4800" dirty="0">
                  <a:latin typeface="Times New Roman" panose="02020603050405020304" pitchFamily="18" charset="0"/>
                  <a:cs typeface="Times New Roman" panose="02020603050405020304" pitchFamily="18" charset="0"/>
                </a:endParaRPr>
              </a:p>
              <a:p>
                <a:pPr marL="0" indent="0">
                  <a:buNone/>
                </a:pPr>
                <a:r>
                  <a:rPr lang="en-IN" sz="4800" dirty="0">
                    <a:latin typeface="Times New Roman" panose="02020603050405020304" pitchFamily="18" charset="0"/>
                    <a:cs typeface="Times New Roman" panose="02020603050405020304" pitchFamily="18" charset="0"/>
                  </a:rPr>
                  <a:t>          </a:t>
                </a:r>
                <a14:m>
                  <m:oMath xmlns:m="http://schemas.openxmlformats.org/officeDocument/2006/math">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i="1">
                        <a:latin typeface="Cambria Math" panose="02040503050406030204" pitchFamily="18" charset="0"/>
                        <a:ea typeface="Cambria Math" panose="02040503050406030204" pitchFamily="18" charset="0"/>
                        <a:cs typeface="Times New Roman" panose="02020603050405020304" pitchFamily="18" charset="0"/>
                      </a:rPr>
                      <m:t>=(2</m:t>
                    </m:r>
                    <m:r>
                      <a:rPr lang="en-IN" sz="4800" i="1">
                        <a:latin typeface="Cambria Math" panose="02040503050406030204" pitchFamily="18" charset="0"/>
                        <a:ea typeface="Cambria Math" panose="02040503050406030204" pitchFamily="18" charset="0"/>
                        <a:cs typeface="Times New Roman" panose="02020603050405020304" pitchFamily="18" charset="0"/>
                      </a:rPr>
                      <m:t>𝑥</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4800" i="1">
                        <a:latin typeface="Cambria Math" panose="02040503050406030204" pitchFamily="18" charset="0"/>
                        <a:ea typeface="Cambria Math" panose="02040503050406030204" pitchFamily="18" charset="0"/>
                        <a:cs typeface="Times New Roman" panose="02020603050405020304" pitchFamily="18" charset="0"/>
                      </a:rPr>
                      <m:t>+(2</m:t>
                    </m:r>
                    <m:r>
                      <a:rPr lang="en-IN" sz="4800" i="1">
                        <a:latin typeface="Cambria Math" panose="02040503050406030204" pitchFamily="18" charset="0"/>
                        <a:ea typeface="Cambria Math" panose="02040503050406030204" pitchFamily="18" charset="0"/>
                        <a:cs typeface="Times New Roman" panose="02020603050405020304" pitchFamily="18" charset="0"/>
                      </a:rPr>
                      <m:t>𝑦</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4800" dirty="0" smtClean="0">
                  <a:latin typeface="Times New Roman" panose="02020603050405020304" pitchFamily="18" charset="0"/>
                  <a:cs typeface="Times New Roman" panose="02020603050405020304" pitchFamily="18" charset="0"/>
                </a:endParaRPr>
              </a:p>
              <a:p>
                <a:pPr marL="0" indent="0">
                  <a:buNone/>
                </a:pPr>
                <a:r>
                  <a:rPr lang="en-IN" sz="4800" dirty="0">
                    <a:latin typeface="Times New Roman" panose="02020603050405020304" pitchFamily="18" charset="0"/>
                    <a:cs typeface="Times New Roman" panose="02020603050405020304" pitchFamily="18" charset="0"/>
                  </a:rPr>
                  <a:t>At </a:t>
                </a:r>
                <a14:m>
                  <m:oMath xmlns:m="http://schemas.openxmlformats.org/officeDocument/2006/math">
                    <m:d>
                      <m:dPr>
                        <m:ctrlPr>
                          <a:rPr lang="en-IN" sz="4800" i="1">
                            <a:latin typeface="Cambria Math" panose="02040503050406030204" pitchFamily="18" charset="0"/>
                            <a:cs typeface="Times New Roman" panose="02020603050405020304" pitchFamily="18" charset="0"/>
                          </a:rPr>
                        </m:ctrlPr>
                      </m:dPr>
                      <m:e>
                        <m:r>
                          <a:rPr lang="en-IN" sz="4800" i="1">
                            <a:latin typeface="Cambria Math" panose="02040503050406030204" pitchFamily="18" charset="0"/>
                            <a:cs typeface="Times New Roman" panose="02020603050405020304" pitchFamily="18" charset="0"/>
                          </a:rPr>
                          <m:t>2,−1,2</m:t>
                        </m:r>
                      </m:e>
                    </m:d>
                  </m:oMath>
                </a14:m>
                <a:endParaRPr lang="en-IN" sz="4800" i="1" dirty="0" smtClean="0">
                  <a:latin typeface="Cambria Math" panose="02040503050406030204" pitchFamily="18" charset="0"/>
                  <a:cs typeface="Times New Roman" panose="02020603050405020304" pitchFamily="18" charset="0"/>
                </a:endParaRPr>
              </a:p>
              <a:p>
                <a:pPr marL="0" indent="0">
                  <a:buNone/>
                </a:pPr>
                <a:r>
                  <a:rPr lang="en-IN" sz="4800" dirty="0" smtClean="0">
                    <a:ea typeface="Cambria Math" panose="02040503050406030204" pitchFamily="18" charset="0"/>
                    <a:cs typeface="Times New Roman" panose="02020603050405020304" pitchFamily="18" charset="0"/>
                  </a:rPr>
                  <a:t>          </a:t>
                </a:r>
                <a14:m>
                  <m:oMath xmlns:m="http://schemas.openxmlformats.org/officeDocument/2006/math">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i="1">
                        <a:latin typeface="Cambria Math" panose="02040503050406030204" pitchFamily="18" charset="0"/>
                        <a:ea typeface="Cambria Math" panose="02040503050406030204" pitchFamily="18" charset="0"/>
                        <a:cs typeface="Times New Roman" panose="02020603050405020304" pitchFamily="18" charset="0"/>
                      </a:rPr>
                      <m:t>=(2.2)</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4800" i="1">
                        <a:latin typeface="Cambria Math" panose="02040503050406030204" pitchFamily="18" charset="0"/>
                        <a:ea typeface="Cambria Math" panose="02040503050406030204" pitchFamily="18" charset="0"/>
                        <a:cs typeface="Times New Roman" panose="02020603050405020304" pitchFamily="18" charset="0"/>
                      </a:rPr>
                      <m:t>+(2.(−1))</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4800" dirty="0" smtClean="0">
                  <a:latin typeface="Times New Roman" panose="02020603050405020304" pitchFamily="18" charset="0"/>
                  <a:cs typeface="Times New Roman" panose="02020603050405020304" pitchFamily="18" charset="0"/>
                </a:endParaRPr>
              </a:p>
              <a:p>
                <a:pPr marL="0" indent="0">
                  <a:buNone/>
                </a:pPr>
                <a:r>
                  <a:rPr lang="en-IN" sz="4800" b="1" dirty="0" smtClean="0">
                    <a:ea typeface="Cambria Math" panose="02040503050406030204" pitchFamily="18" charset="0"/>
                    <a:cs typeface="Times New Roman" panose="02020603050405020304" pitchFamily="18" charset="0"/>
                  </a:rPr>
                  <a:t>        </a:t>
                </a:r>
                <a14:m>
                  <m:oMath xmlns:m="http://schemas.openxmlformats.org/officeDocument/2006/math">
                    <m:r>
                      <a:rPr lang="en-IN" sz="4800" b="1"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b="1" i="1">
                        <a:latin typeface="Cambria Math" panose="02040503050406030204" pitchFamily="18" charset="0"/>
                        <a:ea typeface="Cambria Math" panose="02040503050406030204" pitchFamily="18" charset="0"/>
                        <a:cs typeface="Times New Roman" panose="02020603050405020304" pitchFamily="18" charset="0"/>
                      </a:rPr>
                      <m:t>=</m:t>
                    </m:r>
                    <m:r>
                      <a:rPr lang="en-IN" sz="48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48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4800" b="1" i="1">
                        <a:latin typeface="Cambria Math" panose="02040503050406030204" pitchFamily="18" charset="0"/>
                        <a:ea typeface="Cambria Math" panose="02040503050406030204" pitchFamily="18" charset="0"/>
                        <a:cs typeface="Times New Roman" panose="02020603050405020304" pitchFamily="18" charset="0"/>
                      </a:rPr>
                      <m:t>−</m:t>
                    </m:r>
                    <m:r>
                      <a:rPr lang="en-IN" sz="4800" b="1" i="1">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48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48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b="1" i="1">
                            <a:latin typeface="Cambria Math" panose="02040503050406030204" pitchFamily="18" charset="0"/>
                            <a:ea typeface="Cambria Math" panose="02040503050406030204" pitchFamily="18" charset="0"/>
                            <a:cs typeface="Times New Roman" panose="02020603050405020304" pitchFamily="18" charset="0"/>
                          </a:rPr>
                          <m:t>𝒌</m:t>
                        </m:r>
                      </m:e>
                    </m:acc>
                  </m:oMath>
                </a14:m>
                <a:r>
                  <a:rPr lang="en-IN" sz="3500" dirty="0">
                    <a:latin typeface="Times New Roman" panose="02020603050405020304" pitchFamily="18" charset="0"/>
                    <a:ea typeface="Cambria Math" panose="02040503050406030204" pitchFamily="18" charset="0"/>
                    <a:cs typeface="Times New Roman" panose="02020603050405020304" pitchFamily="18" charset="0"/>
                  </a:rPr>
                  <a:t/>
                </a:r>
                <a:br>
                  <a:rPr lang="en-IN" sz="3500" dirty="0">
                    <a:latin typeface="Times New Roman" panose="02020603050405020304" pitchFamily="18" charset="0"/>
                    <a:ea typeface="Cambria Math" panose="02040503050406030204" pitchFamily="18" charset="0"/>
                    <a:cs typeface="Times New Roman" panose="02020603050405020304" pitchFamily="18" charset="0"/>
                  </a:rPr>
                </a:br>
                <a:endParaRPr lang="en-IN" sz="35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638349"/>
                <a:ext cx="10515600" cy="2538613"/>
              </a:xfrm>
              <a:blipFill>
                <a:blip r:embed="rId3" cstate="print"/>
                <a:stretch>
                  <a:fillRect l="-580"/>
                </a:stretch>
              </a:blipFill>
            </p:spPr>
            <p:txBody>
              <a:bodyPr/>
              <a:lstStyle/>
              <a:p>
                <a:r>
                  <a:rPr lang="en-IN">
                    <a:noFill/>
                  </a:rPr>
                  <a:t> </a:t>
                </a:r>
              </a:p>
            </p:txBody>
          </p:sp>
        </mc:Fallback>
      </mc:AlternateContent>
    </p:spTree>
    <p:extLst>
      <p:ext uri="{BB962C8B-B14F-4D97-AF65-F5344CB8AC3E}">
        <p14:creationId xmlns:p14="http://schemas.microsoft.com/office/powerpoint/2010/main" val="22453820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192547"/>
              </a:xfrm>
            </p:spPr>
            <p:txBody>
              <a:bodyPr>
                <a:normAutofit/>
              </a:bodyPr>
              <a:lstStyle/>
              <a:p>
                <a:pPr/>
                <a14:m>
                  <m:oMathPara xmlns:m="http://schemas.openxmlformats.org/officeDocument/2006/math">
                    <m:oMathParaPr>
                      <m:jc m:val="left"/>
                    </m:oMathParaPr>
                    <m:oMath xmlns:m="http://schemas.openxmlformats.org/officeDocument/2006/math">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400" i="1" dirty="0">
                              <a:latin typeface="Cambria Math" panose="02040503050406030204" pitchFamily="18" charset="0"/>
                              <a:cs typeface="Times New Roman" panose="02020603050405020304" pitchFamily="18" charset="0"/>
                            </a:rPr>
                            <m:t>𝜓</m:t>
                          </m:r>
                        </m:e>
                      </m:d>
                      <m:r>
                        <a:rPr lang="en-IN" sz="2200"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ea typeface="Cambria Math" panose="02040503050406030204" pitchFamily="18" charset="0"/>
                              <a:cs typeface="Times New Roman" panose="02020603050405020304" pitchFamily="18" charset="0"/>
                            </a:rPr>
                          </m:ctrlPr>
                        </m:radPr>
                        <m:deg/>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4</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(−2)</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400" i="1" dirty="0">
                              <a:latin typeface="Cambria Math" panose="02040503050406030204" pitchFamily="18" charset="0"/>
                              <a:cs typeface="Times New Roman" panose="02020603050405020304" pitchFamily="18" charset="0"/>
                            </a:rPr>
                            <m:t>𝜓</m:t>
                          </m:r>
                        </m:e>
                      </m:d>
                      <m:r>
                        <a:rPr lang="en-IN" sz="2200" b="1" i="1">
                          <a:latin typeface="Cambria Math" panose="02040503050406030204" pitchFamily="18" charset="0"/>
                          <a:cs typeface="Times New Roman" panose="02020603050405020304" pitchFamily="18" charset="0"/>
                        </a:rPr>
                        <m:t>=</m:t>
                      </m:r>
                      <m:rad>
                        <m:radPr>
                          <m:degHide m:val="on"/>
                          <m:ctrlPr>
                            <a:rPr lang="en-IN" sz="2200" b="1" i="1" smtClean="0">
                              <a:latin typeface="Cambria Math" panose="02040503050406030204" pitchFamily="18" charset="0"/>
                              <a:cs typeface="Times New Roman" panose="02020603050405020304" pitchFamily="18" charset="0"/>
                            </a:rPr>
                          </m:ctrlPr>
                        </m:radPr>
                        <m:deg/>
                        <m:e>
                          <m:r>
                            <a:rPr lang="en-IN" sz="2200" b="1" i="1" smtClean="0">
                              <a:latin typeface="Cambria Math" panose="02040503050406030204" pitchFamily="18" charset="0"/>
                              <a:cs typeface="Times New Roman" panose="02020603050405020304" pitchFamily="18" charset="0"/>
                            </a:rPr>
                            <m:t>𝟐𝟏</m:t>
                          </m:r>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192547"/>
              </a:xfrm>
              <a:blipFill>
                <a:blip r:embed="rId2" cstate="print"/>
                <a:stretch>
                  <a:fillRect b="-816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87065"/>
                <a:ext cx="10515600" cy="3789897"/>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Angle between surface,</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sSub>
                            <m:sSub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𝑛</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e>
                      </m:acc>
                      <m:r>
                        <a:rPr lang="en-IN" sz="2200" b="0" i="1" smtClean="0">
                          <a:latin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cs typeface="Times New Roman" panose="02020603050405020304" pitchFamily="18" charset="0"/>
                            </a:rPr>
                          </m:ctrlPr>
                        </m:accPr>
                        <m:e>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𝑛</m:t>
                              </m:r>
                            </m:e>
                            <m:sub>
                              <m:r>
                                <a:rPr lang="en-IN" sz="2200" b="0" i="1" smtClean="0">
                                  <a:latin typeface="Cambria Math" panose="02040503050406030204" pitchFamily="18" charset="0"/>
                                  <a:cs typeface="Times New Roman" panose="02020603050405020304" pitchFamily="18" charset="0"/>
                                </a:rPr>
                                <m:t>2</m:t>
                              </m:r>
                            </m:sub>
                          </m:sSub>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num>
                        <m:den>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e>
                          </m:d>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000" i="1" dirty="0">
                              <a:latin typeface="Cambria Math" panose="02040503050406030204" pitchFamily="18" charset="0"/>
                              <a:cs typeface="Times New Roman" panose="02020603050405020304" pitchFamily="18" charset="0"/>
                            </a:rPr>
                            <m:t>𝜓</m:t>
                          </m:r>
                        </m:num>
                        <m:den>
                          <m:d>
                            <m:dPr>
                              <m:begChr m:val="|"/>
                              <m:end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000" i="1" dirty="0">
                                  <a:latin typeface="Cambria Math" panose="02040503050406030204" pitchFamily="18" charset="0"/>
                                  <a:cs typeface="Times New Roman" panose="02020603050405020304" pitchFamily="18" charset="0"/>
                                </a:rPr>
                                <m:t>𝜓</m:t>
                              </m:r>
                            </m:e>
                          </m:d>
                        </m:den>
                      </m:f>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𝒌</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𝒌</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87065"/>
                <a:ext cx="10515600" cy="3789897"/>
              </a:xfrm>
              <a:blipFill>
                <a:blip r:embed="rId3" cstate="print"/>
                <a:stretch>
                  <a:fillRect l="-754" t="-1932"/>
                </a:stretch>
              </a:blipFill>
            </p:spPr>
            <p:txBody>
              <a:bodyPr/>
              <a:lstStyle/>
              <a:p>
                <a:r>
                  <a:rPr lang="en-IN">
                    <a:noFill/>
                  </a:rPr>
                  <a:t> </a:t>
                </a:r>
              </a:p>
            </p:txBody>
          </p:sp>
        </mc:Fallback>
      </mc:AlternateContent>
    </p:spTree>
    <p:extLst>
      <p:ext uri="{BB962C8B-B14F-4D97-AF65-F5344CB8AC3E}">
        <p14:creationId xmlns:p14="http://schemas.microsoft.com/office/powerpoint/2010/main" val="30673927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903086"/>
              </a:xfrm>
            </p:spPr>
            <p:txBody>
              <a:bodyPr>
                <a:normAutofit/>
              </a:bodyPr>
              <a:lstStyle/>
              <a:p>
                <a:pPr/>
                <a14:m>
                  <m:oMathPara xmlns:m="http://schemas.openxmlformats.org/officeDocument/2006/math">
                    <m:oMathParaPr>
                      <m:jc m:val="left"/>
                    </m:oMathParaPr>
                    <m:oMath xmlns:m="http://schemas.openxmlformats.org/officeDocument/2006/math">
                      <m:r>
                        <a:rPr lang="en-IN" sz="2200" i="1" smtClean="0">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16+4−4</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16</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oMath>
                    <m:oMath xmlns:m="http://schemas.openxmlformats.org/officeDocument/2006/math">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8</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903086"/>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928135"/>
                <a:ext cx="10515600" cy="3248828"/>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𝜽</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𝒄𝒐𝒔</m:t>
                          </m:r>
                        </m:e>
                        <m: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𝟏</m:t>
                          </m:r>
                        </m:sup>
                      </m:sSup>
                      <m:d>
                        <m:d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𝟖</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𝟑</m:t>
                              </m:r>
                              <m:rad>
                                <m:radPr>
                                  <m:degHide m:val="on"/>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𝟐𝟏</m:t>
                                  </m:r>
                                </m:e>
                              </m:rad>
                            </m:den>
                          </m:f>
                        </m:e>
                      </m:d>
                    </m:oMath>
                  </m:oMathPara>
                </a14:m>
                <a:endParaRPr lang="en-IN" sz="2200"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928135"/>
                <a:ext cx="10515600" cy="3248828"/>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759367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481306"/>
              </a:xfrm>
            </p:spPr>
            <p:txBody>
              <a:bodyPr>
                <a:normAutofit/>
              </a:bodyPr>
              <a:lstStyle/>
              <a:p>
                <a:pPr/>
                <a:r>
                  <a:rPr lang="en-IN" sz="2200" b="1" i="1" u="sng" dirty="0" smtClean="0">
                    <a:latin typeface="Times New Roman" panose="02020603050405020304" pitchFamily="18" charset="0"/>
                    <a:cs typeface="Times New Roman" panose="02020603050405020304" pitchFamily="18" charset="0"/>
                  </a:rPr>
                  <a:t>Divergence of a vector function</a:t>
                </a:r>
                <a:br>
                  <a:rPr lang="en-IN" sz="2200" b="1" i="1" u="sng" dirty="0" smtClean="0">
                    <a:latin typeface="Times New Roman" panose="02020603050405020304" pitchFamily="18" charset="0"/>
                    <a:cs typeface="Times New Roman" panose="02020603050405020304" pitchFamily="18" charset="0"/>
                  </a:rPr>
                </a:br>
                <a:r>
                  <a:rPr lang="en-IN" sz="2200" b="1" i="1"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The divergence of a vector function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1</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2</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3</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b="1"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3</m:t>
                        </m:r>
                      </m:sub>
                    </m:sSub>
                  </m:oMath>
                </a14:m>
                <a:r>
                  <a:rPr lang="en-IN" sz="2200" dirty="0" smtClean="0">
                    <a:latin typeface="Times New Roman" panose="02020603050405020304" pitchFamily="18" charset="0"/>
                    <a:cs typeface="Times New Roman" panose="02020603050405020304" pitchFamily="18" charset="0"/>
                  </a:rPr>
                  <a:t> are functions of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.It is denoted by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and is defined as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481306"/>
              </a:xfrm>
              <a:blipFill>
                <a:blip r:embed="rId2" cstate="print"/>
                <a:stretch>
                  <a:fillRect l="-754" t="-20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598822"/>
                <a:ext cx="10515600" cy="3578141"/>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e>
                      </m:d>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i="1">
                                  <a:latin typeface="Cambria Math" panose="02040503050406030204" pitchFamily="18" charset="0"/>
                                  <a:cs typeface="Times New Roman" panose="02020603050405020304" pitchFamily="18" charset="0"/>
                                </a:rPr>
                                <m:t>1</m:t>
                              </m:r>
                            </m:sub>
                          </m:sSub>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i="1">
                                  <a:latin typeface="Cambria Math" panose="02040503050406030204" pitchFamily="18" charset="0"/>
                                  <a:cs typeface="Times New Roman" panose="02020603050405020304" pitchFamily="18" charset="0"/>
                                </a:rPr>
                                <m:t>2</m:t>
                              </m:r>
                            </m:sub>
                          </m:sSub>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i="1">
                                  <a:latin typeface="Cambria Math" panose="02040503050406030204" pitchFamily="18" charset="0"/>
                                  <a:cs typeface="Times New Roman" panose="02020603050405020304" pitchFamily="18" charset="0"/>
                                </a:rPr>
                                <m:t>3</m:t>
                              </m:r>
                            </m:sub>
                          </m:sSub>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𝒅𝒊𝒗</m:t>
                      </m:r>
                      <m:acc>
                        <m:accPr>
                          <m:chr m:val="⃗"/>
                          <m:ctrlP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𝑭</m:t>
                          </m:r>
                        </m:e>
                      </m:acc>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𝑭</m:t>
                          </m:r>
                        </m:e>
                      </m:acc>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000" b="1" i="1">
                                  <a:latin typeface="Cambria Math" panose="02040503050406030204" pitchFamily="18" charset="0"/>
                                  <a:cs typeface="Times New Roman" panose="02020603050405020304" pitchFamily="18" charset="0"/>
                                </a:rPr>
                              </m:ctrlPr>
                            </m:sSubPr>
                            <m:e>
                              <m:r>
                                <a:rPr lang="en-IN" sz="2000" b="1" i="1">
                                  <a:latin typeface="Cambria Math" panose="02040503050406030204" pitchFamily="18" charset="0"/>
                                  <a:cs typeface="Times New Roman" panose="02020603050405020304" pitchFamily="18" charset="0"/>
                                </a:rPr>
                                <m:t>𝒇</m:t>
                              </m:r>
                            </m:e>
                            <m:sub>
                              <m:r>
                                <a:rPr lang="en-IN" sz="2000" b="1" i="1">
                                  <a:latin typeface="Cambria Math" panose="02040503050406030204" pitchFamily="18" charset="0"/>
                                  <a:cs typeface="Times New Roman" panose="02020603050405020304" pitchFamily="18" charset="0"/>
                                </a:rPr>
                                <m:t>𝟏</m:t>
                              </m:r>
                            </m:sub>
                          </m:sSub>
                        </m:num>
                        <m:den>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a:latin typeface="Cambria Math" panose="02040503050406030204" pitchFamily="18" charset="0"/>
                              <a:ea typeface="Cambria Math" panose="02040503050406030204" pitchFamily="18" charset="0"/>
                              <a:cs typeface="Times New Roman" panose="02020603050405020304" pitchFamily="18" charset="0"/>
                            </a:rPr>
                            <m:t>𝒙</m:t>
                          </m:r>
                        </m:den>
                      </m:f>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000" b="1" i="1">
                                  <a:latin typeface="Cambria Math" panose="02040503050406030204" pitchFamily="18" charset="0"/>
                                  <a:cs typeface="Times New Roman" panose="02020603050405020304" pitchFamily="18" charset="0"/>
                                </a:rPr>
                              </m:ctrlPr>
                            </m:sSubPr>
                            <m:e>
                              <m:r>
                                <a:rPr lang="en-IN" sz="2000" b="1" i="1">
                                  <a:latin typeface="Cambria Math" panose="02040503050406030204" pitchFamily="18" charset="0"/>
                                  <a:cs typeface="Times New Roman" panose="02020603050405020304" pitchFamily="18" charset="0"/>
                                </a:rPr>
                                <m:t>𝒇</m:t>
                              </m:r>
                            </m:e>
                            <m:sub>
                              <m:r>
                                <a:rPr lang="en-IN" sz="2000" b="1" i="1">
                                  <a:latin typeface="Cambria Math" panose="02040503050406030204" pitchFamily="18" charset="0"/>
                                  <a:cs typeface="Times New Roman" panose="02020603050405020304" pitchFamily="18" charset="0"/>
                                </a:rPr>
                                <m:t>𝟐</m:t>
                              </m:r>
                            </m:sub>
                          </m:sSub>
                        </m:num>
                        <m:den>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a:latin typeface="Cambria Math" panose="02040503050406030204" pitchFamily="18" charset="0"/>
                              <a:ea typeface="Cambria Math" panose="02040503050406030204" pitchFamily="18" charset="0"/>
                              <a:cs typeface="Times New Roman" panose="02020603050405020304" pitchFamily="18" charset="0"/>
                            </a:rPr>
                            <m:t>𝒚</m:t>
                          </m:r>
                        </m:den>
                      </m:f>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000" b="1" i="1">
                                  <a:latin typeface="Cambria Math" panose="02040503050406030204" pitchFamily="18" charset="0"/>
                                  <a:cs typeface="Times New Roman" panose="02020603050405020304" pitchFamily="18" charset="0"/>
                                </a:rPr>
                              </m:ctrlPr>
                            </m:sSubPr>
                            <m:e>
                              <m:r>
                                <a:rPr lang="en-IN" sz="2000" b="1" i="1">
                                  <a:latin typeface="Cambria Math" panose="02040503050406030204" pitchFamily="18" charset="0"/>
                                  <a:cs typeface="Times New Roman" panose="02020603050405020304" pitchFamily="18" charset="0"/>
                                </a:rPr>
                                <m:t>𝒇</m:t>
                              </m:r>
                            </m:e>
                            <m:sub>
                              <m:r>
                                <a:rPr lang="en-IN" sz="2000" b="1" i="1">
                                  <a:latin typeface="Cambria Math" panose="02040503050406030204" pitchFamily="18" charset="0"/>
                                  <a:cs typeface="Times New Roman" panose="02020603050405020304" pitchFamily="18" charset="0"/>
                                </a:rPr>
                                <m:t>𝟑</m:t>
                              </m:r>
                            </m:sub>
                          </m:sSub>
                        </m:num>
                        <m:den>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a:latin typeface="Cambria Math" panose="02040503050406030204" pitchFamily="18" charset="0"/>
                              <a:ea typeface="Cambria Math" panose="02040503050406030204" pitchFamily="18" charset="0"/>
                              <a:cs typeface="Times New Roman" panose="02020603050405020304" pitchFamily="18" charset="0"/>
                            </a:rPr>
                            <m:t>𝒛</m:t>
                          </m:r>
                        </m:den>
                      </m:f>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Clearly</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cs typeface="Times New Roman" panose="02020603050405020304" pitchFamily="18" charset="0"/>
                      </a:rPr>
                      <m:t>𝒅𝒊𝒗</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oMath>
                </a14:m>
                <a:r>
                  <a:rPr lang="en-IN" sz="2200" b="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is a scalar quantity.</a:t>
                </a:r>
              </a:p>
              <a:p>
                <a:pPr marL="0" indent="0">
                  <a:buNone/>
                </a:pPr>
                <a:r>
                  <a:rPr lang="en-IN" sz="2200" b="1" i="1" u="sng" dirty="0" smtClean="0">
                    <a:latin typeface="Times New Roman" panose="02020603050405020304" pitchFamily="18" charset="0"/>
                    <a:cs typeface="Times New Roman" panose="02020603050405020304" pitchFamily="18" charset="0"/>
                  </a:rPr>
                  <a:t>Physical interpretation of Divergence</a:t>
                </a:r>
                <a:endParaRPr lang="en-IN" sz="2200" b="1" i="1" u="sng"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Let us consider the motion of the fluid. Consider a small rectangular parallelepiped with edges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e>
                      <m:sub>
                        <m:r>
                          <a:rPr lang="en-IN" sz="2200" b="0" i="1" smtClean="0">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e>
                      <m:sub>
                        <m:r>
                          <a:rPr lang="en-IN" sz="2200" b="0" i="1" smtClean="0">
                            <a:latin typeface="Cambria Math" panose="02040503050406030204" pitchFamily="18" charset="0"/>
                            <a:cs typeface="Times New Roman" panose="02020603050405020304" pitchFamily="18" charset="0"/>
                          </a:rPr>
                          <m:t>𝑦</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e>
                      <m:sub>
                        <m:r>
                          <a:rPr lang="en-IN" sz="2200" b="0" i="1" smtClean="0">
                            <a:latin typeface="Cambria Math" panose="02040503050406030204" pitchFamily="18" charset="0"/>
                            <a:cs typeface="Times New Roman" panose="02020603050405020304" pitchFamily="18" charset="0"/>
                          </a:rPr>
                          <m:t>𝑧</m:t>
                        </m:r>
                      </m:sub>
                    </m:sSub>
                  </m:oMath>
                </a14:m>
                <a:r>
                  <a:rPr lang="en-IN" sz="2200" dirty="0" smtClean="0">
                    <a:latin typeface="Times New Roman" panose="02020603050405020304" pitchFamily="18" charset="0"/>
                    <a:cs typeface="Times New Roman" panose="02020603050405020304" pitchFamily="18" charset="0"/>
                  </a:rPr>
                  <a:t> parallel to the axes in the mass of fluid.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598822"/>
                <a:ext cx="10515600" cy="3578141"/>
              </a:xfrm>
              <a:blipFill>
                <a:blip r:embed="rId3" cstate="print"/>
                <a:stretch>
                  <a:fillRect l="-754" r="-116"/>
                </a:stretch>
              </a:blipFill>
            </p:spPr>
            <p:txBody>
              <a:bodyPr/>
              <a:lstStyle/>
              <a:p>
                <a:r>
                  <a:rPr lang="en-IN">
                    <a:noFill/>
                  </a:rPr>
                  <a:t> </a:t>
                </a:r>
              </a:p>
            </p:txBody>
          </p:sp>
        </mc:Fallback>
      </mc:AlternateContent>
    </p:spTree>
    <p:extLst>
      <p:ext uri="{BB962C8B-B14F-4D97-AF65-F5344CB8AC3E}">
        <p14:creationId xmlns:p14="http://schemas.microsoft.com/office/powerpoint/2010/main" val="38735651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stretch>
            <a:fillRect/>
          </a:stretch>
        </p:blipFill>
        <p:spPr>
          <a:xfrm>
            <a:off x="8826366" y="1084260"/>
            <a:ext cx="2358190" cy="2105096"/>
          </a:xfrm>
          <a:prstGeom prst="rect">
            <a:avLst/>
          </a:prstGeom>
        </p:spPr>
      </p:pic>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2193575"/>
              </a:xfrm>
            </p:spPr>
            <p:txBody>
              <a:bodyPr>
                <a:normAutofit/>
              </a:bodyPr>
              <a:lstStyle/>
              <a:p>
                <a:pPr/>
                <a:r>
                  <a:rPr lang="en-IN" sz="2200" dirty="0" smtClean="0">
                    <a:latin typeface="Times New Roman" panose="02020603050405020304" pitchFamily="18" charset="0"/>
                    <a:cs typeface="Times New Roman" panose="02020603050405020304" pitchFamily="18" charset="0"/>
                  </a:rPr>
                  <a:t>   Let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𝑦</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be the velocity of the fluid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Amount of the fluid flowing in through the face ABCD per unit time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𝑉𝑒𝑙𝑜𝑐𝑖𝑡𝑦</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𝐴𝑟𝑒𝑎</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𝑜𝑓</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𝑡h𝑒</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𝑓𝑎𝑐𝑒</m:t>
                      </m:r>
                    </m:oMath>
                    <m:oMath xmlns:m="http://schemas.openxmlformats.org/officeDocument/2006/math">
                      <m:r>
                        <a:rPr lang="en-IN" sz="2200" b="0" i="1" smtClean="0">
                          <a:latin typeface="Cambria Math" panose="02040503050406030204" pitchFamily="18" charset="0"/>
                          <a:cs typeface="Times New Roman" panose="02020603050405020304" pitchFamily="18" charset="0"/>
                        </a:rPr>
                        <m:t>= </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2193575"/>
              </a:xfrm>
              <a:blipFill>
                <a:blip r:embed="rId3"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311091"/>
                <a:ext cx="10515600" cy="2865871"/>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Amount of the fluid flowing out </a:t>
                </a:r>
                <a:r>
                  <a:rPr lang="en-IN" sz="2200" dirty="0">
                    <a:latin typeface="Times New Roman" panose="02020603050405020304" pitchFamily="18" charset="0"/>
                    <a:cs typeface="Times New Roman" panose="02020603050405020304" pitchFamily="18" charset="0"/>
                  </a:rPr>
                  <a:t>through the face </a:t>
                </a:r>
                <a:r>
                  <a:rPr lang="en-IN" sz="2200" dirty="0" smtClean="0">
                    <a:latin typeface="Times New Roman" panose="02020603050405020304" pitchFamily="18" charset="0"/>
                    <a:cs typeface="Times New Roman" panose="02020603050405020304" pitchFamily="18" charset="0"/>
                  </a:rPr>
                  <a:t>PQRS </a:t>
                </a:r>
                <a:r>
                  <a:rPr lang="en-IN" sz="2200" dirty="0">
                    <a:latin typeface="Times New Roman" panose="02020603050405020304" pitchFamily="18" charset="0"/>
                    <a:cs typeface="Times New Roman" panose="02020603050405020304" pitchFamily="18" charset="0"/>
                  </a:rPr>
                  <a:t>per unit </a:t>
                </a:r>
                <a:r>
                  <a:rPr lang="en-IN" sz="2200" dirty="0" smtClean="0">
                    <a:latin typeface="Times New Roman" panose="02020603050405020304" pitchFamily="18" charset="0"/>
                    <a:cs typeface="Times New Roman" panose="02020603050405020304" pitchFamily="18" charset="0"/>
                  </a:rPr>
                  <a:t>time</a:t>
                </a:r>
              </a:p>
              <a:p>
                <a:pPr marL="0" indent="0">
                  <a:buNone/>
                </a:pPr>
                <a14:m>
                  <m:oMathPara xmlns:m="http://schemas.openxmlformats.org/officeDocument/2006/math">
                    <m:oMathParaPr>
                      <m:jc m:val="centerGroup"/>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The net decrease in the amount of fluid across these two faces is </a:t>
                </a:r>
              </a:p>
              <a:p>
                <a:pPr marL="0" indent="0">
                  <a:buNone/>
                </a:pPr>
                <a14:m>
                  <m:oMathPara xmlns:m="http://schemas.openxmlformats.org/officeDocument/2006/math">
                    <m:oMathParaPr>
                      <m:jc m:val="centerGroup"/>
                    </m:oMathParaPr>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e>
                    </m:d>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cs typeface="Times New Roman" panose="02020603050405020304" pitchFamily="18" charset="0"/>
                          </a:rPr>
                          <m:t>𝝏</m:t>
                        </m:r>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𝑽</m:t>
                            </m:r>
                          </m:e>
                          <m:sub>
                            <m:r>
                              <a:rPr lang="en-IN" sz="2200" b="1" i="1">
                                <a:latin typeface="Cambria Math" panose="02040503050406030204" pitchFamily="18" charset="0"/>
                                <a:cs typeface="Times New Roman" panose="02020603050405020304" pitchFamily="18" charset="0"/>
                              </a:rPr>
                              <m:t>𝒙</m:t>
                            </m:r>
                          </m:sub>
                        </m:sSub>
                      </m:num>
                      <m:den>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ea typeface="Cambria Math" panose="02040503050406030204" pitchFamily="18" charset="0"/>
                        <a:cs typeface="Times New Roman" panose="02020603050405020304" pitchFamily="18" charset="0"/>
                      </a:rPr>
                      <m:t>𝜹</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r>
                      <a:rPr lang="en-IN" sz="2200" b="1" i="1">
                        <a:latin typeface="Cambria Math" panose="02040503050406030204" pitchFamily="18" charset="0"/>
                        <a:ea typeface="Cambria Math" panose="02040503050406030204" pitchFamily="18" charset="0"/>
                        <a:cs typeface="Times New Roman" panose="02020603050405020304" pitchFamily="18" charset="0"/>
                      </a:rPr>
                      <m:t>𝜹</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r>
                      <a:rPr lang="en-IN" sz="2200" b="1" i="1">
                        <a:latin typeface="Cambria Math" panose="02040503050406030204" pitchFamily="18" charset="0"/>
                        <a:ea typeface="Cambria Math" panose="02040503050406030204" pitchFamily="18" charset="0"/>
                        <a:cs typeface="Times New Roman" panose="02020603050405020304" pitchFamily="18" charset="0"/>
                      </a:rPr>
                      <m:t>𝜹</m:t>
                    </m:r>
                    <m:r>
                      <a:rPr lang="en-IN" sz="2200" b="1" i="1">
                        <a:latin typeface="Cambria Math" panose="02040503050406030204" pitchFamily="18" charset="0"/>
                        <a:ea typeface="Cambria Math" panose="02040503050406030204" pitchFamily="18" charset="0"/>
                        <a:cs typeface="Times New Roman" panose="02020603050405020304" pitchFamily="18" charset="0"/>
                      </a:rPr>
                      <m:t>𝒛</m:t>
                    </m:r>
                  </m:oMath>
                </a14:m>
                <a:r>
                  <a:rPr lang="en-IN" sz="2200" b="1" dirty="0">
                    <a:latin typeface="Times New Roman" panose="02020603050405020304" pitchFamily="18" charset="0"/>
                    <a:cs typeface="Times New Roman" panose="02020603050405020304" pitchFamily="18" charset="0"/>
                  </a:rPr>
                  <a:t> </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311091"/>
                <a:ext cx="10515600" cy="2865871"/>
              </a:xfrm>
              <a:blipFill>
                <a:blip r:embed="rId4" cstate="print"/>
                <a:stretch>
                  <a:fillRect l="-638" t="-3191"/>
                </a:stretch>
              </a:blipFill>
            </p:spPr>
            <p:txBody>
              <a:bodyPr/>
              <a:lstStyle/>
              <a:p>
                <a:r>
                  <a:rPr lang="en-IN">
                    <a:noFill/>
                  </a:rPr>
                  <a:t> </a:t>
                </a:r>
              </a:p>
            </p:txBody>
          </p:sp>
        </mc:Fallback>
      </mc:AlternateContent>
      <p:cxnSp>
        <p:nvCxnSpPr>
          <p:cNvPr id="15" name="Straight Arrow Connector 14"/>
          <p:cNvCxnSpPr/>
          <p:nvPr/>
        </p:nvCxnSpPr>
        <p:spPr>
          <a:xfrm flipV="1">
            <a:off x="9846644" y="1944304"/>
            <a:ext cx="317634" cy="9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0836041" y="1934679"/>
            <a:ext cx="288758" cy="9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14400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413928"/>
              </a:xfrm>
            </p:spPr>
            <p:txBody>
              <a:bodyPr>
                <a:normAutofit/>
              </a:bodyPr>
              <a:lstStyle/>
              <a:p>
                <a:r>
                  <a:rPr lang="en-IN" sz="2200" dirty="0" smtClean="0">
                    <a:latin typeface="Times New Roman" panose="02020603050405020304" pitchFamily="18" charset="0"/>
                    <a:cs typeface="Times New Roman" panose="02020603050405020304" pitchFamily="18" charset="0"/>
                  </a:rPr>
                  <a:t>Similarly, the decrease in amount of fluid due to flow along the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axis</m:t>
                    </m:r>
                    <m:r>
                      <a:rPr lang="en-IN" sz="2200" b="0" i="0"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𝑦</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The </a:t>
                </a:r>
                <a:r>
                  <a:rPr lang="en-IN" sz="2200" dirty="0">
                    <a:latin typeface="Times New Roman" panose="02020603050405020304" pitchFamily="18" charset="0"/>
                    <a:cs typeface="Times New Roman" panose="02020603050405020304" pitchFamily="18" charset="0"/>
                  </a:rPr>
                  <a:t>decrease in amount of fluid due to flow </a:t>
                </a:r>
                <a:r>
                  <a:rPr lang="en-IN" sz="2200" dirty="0" smtClean="0">
                    <a:latin typeface="Times New Roman" panose="02020603050405020304" pitchFamily="18" charset="0"/>
                    <a:cs typeface="Times New Roman" panose="02020603050405020304" pitchFamily="18" charset="0"/>
                  </a:rPr>
                  <a:t>along the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z</m:t>
                    </m:r>
                    <m:r>
                      <a:rPr lang="en-IN" sz="2200">
                        <a:latin typeface="Cambria Math" panose="02040503050406030204" pitchFamily="18" charset="0"/>
                        <a:cs typeface="Times New Roman" panose="02020603050405020304" pitchFamily="18" charset="0"/>
                      </a:rPr>
                      <m:t>−</m:t>
                    </m:r>
                    <m:r>
                      <m:rPr>
                        <m:sty m:val="p"/>
                      </m:rPr>
                      <a:rPr lang="en-IN" sz="2200">
                        <a:latin typeface="Cambria Math" panose="02040503050406030204" pitchFamily="18" charset="0"/>
                        <a:cs typeface="Times New Roman" panose="02020603050405020304" pitchFamily="18" charset="0"/>
                      </a:rPr>
                      <m:t>axis</m:t>
                    </m:r>
                    <m:r>
                      <a:rPr lang="en-IN" sz="220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413928"/>
              </a:xfrm>
              <a:blipFill>
                <a:blip r:embed="rId2" cstate="print"/>
                <a:stretch>
                  <a:fillRect l="-754" b="-129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637322"/>
                <a:ext cx="10515600" cy="3539641"/>
              </a:xfrm>
            </p:spPr>
            <p:txBody>
              <a:bodyPr>
                <a:normAutofit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Total decrease in amount of fluid inside the parallelepiped per unit time </a:t>
                </a: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2200">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𝑦</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d>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Hence the ratio of loss of fluid per unit volume </a:t>
                </a:r>
                <a14:m>
                  <m:oMath xmlns:m="http://schemas.openxmlformats.org/officeDocument/2006/math">
                    <m:r>
                      <a:rPr lang="en-IN" sz="220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𝑦</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𝑧</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0"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d>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𝑦</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d>
                  </m:oMath>
                </a14:m>
                <a:endParaRPr lang="en-IN" sz="2200" b="0" i="1" dirty="0" smtClean="0">
                  <a:latin typeface="Cambria Math" panose="020405030504060302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𝑉</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637322"/>
                <a:ext cx="10515600" cy="3539641"/>
              </a:xfrm>
              <a:blipFill>
                <a:blip r:embed="rId3" cstate="print"/>
                <a:stretch>
                  <a:fillRect l="-754" t="-3103"/>
                </a:stretch>
              </a:blipFill>
            </p:spPr>
            <p:txBody>
              <a:bodyPr/>
              <a:lstStyle/>
              <a:p>
                <a:r>
                  <a:rPr lang="en-IN">
                    <a:noFill/>
                  </a:rPr>
                  <a:t> </a:t>
                </a:r>
              </a:p>
            </p:txBody>
          </p:sp>
        </mc:Fallback>
      </mc:AlternateContent>
    </p:spTree>
    <p:extLst>
      <p:ext uri="{BB962C8B-B14F-4D97-AF65-F5344CB8AC3E}">
        <p14:creationId xmlns:p14="http://schemas.microsoft.com/office/powerpoint/2010/main" val="20535792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298426"/>
              </a:xfrm>
            </p:spPr>
            <p:txBody>
              <a:bodyPr>
                <a:normAutofit/>
              </a:bodyPr>
              <a:lstStyle/>
              <a:p>
                <a:r>
                  <a:rPr lang="en-IN" sz="2200" dirty="0" smtClean="0">
                    <a:latin typeface="Times New Roman" panose="02020603050405020304" pitchFamily="18" charset="0"/>
                    <a:cs typeface="Times New Roman" panose="02020603050405020304" pitchFamily="18" charset="0"/>
                  </a:rPr>
                  <a:t>   Hence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𝑉</m:t>
                        </m:r>
                      </m:e>
                    </m:acc>
                  </m:oMath>
                </a14:m>
                <a:r>
                  <a:rPr lang="en-IN" sz="2200" dirty="0" smtClean="0">
                    <a:latin typeface="Times New Roman" panose="02020603050405020304" pitchFamily="18" charset="0"/>
                    <a:cs typeface="Times New Roman" panose="02020603050405020304" pitchFamily="18" charset="0"/>
                  </a:rPr>
                  <a:t> gives the rate of outflow per unit volume at a point of the fluid. If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𝑽</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oMath>
                </a14:m>
                <a:r>
                  <a:rPr lang="en-IN" sz="2200" b="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everywhere in some region of space, then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𝑉</m:t>
                        </m:r>
                      </m:e>
                    </m:acc>
                  </m:oMath>
                </a14:m>
                <a:r>
                  <a:rPr lang="en-IN" sz="2200" dirty="0" smtClean="0">
                    <a:latin typeface="Times New Roman" panose="02020603050405020304" pitchFamily="18" charset="0"/>
                    <a:cs typeface="Times New Roman" panose="02020603050405020304" pitchFamily="18" charset="0"/>
                  </a:rPr>
                  <a:t> is called  </a:t>
                </a:r>
                <a:r>
                  <a:rPr lang="en-IN" sz="2200" b="1" i="1" dirty="0" smtClean="0">
                    <a:latin typeface="Times New Roman" panose="02020603050405020304" pitchFamily="18" charset="0"/>
                    <a:cs typeface="Times New Roman" panose="02020603050405020304" pitchFamily="18" charset="0"/>
                  </a:rPr>
                  <a:t>Solenoidal Vector function </a:t>
                </a:r>
                <a:r>
                  <a:rPr lang="en-IN" sz="2200" dirty="0" smtClean="0">
                    <a:latin typeface="Times New Roman" panose="02020603050405020304" pitchFamily="18" charset="0"/>
                    <a:cs typeface="Times New Roman" panose="02020603050405020304" pitchFamily="18" charset="0"/>
                  </a:rPr>
                  <a:t>and the fluids said to be </a:t>
                </a:r>
                <a:r>
                  <a:rPr lang="en-IN" sz="2200" i="1" dirty="0" smtClean="0">
                    <a:latin typeface="Times New Roman" panose="02020603050405020304" pitchFamily="18" charset="0"/>
                    <a:cs typeface="Times New Roman" panose="02020603050405020304" pitchFamily="18" charset="0"/>
                  </a:rPr>
                  <a:t>incompressible</a:t>
                </a:r>
                <a:r>
                  <a:rPr lang="en-IN" sz="2200" dirty="0" smtClean="0">
                    <a:latin typeface="Times New Roman" panose="02020603050405020304" pitchFamily="18" charset="0"/>
                    <a:cs typeface="Times New Roman" panose="02020603050405020304" pitchFamily="18" charset="0"/>
                  </a:rPr>
                  <a:t> i.e., there is no gain or loss in the volume element</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298426"/>
              </a:xfrm>
              <a:blipFill>
                <a:blip r:embed="rId2" cstate="print"/>
                <a:stretch>
                  <a:fillRect l="-754" b="-140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521818"/>
                <a:ext cx="10515600" cy="3607018"/>
              </a:xfrm>
            </p:spPr>
            <p:txBody>
              <a:bodyPr>
                <a:normAutofit fontScale="70000" lnSpcReduction="20000"/>
              </a:bodyPr>
              <a:lstStyle/>
              <a:p>
                <a:pPr marL="0" indent="0">
                  <a:buNone/>
                </a:pPr>
                <a:r>
                  <a:rPr lang="en-IN" sz="2600" b="1" i="1" u="sng" dirty="0" smtClean="0">
                    <a:latin typeface="Times New Roman" panose="02020603050405020304" pitchFamily="18" charset="0"/>
                    <a:cs typeface="Times New Roman" panose="02020603050405020304" pitchFamily="18" charset="0"/>
                  </a:rPr>
                  <a:t>Curl </a:t>
                </a:r>
                <a:r>
                  <a:rPr lang="en-IN" sz="2600" b="1" i="1" u="sng" dirty="0">
                    <a:latin typeface="Times New Roman" panose="02020603050405020304" pitchFamily="18" charset="0"/>
                    <a:cs typeface="Times New Roman" panose="02020603050405020304" pitchFamily="18" charset="0"/>
                  </a:rPr>
                  <a:t>of a vector function</a:t>
                </a:r>
                <a:br>
                  <a:rPr lang="en-IN" sz="2600" b="1" i="1" u="sng" dirty="0">
                    <a:latin typeface="Times New Roman" panose="02020603050405020304" pitchFamily="18" charset="0"/>
                    <a:cs typeface="Times New Roman" panose="02020603050405020304" pitchFamily="18" charset="0"/>
                  </a:rPr>
                </a:br>
                <a:r>
                  <a:rPr lang="en-IN" sz="2600" b="1" i="1" dirty="0">
                    <a:latin typeface="Times New Roman" panose="02020603050405020304" pitchFamily="18" charset="0"/>
                    <a:cs typeface="Times New Roman" panose="02020603050405020304" pitchFamily="18" charset="0"/>
                  </a:rPr>
                  <a:t> </a:t>
                </a:r>
                <a:r>
                  <a:rPr lang="en-IN" sz="2600" dirty="0">
                    <a:latin typeface="Times New Roman" panose="02020603050405020304" pitchFamily="18" charset="0"/>
                    <a:cs typeface="Times New Roman" panose="02020603050405020304" pitchFamily="18" charset="0"/>
                  </a:rPr>
                  <a:t> </a:t>
                </a:r>
                <a:r>
                  <a:rPr lang="en-IN" sz="2600" dirty="0" smtClean="0">
                    <a:latin typeface="Times New Roman" panose="02020603050405020304" pitchFamily="18" charset="0"/>
                    <a:cs typeface="Times New Roman" panose="02020603050405020304" pitchFamily="18" charset="0"/>
                  </a:rPr>
                  <a:t>The curl </a:t>
                </a:r>
                <a:r>
                  <a:rPr lang="en-IN" sz="2600" dirty="0">
                    <a:latin typeface="Times New Roman" panose="02020603050405020304" pitchFamily="18" charset="0"/>
                    <a:cs typeface="Times New Roman" panose="02020603050405020304" pitchFamily="18" charset="0"/>
                  </a:rPr>
                  <a:t>of a vector function  </a:t>
                </a:r>
                <a14:m>
                  <m:oMath xmlns:m="http://schemas.openxmlformats.org/officeDocument/2006/math">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𝐹</m:t>
                        </m:r>
                      </m:e>
                    </m:acc>
                    <m:r>
                      <a:rPr lang="en-IN" sz="2600" i="1">
                        <a:latin typeface="Cambria Math" panose="02040503050406030204" pitchFamily="18" charset="0"/>
                        <a:cs typeface="Times New Roman" panose="02020603050405020304" pitchFamily="18" charset="0"/>
                      </a:rPr>
                      <m:t>=</m:t>
                    </m:r>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1</m:t>
                        </m:r>
                      </m:sub>
                    </m:sSub>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𝑖</m:t>
                        </m:r>
                      </m:e>
                    </m:acc>
                    <m:r>
                      <a:rPr lang="en-IN" sz="2600" i="1">
                        <a:latin typeface="Cambria Math" panose="02040503050406030204" pitchFamily="18" charset="0"/>
                        <a:cs typeface="Times New Roman" panose="02020603050405020304" pitchFamily="18" charset="0"/>
                      </a:rPr>
                      <m:t>+</m:t>
                    </m:r>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2</m:t>
                        </m:r>
                      </m:sub>
                    </m:sSub>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𝑗</m:t>
                        </m:r>
                      </m:e>
                    </m:acc>
                    <m:r>
                      <a:rPr lang="en-IN" sz="2600" i="1">
                        <a:latin typeface="Cambria Math" panose="02040503050406030204" pitchFamily="18" charset="0"/>
                        <a:cs typeface="Times New Roman" panose="02020603050405020304" pitchFamily="18" charset="0"/>
                      </a:rPr>
                      <m:t>+</m:t>
                    </m:r>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3</m:t>
                        </m:r>
                      </m:sub>
                    </m:sSub>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𝑘</m:t>
                        </m:r>
                      </m:e>
                    </m:acc>
                  </m:oMath>
                </a14:m>
                <a:r>
                  <a:rPr lang="en-IN" sz="2600" b="1" i="1" dirty="0">
                    <a:latin typeface="Times New Roman" panose="02020603050405020304" pitchFamily="18" charset="0"/>
                    <a:cs typeface="Times New Roman" panose="02020603050405020304" pitchFamily="18" charset="0"/>
                  </a:rPr>
                  <a:t> </a:t>
                </a:r>
                <a:r>
                  <a:rPr lang="en-IN" sz="2600" dirty="0" smtClean="0">
                    <a:latin typeface="Times New Roman" panose="02020603050405020304" pitchFamily="18" charset="0"/>
                    <a:cs typeface="Times New Roman" panose="02020603050405020304" pitchFamily="18" charset="0"/>
                  </a:rPr>
                  <a:t>is </a:t>
                </a:r>
                <a:r>
                  <a:rPr lang="en-IN" sz="2600" dirty="0">
                    <a:latin typeface="Times New Roman" panose="02020603050405020304" pitchFamily="18" charset="0"/>
                    <a:cs typeface="Times New Roman" panose="02020603050405020304" pitchFamily="18" charset="0"/>
                  </a:rPr>
                  <a:t>denoted by </a:t>
                </a:r>
                <a14:m>
                  <m:oMath xmlns:m="http://schemas.openxmlformats.org/officeDocument/2006/math">
                    <m:r>
                      <a:rPr lang="en-IN" sz="2600" b="0" i="1" smtClean="0">
                        <a:latin typeface="Cambria Math" panose="02040503050406030204" pitchFamily="18" charset="0"/>
                        <a:cs typeface="Times New Roman" panose="02020603050405020304" pitchFamily="18" charset="0"/>
                      </a:rPr>
                      <m:t>𝑐𝑢𝑟𝑙</m:t>
                    </m:r>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𝐹</m:t>
                        </m:r>
                      </m:e>
                    </m:acc>
                  </m:oMath>
                </a14:m>
                <a:r>
                  <a:rPr lang="en-IN" sz="2600" dirty="0">
                    <a:latin typeface="Times New Roman" panose="02020603050405020304" pitchFamily="18" charset="0"/>
                    <a:cs typeface="Times New Roman" panose="02020603050405020304" pitchFamily="18" charset="0"/>
                  </a:rPr>
                  <a:t> and is defined as </a:t>
                </a:r>
                <a14:m>
                  <m:oMath xmlns:m="http://schemas.openxmlformats.org/officeDocument/2006/math">
                    <m:r>
                      <a:rPr lang="en-IN" sz="2600" b="1" i="1" smtClean="0">
                        <a:latin typeface="Cambria Math" panose="02040503050406030204" pitchFamily="18" charset="0"/>
                        <a:cs typeface="Times New Roman" panose="02020603050405020304" pitchFamily="18" charset="0"/>
                      </a:rPr>
                      <m:t>𝒄𝒖𝒓𝒍</m:t>
                    </m:r>
                    <m:acc>
                      <m:accPr>
                        <m:chr m:val="⃗"/>
                        <m:ctrlPr>
                          <a:rPr lang="en-IN" sz="2600" b="1" i="1">
                            <a:latin typeface="Cambria Math" panose="02040503050406030204" pitchFamily="18" charset="0"/>
                            <a:cs typeface="Times New Roman" panose="02020603050405020304" pitchFamily="18" charset="0"/>
                          </a:rPr>
                        </m:ctrlPr>
                      </m:accPr>
                      <m:e>
                        <m:r>
                          <a:rPr lang="en-IN" sz="2600" b="1" i="1">
                            <a:latin typeface="Cambria Math" panose="02040503050406030204" pitchFamily="18" charset="0"/>
                            <a:cs typeface="Times New Roman" panose="02020603050405020304" pitchFamily="18" charset="0"/>
                          </a:rPr>
                          <m:t>𝑭</m:t>
                        </m:r>
                      </m:e>
                    </m:acc>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ea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ea typeface="Cambria Math" panose="02040503050406030204" pitchFamily="18" charset="0"/>
                        <a:cs typeface="Times New Roman" panose="02020603050405020304" pitchFamily="18" charset="0"/>
                      </a:rPr>
                      <m:t>𝑿</m:t>
                    </m:r>
                    <m:acc>
                      <m:accPr>
                        <m:chr m:val="⃗"/>
                        <m:ctrlPr>
                          <a:rPr lang="en-IN" sz="26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600" b="1" i="1">
                            <a:latin typeface="Cambria Math" panose="02040503050406030204" pitchFamily="18" charset="0"/>
                            <a:ea typeface="Cambria Math" panose="02040503050406030204" pitchFamily="18" charset="0"/>
                            <a:cs typeface="Times New Roman" panose="02020603050405020304" pitchFamily="18" charset="0"/>
                          </a:rPr>
                          <m:t>𝑭</m:t>
                        </m:r>
                      </m:e>
                    </m:acc>
                  </m:oMath>
                </a14:m>
                <a:endParaRPr lang="en-IN" sz="2600" b="1" dirty="0" smtClean="0">
                  <a:latin typeface="Times New Roman" panose="02020603050405020304" pitchFamily="18" charset="0"/>
                  <a:cs typeface="Times New Roman" panose="02020603050405020304" pitchFamily="18" charset="0"/>
                </a:endParaRPr>
              </a:p>
              <a:p>
                <a:pPr marL="0" indent="0">
                  <a:buNone/>
                </a:pPr>
                <a:endParaRPr lang="en-IN" sz="2600" b="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600" b="0" i="1" smtClean="0">
                          <a:latin typeface="Cambria Math" panose="02040503050406030204" pitchFamily="18" charset="0"/>
                          <a:cs typeface="Times New Roman" panose="02020603050405020304" pitchFamily="18" charset="0"/>
                        </a:rPr>
                        <m:t>𝑐𝑢𝑟𝑙</m:t>
                      </m:r>
                      <m:acc>
                        <m:accPr>
                          <m:chr m:val="⃗"/>
                          <m:ctrlPr>
                            <a:rPr lang="en-IN" sz="260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𝐹</m:t>
                          </m:r>
                        </m:e>
                      </m:acc>
                      <m:r>
                        <a:rPr lang="en-IN" sz="2600" b="0" i="1" smtClean="0">
                          <a:latin typeface="Cambria Math" panose="02040503050406030204" pitchFamily="18" charset="0"/>
                          <a:cs typeface="Times New Roman" panose="02020603050405020304" pitchFamily="18" charset="0"/>
                        </a:rPr>
                        <m:t>=</m:t>
                      </m:r>
                      <m:d>
                        <m:dPr>
                          <m:begChr m:val="|"/>
                          <m:endChr m:val="|"/>
                          <m:ctrlPr>
                            <a:rPr lang="en-IN" sz="26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600" b="0" i="1" smtClean="0">
                                  <a:latin typeface="Cambria Math" panose="02040503050406030204" pitchFamily="18" charset="0"/>
                                  <a:cs typeface="Times New Roman" panose="02020603050405020304" pitchFamily="18" charset="0"/>
                                </a:rPr>
                              </m:ctrlPr>
                            </m:mPr>
                            <m:mr>
                              <m:e>
                                <m:acc>
                                  <m:accPr>
                                    <m:chr m:val="̂"/>
                                    <m:ctrlPr>
                                      <a:rPr lang="en-IN" sz="2600" b="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𝑖</m:t>
                                    </m:r>
                                  </m:e>
                                </m:acc>
                              </m:e>
                              <m:e>
                                <m:acc>
                                  <m:accPr>
                                    <m:chr m:val="̂"/>
                                    <m:ctrlPr>
                                      <a:rPr lang="en-IN" sz="2600" b="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𝑗</m:t>
                                    </m:r>
                                  </m:e>
                                </m:acc>
                              </m:e>
                              <m:e>
                                <m:acc>
                                  <m:accPr>
                                    <m:chr m:val="̂"/>
                                    <m:ctrlPr>
                                      <a:rPr lang="en-IN" sz="2600" b="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𝑘</m:t>
                                    </m:r>
                                  </m:e>
                                </m:acc>
                              </m:e>
                            </m:mr>
                            <m:mr>
                              <m:e>
                                <m:f>
                                  <m:fPr>
                                    <m:ctrlPr>
                                      <a:rPr lang="en-IN" sz="2600" b="0" i="1" smtClean="0">
                                        <a:latin typeface="Cambria Math" panose="02040503050406030204" pitchFamily="18" charset="0"/>
                                        <a:cs typeface="Times New Roman" panose="02020603050405020304" pitchFamily="18" charset="0"/>
                                      </a:rPr>
                                    </m:ctrlPr>
                                  </m:fPr>
                                  <m:num>
                                    <m:r>
                                      <a:rPr lang="en-IN" sz="2600" b="0" i="1" smtClean="0">
                                        <a:latin typeface="Cambria Math" panose="02040503050406030204" pitchFamily="18" charset="0"/>
                                        <a:cs typeface="Times New Roman" panose="02020603050405020304" pitchFamily="18" charset="0"/>
                                      </a:rPr>
                                      <m:t>𝜕</m:t>
                                    </m:r>
                                  </m:num>
                                  <m:den>
                                    <m:r>
                                      <a:rPr lang="en-IN" sz="2600" b="0" i="1" smtClean="0">
                                        <a:latin typeface="Cambria Math" panose="02040503050406030204" pitchFamily="18" charset="0"/>
                                        <a:cs typeface="Times New Roman" panose="02020603050405020304" pitchFamily="18" charset="0"/>
                                      </a:rPr>
                                      <m:t>𝜕</m:t>
                                    </m:r>
                                    <m:r>
                                      <a:rPr lang="en-IN" sz="2600" b="0" i="1" smtClean="0">
                                        <a:latin typeface="Cambria Math" panose="02040503050406030204" pitchFamily="18" charset="0"/>
                                        <a:cs typeface="Times New Roman" panose="02020603050405020304" pitchFamily="18" charset="0"/>
                                      </a:rPr>
                                      <m:t>𝑥</m:t>
                                    </m:r>
                                  </m:den>
                                </m:f>
                              </m:e>
                              <m:e>
                                <m:f>
                                  <m:fPr>
                                    <m:ctrlPr>
                                      <a:rPr lang="en-IN" sz="2600" i="1">
                                        <a:latin typeface="Cambria Math" panose="02040503050406030204" pitchFamily="18" charset="0"/>
                                        <a:cs typeface="Times New Roman" panose="02020603050405020304" pitchFamily="18" charset="0"/>
                                      </a:rPr>
                                    </m:ctrlPr>
                                  </m:fPr>
                                  <m:num>
                                    <m:r>
                                      <a:rPr lang="en-IN" sz="2600" i="1">
                                        <a:latin typeface="Cambria Math" panose="02040503050406030204" pitchFamily="18" charset="0"/>
                                        <a:cs typeface="Times New Roman" panose="02020603050405020304" pitchFamily="18" charset="0"/>
                                      </a:rPr>
                                      <m:t>𝜕</m:t>
                                    </m:r>
                                  </m:num>
                                  <m:den>
                                    <m:r>
                                      <a:rPr lang="en-IN" sz="2600" i="1">
                                        <a:latin typeface="Cambria Math" panose="02040503050406030204" pitchFamily="18" charset="0"/>
                                        <a:cs typeface="Times New Roman" panose="02020603050405020304" pitchFamily="18" charset="0"/>
                                      </a:rPr>
                                      <m:t>𝜕</m:t>
                                    </m:r>
                                    <m:r>
                                      <a:rPr lang="en-IN" sz="2600" b="0" i="1" smtClean="0">
                                        <a:latin typeface="Cambria Math" panose="02040503050406030204" pitchFamily="18" charset="0"/>
                                        <a:cs typeface="Times New Roman" panose="02020603050405020304" pitchFamily="18" charset="0"/>
                                      </a:rPr>
                                      <m:t>𝑦</m:t>
                                    </m:r>
                                  </m:den>
                                </m:f>
                              </m:e>
                              <m:e>
                                <m:f>
                                  <m:fPr>
                                    <m:ctrlPr>
                                      <a:rPr lang="en-IN" sz="2600" i="1">
                                        <a:latin typeface="Cambria Math" panose="02040503050406030204" pitchFamily="18" charset="0"/>
                                        <a:cs typeface="Times New Roman" panose="02020603050405020304" pitchFamily="18" charset="0"/>
                                      </a:rPr>
                                    </m:ctrlPr>
                                  </m:fPr>
                                  <m:num>
                                    <m:r>
                                      <a:rPr lang="en-IN" sz="2600" i="1">
                                        <a:latin typeface="Cambria Math" panose="02040503050406030204" pitchFamily="18" charset="0"/>
                                        <a:cs typeface="Times New Roman" panose="02020603050405020304" pitchFamily="18" charset="0"/>
                                      </a:rPr>
                                      <m:t>𝜕</m:t>
                                    </m:r>
                                  </m:num>
                                  <m:den>
                                    <m:r>
                                      <a:rPr lang="en-IN" sz="2600" i="1">
                                        <a:latin typeface="Cambria Math" panose="02040503050406030204" pitchFamily="18" charset="0"/>
                                        <a:cs typeface="Times New Roman" panose="02020603050405020304" pitchFamily="18" charset="0"/>
                                      </a:rPr>
                                      <m:t>𝜕</m:t>
                                    </m:r>
                                    <m:r>
                                      <a:rPr lang="en-IN" sz="2600" b="0" i="1" smtClean="0">
                                        <a:latin typeface="Cambria Math" panose="02040503050406030204" pitchFamily="18" charset="0"/>
                                        <a:cs typeface="Times New Roman" panose="02020603050405020304" pitchFamily="18" charset="0"/>
                                      </a:rPr>
                                      <m:t>𝑧</m:t>
                                    </m:r>
                                  </m:den>
                                </m:f>
                              </m:e>
                            </m:mr>
                            <m:mr>
                              <m:e>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1</m:t>
                                    </m:r>
                                  </m:sub>
                                </m:sSub>
                              </m:e>
                              <m:e>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2</m:t>
                                    </m:r>
                                  </m:sub>
                                </m:sSub>
                              </m:e>
                              <m:e>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3</m:t>
                                    </m:r>
                                  </m:sub>
                                </m:sSub>
                              </m:e>
                            </m:mr>
                          </m:m>
                        </m:e>
                      </m:d>
                    </m:oMath>
                  </m:oMathPara>
                </a14:m>
                <a:endParaRPr lang="en-IN" sz="2600" b="0" i="1" dirty="0" smtClean="0">
                  <a:latin typeface="Cambria Math" panose="02040503050406030204" pitchFamily="18" charset="0"/>
                  <a:cs typeface="Times New Roman" panose="02020603050405020304" pitchFamily="18" charset="0"/>
                </a:endParaRPr>
              </a:p>
              <a:p>
                <a:pPr marL="0" indent="0">
                  <a:buNone/>
                </a:pPr>
                <a:endParaRPr lang="en-IN" sz="2600" b="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600" b="1" i="1" smtClean="0">
                          <a:latin typeface="Cambria Math" panose="02040503050406030204" pitchFamily="18" charset="0"/>
                          <a:cs typeface="Times New Roman" panose="02020603050405020304" pitchFamily="18" charset="0"/>
                        </a:rPr>
                        <m:t>𝒄𝒖𝒓𝒍</m:t>
                      </m:r>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𝑭</m:t>
                          </m:r>
                        </m:e>
                      </m:acc>
                      <m:r>
                        <a:rPr lang="en-IN" sz="2600" b="1" i="1" smtClean="0">
                          <a:latin typeface="Cambria Math" panose="02040503050406030204" pitchFamily="18" charset="0"/>
                          <a:cs typeface="Times New Roman" panose="02020603050405020304" pitchFamily="18" charset="0"/>
                        </a:rPr>
                        <m:t>=</m:t>
                      </m:r>
                      <m:d>
                        <m:dPr>
                          <m:begChr m:val="["/>
                          <m:endChr m:val="]"/>
                          <m:ctrlPr>
                            <a:rPr lang="en-IN" sz="2600" b="1" i="1" smtClean="0">
                              <a:latin typeface="Cambria Math" panose="02040503050406030204" pitchFamily="18" charset="0"/>
                              <a:cs typeface="Times New Roman" panose="02020603050405020304" pitchFamily="18" charset="0"/>
                            </a:rPr>
                          </m:ctrlPr>
                        </m:dPr>
                        <m:e>
                          <m:f>
                            <m:fPr>
                              <m:ctrlPr>
                                <a:rPr lang="en-IN" sz="2600" b="1" i="1" smtClean="0">
                                  <a:latin typeface="Cambria Math" panose="02040503050406030204" pitchFamily="18" charset="0"/>
                                  <a:cs typeface="Times New Roman" panose="02020603050405020304" pitchFamily="18" charset="0"/>
                                </a:rPr>
                              </m:ctrlPr>
                            </m:fPr>
                            <m:num>
                              <m:r>
                                <a:rPr lang="en-IN" sz="2600" b="1" i="1" smtClean="0">
                                  <a:latin typeface="Cambria Math" panose="02040503050406030204" pitchFamily="18" charset="0"/>
                                  <a:cs typeface="Times New Roman" panose="02020603050405020304" pitchFamily="18" charset="0"/>
                                </a:rPr>
                                <m:t>𝝏</m:t>
                              </m:r>
                              <m:sSub>
                                <m:sSubPr>
                                  <m:ctrlPr>
                                    <a:rPr lang="en-IN" sz="2600" b="1" i="1" smtClean="0">
                                      <a:latin typeface="Cambria Math" panose="02040503050406030204" pitchFamily="18" charset="0"/>
                                      <a:cs typeface="Times New Roman" panose="02020603050405020304" pitchFamily="18" charset="0"/>
                                    </a:rPr>
                                  </m:ctrlPr>
                                </m:sSubPr>
                                <m:e>
                                  <m:r>
                                    <a:rPr lang="en-IN" sz="2600" b="1" i="1" smtClean="0">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𝟑</m:t>
                                  </m:r>
                                </m:sub>
                              </m:sSub>
                            </m:num>
                            <m:den>
                              <m:r>
                                <a:rPr lang="en-IN" sz="2600" b="1" i="1" smtClean="0">
                                  <a:latin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cs typeface="Times New Roman" panose="02020603050405020304" pitchFamily="18" charset="0"/>
                                </a:rPr>
                                <m:t>𝒚</m:t>
                              </m:r>
                            </m:den>
                          </m:f>
                          <m:r>
                            <a:rPr lang="en-IN" sz="2600" b="1" i="1" smtClean="0">
                              <a:latin typeface="Cambria Math" panose="02040503050406030204" pitchFamily="18" charset="0"/>
                              <a:cs typeface="Times New Roman" panose="02020603050405020304" pitchFamily="18" charset="0"/>
                            </a:rPr>
                            <m:t>−</m:t>
                          </m:r>
                          <m:f>
                            <m:fPr>
                              <m:ctrlPr>
                                <a:rPr lang="en-IN" sz="2600" b="1" i="1" smtClean="0">
                                  <a:latin typeface="Cambria Math" panose="02040503050406030204" pitchFamily="18" charset="0"/>
                                  <a:cs typeface="Times New Roman" panose="02020603050405020304" pitchFamily="18" charset="0"/>
                                </a:rPr>
                              </m:ctrlPr>
                            </m:fPr>
                            <m:num>
                              <m:r>
                                <a:rPr lang="en-IN" sz="2600" b="1" i="1" smtClean="0">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𝟐</m:t>
                                  </m:r>
                                </m:sub>
                              </m:sSub>
                            </m:num>
                            <m:den>
                              <m:r>
                                <a:rPr lang="en-IN" sz="2600" b="1" i="1" smtClean="0">
                                  <a:latin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cs typeface="Times New Roman" panose="02020603050405020304" pitchFamily="18" charset="0"/>
                                </a:rPr>
                                <m:t>𝒛</m:t>
                              </m:r>
                            </m:den>
                          </m:f>
                        </m:e>
                      </m:d>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𝒊</m:t>
                          </m:r>
                        </m:e>
                      </m:acc>
                      <m:r>
                        <a:rPr lang="en-IN" sz="2600" b="1" i="0" smtClean="0">
                          <a:latin typeface="Cambria Math" panose="02040503050406030204" pitchFamily="18" charset="0"/>
                          <a:cs typeface="Times New Roman" panose="02020603050405020304" pitchFamily="18" charset="0"/>
                        </a:rPr>
                        <m:t>−</m:t>
                      </m:r>
                      <m:d>
                        <m:dPr>
                          <m:begChr m:val="["/>
                          <m:endChr m:val="]"/>
                          <m:ctrlPr>
                            <a:rPr lang="en-IN" sz="2600" b="1" i="1" smtClean="0">
                              <a:latin typeface="Cambria Math" panose="02040503050406030204" pitchFamily="18" charset="0"/>
                              <a:cs typeface="Times New Roman" panose="02020603050405020304" pitchFamily="18" charset="0"/>
                            </a:rPr>
                          </m:ctrlPr>
                        </m:dPr>
                        <m:e>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a:latin typeface="Cambria Math" panose="02040503050406030204" pitchFamily="18" charset="0"/>
                                      <a:cs typeface="Times New Roman" panose="02020603050405020304" pitchFamily="18" charset="0"/>
                                    </a:rPr>
                                    <m:t>𝟑</m:t>
                                  </m:r>
                                </m:sub>
                              </m:sSub>
                            </m:num>
                            <m:den>
                              <m:r>
                                <a:rPr lang="en-IN" sz="2600" b="1" i="1">
                                  <a:latin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cs typeface="Times New Roman" panose="02020603050405020304" pitchFamily="18" charset="0"/>
                                </a:rPr>
                                <m:t>𝒙</m:t>
                              </m:r>
                            </m:den>
                          </m:f>
                          <m:r>
                            <a:rPr lang="en-IN" sz="2600" b="1" i="1" smtClean="0">
                              <a:latin typeface="Cambria Math" panose="02040503050406030204" pitchFamily="18" charset="0"/>
                              <a:cs typeface="Times New Roman" panose="02020603050405020304" pitchFamily="18" charset="0"/>
                            </a:rPr>
                            <m:t>−</m:t>
                          </m:r>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𝟏</m:t>
                                  </m:r>
                                </m:sub>
                              </m:sSub>
                            </m:num>
                            <m:den>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𝒛</m:t>
                              </m:r>
                            </m:den>
                          </m:f>
                        </m:e>
                      </m:d>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𝒋</m:t>
                          </m:r>
                        </m:e>
                      </m:acc>
                      <m:r>
                        <a:rPr lang="en-IN" sz="2600" b="1" i="1" smtClean="0">
                          <a:latin typeface="Cambria Math" panose="02040503050406030204" pitchFamily="18" charset="0"/>
                          <a:cs typeface="Times New Roman" panose="02020603050405020304" pitchFamily="18" charset="0"/>
                        </a:rPr>
                        <m:t>+</m:t>
                      </m:r>
                      <m:d>
                        <m:dPr>
                          <m:begChr m:val="["/>
                          <m:endChr m:val="]"/>
                          <m:ctrlPr>
                            <a:rPr lang="en-IN" sz="2600" b="1" i="1" smtClean="0">
                              <a:latin typeface="Cambria Math" panose="02040503050406030204" pitchFamily="18" charset="0"/>
                              <a:cs typeface="Times New Roman" panose="02020603050405020304" pitchFamily="18" charset="0"/>
                            </a:rPr>
                          </m:ctrlPr>
                        </m:dPr>
                        <m:e>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𝟐</m:t>
                                  </m:r>
                                </m:sub>
                              </m:sSub>
                            </m:num>
                            <m:den>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𝒙</m:t>
                              </m:r>
                            </m:den>
                          </m:f>
                          <m:r>
                            <a:rPr lang="en-IN" sz="2600" b="1" i="1" smtClean="0">
                              <a:latin typeface="Cambria Math" panose="02040503050406030204" pitchFamily="18" charset="0"/>
                              <a:cs typeface="Times New Roman" panose="02020603050405020304" pitchFamily="18" charset="0"/>
                            </a:rPr>
                            <m:t>−</m:t>
                          </m:r>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𝟏</m:t>
                                  </m:r>
                                </m:sub>
                              </m:sSub>
                            </m:num>
                            <m:den>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𝒚</m:t>
                              </m:r>
                            </m:den>
                          </m:f>
                        </m:e>
                      </m:d>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𝒌</m:t>
                          </m:r>
                        </m:e>
                      </m:acc>
                    </m:oMath>
                  </m:oMathPara>
                </a14:m>
                <a:endParaRPr lang="en-IN" sz="2600" b="1" dirty="0" smtClean="0">
                  <a:latin typeface="Times New Roman" panose="02020603050405020304" pitchFamily="18" charset="0"/>
                  <a:cs typeface="Times New Roman" panose="02020603050405020304" pitchFamily="18" charset="0"/>
                </a:endParaRPr>
              </a:p>
              <a:p>
                <a:pPr marL="0" indent="0">
                  <a:buNone/>
                </a:pPr>
                <a:endParaRPr lang="en-IN" sz="2600" dirty="0" smtClean="0">
                  <a:latin typeface="Times New Roman" panose="02020603050405020304" pitchFamily="18" charset="0"/>
                  <a:cs typeface="Times New Roman" panose="02020603050405020304" pitchFamily="18" charset="0"/>
                </a:endParaRPr>
              </a:p>
              <a:p>
                <a:pPr marL="0" indent="0">
                  <a:buNone/>
                </a:pPr>
                <a:r>
                  <a:rPr lang="en-IN" sz="2600" dirty="0" smtClean="0">
                    <a:latin typeface="Times New Roman" panose="02020603050405020304" pitchFamily="18" charset="0"/>
                    <a:cs typeface="Times New Roman" panose="02020603050405020304" pitchFamily="18" charset="0"/>
                  </a:rPr>
                  <a:t>Clearly</a:t>
                </a:r>
                <a:r>
                  <a:rPr lang="en-IN" sz="26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600" b="1" i="1">
                        <a:latin typeface="Cambria Math" panose="02040503050406030204" pitchFamily="18" charset="0"/>
                        <a:cs typeface="Times New Roman" panose="02020603050405020304" pitchFamily="18" charset="0"/>
                      </a:rPr>
                      <m:t>𝒄𝒖𝒓𝒍</m:t>
                    </m:r>
                    <m:acc>
                      <m:accPr>
                        <m:chr m:val="⃗"/>
                        <m:ctrlPr>
                          <a:rPr lang="en-IN" sz="2600" b="1" i="1">
                            <a:latin typeface="Cambria Math" panose="02040503050406030204" pitchFamily="18" charset="0"/>
                            <a:cs typeface="Times New Roman" panose="02020603050405020304" pitchFamily="18" charset="0"/>
                          </a:rPr>
                        </m:ctrlPr>
                      </m:accPr>
                      <m:e>
                        <m:r>
                          <a:rPr lang="en-IN" sz="2600" b="1" i="1">
                            <a:latin typeface="Cambria Math" panose="02040503050406030204" pitchFamily="18" charset="0"/>
                            <a:cs typeface="Times New Roman" panose="02020603050405020304" pitchFamily="18" charset="0"/>
                          </a:rPr>
                          <m:t>𝑭</m:t>
                        </m:r>
                      </m:e>
                    </m:acc>
                  </m:oMath>
                </a14:m>
                <a:r>
                  <a:rPr lang="en-IN" sz="2600" dirty="0" smtClean="0">
                    <a:latin typeface="Times New Roman" panose="02020603050405020304" pitchFamily="18" charset="0"/>
                    <a:cs typeface="Times New Roman" panose="02020603050405020304" pitchFamily="18" charset="0"/>
                  </a:rPr>
                  <a:t> is a vector quantity.</a:t>
                </a:r>
              </a:p>
              <a:p>
                <a:pPr marL="0" indent="0">
                  <a:buNone/>
                </a:pP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521818"/>
                <a:ext cx="10515600" cy="3607018"/>
              </a:xfrm>
              <a:blipFill>
                <a:blip r:embed="rId3" cstate="print"/>
                <a:stretch>
                  <a:fillRect l="-522" t="-3046"/>
                </a:stretch>
              </a:blipFill>
            </p:spPr>
            <p:txBody>
              <a:bodyPr/>
              <a:lstStyle/>
              <a:p>
                <a:r>
                  <a:rPr lang="en-IN">
                    <a:noFill/>
                  </a:rPr>
                  <a:t> </a:t>
                </a:r>
              </a:p>
            </p:txBody>
          </p:sp>
        </mc:Fallback>
      </mc:AlternateContent>
    </p:spTree>
    <p:extLst>
      <p:ext uri="{BB962C8B-B14F-4D97-AF65-F5344CB8AC3E}">
        <p14:creationId xmlns:p14="http://schemas.microsoft.com/office/powerpoint/2010/main" val="15689976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490931"/>
              </a:xfrm>
            </p:spPr>
            <p:txBody>
              <a:bodyPr>
                <a:normAutofit/>
              </a:bodyPr>
              <a:lstStyle/>
              <a:p>
                <a:r>
                  <a:rPr lang="en-IN" sz="2200" b="1" i="1" u="sng" dirty="0" smtClean="0">
                    <a:latin typeface="Times New Roman" panose="02020603050405020304" pitchFamily="18" charset="0"/>
                    <a:cs typeface="Times New Roman" panose="02020603050405020304" pitchFamily="18" charset="0"/>
                  </a:rPr>
                  <a:t>Physical interpretation of Curl</a:t>
                </a:r>
                <a:r>
                  <a:rPr lang="en-IN" sz="2200" b="1" i="1" u="sng" dirty="0">
                    <a:latin typeface="Times New Roman" panose="02020603050405020304" pitchFamily="18" charset="0"/>
                    <a:cs typeface="Times New Roman" panose="02020603050405020304" pitchFamily="18" charset="0"/>
                  </a:rPr>
                  <a:t/>
                </a:r>
                <a:br>
                  <a:rPr lang="en-IN" sz="2200" b="1" i="1" u="sng"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Consider a rigid body rotating about a fixed axis through origin. Let the uniform angular velocity be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𝑤</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1</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2</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3</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𝑤</m:t>
                        </m:r>
                      </m:e>
                      <m:sub>
                        <m:r>
                          <a:rPr lang="en-IN" sz="2200" i="1">
                            <a:latin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a:t>
                </a:r>
                <a:r>
                  <a:rPr lang="en-IN" sz="2200" dirty="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a:t>
                </a:r>
                <a:r>
                  <a:rPr lang="en-IN" sz="2200" dirty="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3</m:t>
                        </m:r>
                      </m:sub>
                    </m:sSub>
                  </m:oMath>
                </a14:m>
                <a:r>
                  <a:rPr lang="en-IN" sz="2200" dirty="0" smtClean="0">
                    <a:latin typeface="Times New Roman" panose="02020603050405020304" pitchFamily="18" charset="0"/>
                    <a:cs typeface="Times New Roman" panose="02020603050405020304" pitchFamily="18" charset="0"/>
                  </a:rPr>
                  <a:t> are constants. The velocity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oMath>
                </a14:m>
                <a:r>
                  <a:rPr lang="en-IN" sz="2200" dirty="0" smtClean="0">
                    <a:latin typeface="Times New Roman" panose="02020603050405020304" pitchFamily="18" charset="0"/>
                    <a:cs typeface="Times New Roman" panose="02020603050405020304" pitchFamily="18" charset="0"/>
                  </a:rPr>
                  <a:t> of any point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P</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x</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z</m:t>
                    </m:r>
                    <m:r>
                      <a:rPr lang="en-IN" sz="22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on the body is given by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𝑤</m:t>
                        </m:r>
                      </m:e>
                    </m:acc>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cs typeface="Times New Roman" panose="02020603050405020304" pitchFamily="18" charset="0"/>
                      </a:rPr>
                      <m:t> </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 where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is the position vector of P.</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490931"/>
              </a:xfrm>
              <a:blipFill>
                <a:blip r:embed="rId2" cstate="print"/>
                <a:stretch>
                  <a:fillRect l="-754" t="-816" r="-522" b="-449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608447"/>
                <a:ext cx="10515600" cy="3568516"/>
              </a:xfrm>
            </p:spPr>
            <p:txBody>
              <a:bodyPr>
                <a:normAutofit fontScale="40000" lnSpcReduction="20000"/>
              </a:bodyPr>
              <a:lstStyle/>
              <a:p>
                <a:pPr marL="0" indent="0">
                  <a:buNone/>
                </a:pPr>
                <a:r>
                  <a:rPr lang="en-IN" sz="6000" dirty="0" smtClean="0">
                    <a:latin typeface="Times New Roman" panose="02020603050405020304" pitchFamily="18" charset="0"/>
                    <a:cs typeface="Times New Roman" panose="02020603050405020304" pitchFamily="18" charset="0"/>
                  </a:rPr>
                  <a:t>Let </a:t>
                </a:r>
                <a14:m>
                  <m:oMath xmlns:m="http://schemas.openxmlformats.org/officeDocument/2006/math">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𝑤</m:t>
                        </m:r>
                      </m:e>
                    </m:acc>
                    <m:r>
                      <a:rPr lang="en-IN" sz="6000" i="1">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1</m:t>
                        </m:r>
                      </m:sub>
                    </m:sSub>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𝑖</m:t>
                        </m:r>
                      </m:e>
                    </m:acc>
                    <m:r>
                      <a:rPr lang="en-IN" sz="6000" i="1">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2</m:t>
                        </m:r>
                      </m:sub>
                    </m:sSub>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𝑗</m:t>
                        </m:r>
                      </m:e>
                    </m:acc>
                    <m:r>
                      <a:rPr lang="en-IN" sz="6000" i="1">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3</m:t>
                        </m:r>
                      </m:sub>
                    </m:sSub>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𝑘</m:t>
                        </m:r>
                      </m:e>
                    </m:acc>
                  </m:oMath>
                </a14:m>
                <a:r>
                  <a:rPr lang="en-IN" sz="6000" dirty="0" smtClean="0">
                    <a:latin typeface="Times New Roman" panose="02020603050405020304" pitchFamily="18" charset="0"/>
                    <a:cs typeface="Times New Roman" panose="02020603050405020304" pitchFamily="18" charset="0"/>
                  </a:rPr>
                  <a:t>  and </a:t>
                </a:r>
                <a14:m>
                  <m:oMath xmlns:m="http://schemas.openxmlformats.org/officeDocument/2006/math">
                    <m:acc>
                      <m:accPr>
                        <m:chr m:val="⃗"/>
                        <m:ctrlPr>
                          <a:rPr lang="en-IN" sz="6000" i="1">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𝑟</m:t>
                        </m:r>
                      </m:e>
                    </m:acc>
                    <m:r>
                      <a:rPr lang="en-IN" sz="6000" i="1">
                        <a:latin typeface="Cambria Math" panose="02040503050406030204" pitchFamily="18" charset="0"/>
                        <a:cs typeface="Times New Roman" panose="02020603050405020304" pitchFamily="18" charset="0"/>
                      </a:rPr>
                      <m:t>=</m:t>
                    </m:r>
                    <m:r>
                      <a:rPr lang="en-IN" sz="6000" i="1" smtClean="0">
                        <a:latin typeface="Cambria Math" panose="02040503050406030204" pitchFamily="18" charset="0"/>
                        <a:cs typeface="Times New Roman" panose="02020603050405020304" pitchFamily="18" charset="0"/>
                      </a:rPr>
                      <m:t>𝑥</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𝑖</m:t>
                        </m:r>
                      </m:e>
                    </m:acc>
                    <m:r>
                      <a:rPr lang="en-IN" sz="6000" i="1">
                        <a:latin typeface="Cambria Math" panose="02040503050406030204" pitchFamily="18" charset="0"/>
                        <a:cs typeface="Times New Roman" panose="02020603050405020304" pitchFamily="18" charset="0"/>
                      </a:rPr>
                      <m:t>+</m:t>
                    </m:r>
                    <m:r>
                      <a:rPr lang="en-IN" sz="6000" b="0" i="1" smtClean="0">
                        <a:latin typeface="Cambria Math" panose="02040503050406030204" pitchFamily="18" charset="0"/>
                        <a:cs typeface="Times New Roman" panose="02020603050405020304" pitchFamily="18" charset="0"/>
                      </a:rPr>
                      <m:t>𝑦</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𝑗</m:t>
                        </m:r>
                      </m:e>
                    </m:acc>
                    <m:r>
                      <a:rPr lang="en-IN" sz="6000" i="1">
                        <a:latin typeface="Cambria Math" panose="02040503050406030204" pitchFamily="18" charset="0"/>
                        <a:cs typeface="Times New Roman" panose="02020603050405020304" pitchFamily="18" charset="0"/>
                      </a:rPr>
                      <m:t>+</m:t>
                    </m:r>
                    <m:r>
                      <a:rPr lang="en-IN" sz="6000" b="0" i="1" smtClean="0">
                        <a:latin typeface="Cambria Math" panose="02040503050406030204" pitchFamily="18" charset="0"/>
                        <a:cs typeface="Times New Roman" panose="02020603050405020304" pitchFamily="18" charset="0"/>
                      </a:rPr>
                      <m:t>𝑧</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𝑘</m:t>
                        </m:r>
                      </m:e>
                    </m:acc>
                  </m:oMath>
                </a14:m>
                <a:endParaRPr lang="en-IN" sz="6000" dirty="0" smtClean="0">
                  <a:latin typeface="Times New Roman" panose="02020603050405020304" pitchFamily="18" charset="0"/>
                  <a:cs typeface="Times New Roman" panose="02020603050405020304" pitchFamily="18" charset="0"/>
                </a:endParaRPr>
              </a:p>
              <a:p>
                <a:pPr marL="0" indent="0">
                  <a:buNone/>
                </a:pPr>
                <a:endParaRPr lang="en-IN" sz="6000" dirty="0" smtClean="0">
                  <a:latin typeface="Times New Roman" panose="02020603050405020304" pitchFamily="18" charset="0"/>
                  <a:cs typeface="Times New Roman" panose="02020603050405020304" pitchFamily="18" charset="0"/>
                </a:endParaRPr>
              </a:p>
              <a:p>
                <a:pPr marL="0" indent="0">
                  <a:buNone/>
                </a:pPr>
                <a:r>
                  <a:rPr lang="en-IN" sz="6000" dirty="0" smtClean="0">
                    <a:latin typeface="Times New Roman" panose="02020603050405020304" pitchFamily="18" charset="0"/>
                    <a:cs typeface="Times New Roman" panose="02020603050405020304" pitchFamily="18" charset="0"/>
                  </a:rPr>
                  <a:t>Consider </a:t>
                </a:r>
                <a14:m>
                  <m:oMath xmlns:m="http://schemas.openxmlformats.org/officeDocument/2006/math">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𝑉</m:t>
                        </m:r>
                      </m:e>
                    </m:acc>
                    <m:r>
                      <a:rPr lang="en-IN" sz="6000" i="1">
                        <a:latin typeface="Cambria Math" panose="02040503050406030204" pitchFamily="18" charset="0"/>
                        <a:cs typeface="Times New Roman" panose="02020603050405020304" pitchFamily="18" charset="0"/>
                      </a:rPr>
                      <m:t>=</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𝑤</m:t>
                        </m:r>
                      </m:e>
                    </m:acc>
                    <m:r>
                      <a:rPr lang="en-IN" sz="6000" i="1">
                        <a:latin typeface="Cambria Math" panose="02040503050406030204" pitchFamily="18" charset="0"/>
                        <a:cs typeface="Times New Roman" panose="02020603050405020304" pitchFamily="18" charset="0"/>
                      </a:rPr>
                      <m:t> </m:t>
                    </m:r>
                    <m:r>
                      <a:rPr lang="en-IN" sz="6000" i="1">
                        <a:latin typeface="Cambria Math" panose="02040503050406030204" pitchFamily="18" charset="0"/>
                        <a:cs typeface="Times New Roman" panose="02020603050405020304" pitchFamily="18" charset="0"/>
                      </a:rPr>
                      <m:t>𝑋</m:t>
                    </m:r>
                    <m:r>
                      <a:rPr lang="en-IN" sz="6000" i="1">
                        <a:latin typeface="Cambria Math" panose="02040503050406030204" pitchFamily="18" charset="0"/>
                        <a:cs typeface="Times New Roman" panose="02020603050405020304" pitchFamily="18" charset="0"/>
                      </a:rPr>
                      <m:t> </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𝑟</m:t>
                        </m:r>
                      </m:e>
                    </m:acc>
                  </m:oMath>
                </a14:m>
                <a:endParaRPr lang="en-IN" sz="6000" dirty="0" smtClean="0">
                  <a:latin typeface="Times New Roman" panose="02020603050405020304" pitchFamily="18" charset="0"/>
                  <a:cs typeface="Times New Roman" panose="02020603050405020304" pitchFamily="18" charset="0"/>
                </a:endParaRPr>
              </a:p>
              <a:p>
                <a:pPr marL="0" indent="0">
                  <a:buNone/>
                </a:pPr>
                <a:endParaRPr lang="en-IN" sz="6000" dirty="0" smtClean="0">
                  <a:latin typeface="Times New Roman" panose="02020603050405020304" pitchFamily="18" charset="0"/>
                  <a:cs typeface="Times New Roman" panose="02020603050405020304" pitchFamily="18" charset="0"/>
                </a:endParaRPr>
              </a:p>
              <a:p>
                <a:pPr marL="0" indent="0">
                  <a:buNone/>
                </a:pPr>
                <a:r>
                  <a:rPr lang="en-IN" sz="6000" b="0" dirty="0" smtClean="0">
                    <a:cs typeface="Times New Roman" panose="02020603050405020304" pitchFamily="18" charset="0"/>
                  </a:rPr>
                  <a:t>                     </a:t>
                </a:r>
                <a14:m>
                  <m:oMath xmlns:m="http://schemas.openxmlformats.org/officeDocument/2006/math">
                    <m:r>
                      <a:rPr lang="en-IN" sz="6000" b="0" i="1" smtClean="0">
                        <a:latin typeface="Cambria Math" panose="02040503050406030204" pitchFamily="18" charset="0"/>
                        <a:cs typeface="Times New Roman" panose="02020603050405020304" pitchFamily="18" charset="0"/>
                      </a:rPr>
                      <m:t>=</m:t>
                    </m:r>
                    <m:d>
                      <m:dPr>
                        <m:begChr m:val="|"/>
                        <m:endChr m:val="|"/>
                        <m:ctrlPr>
                          <a:rPr lang="en-IN" sz="60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6000" b="0" i="1" smtClean="0">
                                <a:latin typeface="Cambria Math" panose="02040503050406030204" pitchFamily="18" charset="0"/>
                                <a:cs typeface="Times New Roman" panose="02020603050405020304" pitchFamily="18" charset="0"/>
                              </a:rPr>
                            </m:ctrlPr>
                          </m:mPr>
                          <m:mr>
                            <m:e>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𝑖</m:t>
                                  </m:r>
                                </m:e>
                              </m:acc>
                            </m:e>
                            <m:e>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𝑗</m:t>
                                  </m:r>
                                </m:e>
                              </m:acc>
                            </m:e>
                            <m:e>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𝑘</m:t>
                                  </m:r>
                                </m:e>
                              </m:acc>
                            </m:e>
                          </m:mr>
                          <m:m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1</m:t>
                                  </m:r>
                                </m:sub>
                              </m:sSub>
                            </m:e>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2</m:t>
                                  </m:r>
                                </m:sub>
                              </m:sSub>
                            </m:e>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3</m:t>
                                  </m:r>
                                </m:sub>
                              </m:sSub>
                            </m:e>
                          </m:mr>
                          <m:mr>
                            <m:e>
                              <m:r>
                                <a:rPr lang="en-IN" sz="6000" b="0" i="1" smtClean="0">
                                  <a:latin typeface="Cambria Math" panose="02040503050406030204" pitchFamily="18" charset="0"/>
                                  <a:cs typeface="Times New Roman" panose="02020603050405020304" pitchFamily="18" charset="0"/>
                                </a:rPr>
                                <m:t>𝑥</m:t>
                              </m:r>
                            </m:e>
                            <m:e>
                              <m:r>
                                <a:rPr lang="en-IN" sz="6000" b="0" i="1" smtClean="0">
                                  <a:latin typeface="Cambria Math" panose="02040503050406030204" pitchFamily="18" charset="0"/>
                                  <a:cs typeface="Times New Roman" panose="02020603050405020304" pitchFamily="18" charset="0"/>
                                </a:rPr>
                                <m:t>𝑦</m:t>
                              </m:r>
                            </m:e>
                            <m:e>
                              <m:r>
                                <a:rPr lang="en-IN" sz="6000" b="0" i="1" smtClean="0">
                                  <a:latin typeface="Cambria Math" panose="02040503050406030204" pitchFamily="18" charset="0"/>
                                  <a:cs typeface="Times New Roman" panose="02020603050405020304" pitchFamily="18" charset="0"/>
                                </a:rPr>
                                <m:t>𝑧</m:t>
                              </m:r>
                            </m:e>
                          </m:mr>
                        </m:m>
                      </m:e>
                    </m:d>
                  </m:oMath>
                </a14:m>
                <a:endParaRPr lang="en-IN" sz="6000" b="0" i="1" dirty="0" smtClean="0">
                  <a:latin typeface="Cambria Math" panose="02040503050406030204" pitchFamily="18" charset="0"/>
                  <a:cs typeface="Times New Roman" panose="02020603050405020304" pitchFamily="18" charset="0"/>
                </a:endParaRPr>
              </a:p>
              <a:p>
                <a:pPr marL="0" indent="0">
                  <a:buNone/>
                </a:pPr>
                <a:endParaRPr lang="en-IN" sz="60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𝑉</m:t>
                          </m:r>
                        </m:e>
                      </m:acc>
                      <m:r>
                        <a:rPr lang="en-IN" sz="6000" b="0" i="1" smtClean="0">
                          <a:latin typeface="Cambria Math" panose="02040503050406030204" pitchFamily="18" charset="0"/>
                          <a:cs typeface="Times New Roman" panose="02020603050405020304" pitchFamily="18" charset="0"/>
                        </a:rPr>
                        <m:t>=</m:t>
                      </m:r>
                      <m:d>
                        <m:dPr>
                          <m:ctrlPr>
                            <a:rPr lang="en-IN" sz="6000" b="0" i="1" smtClean="0">
                              <a:latin typeface="Cambria Math" panose="02040503050406030204" pitchFamily="18" charset="0"/>
                              <a:cs typeface="Times New Roman" panose="02020603050405020304" pitchFamily="18" charset="0"/>
                            </a:rPr>
                          </m:ctrlPr>
                        </m:dP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2</m:t>
                              </m:r>
                            </m:sub>
                          </m:sSub>
                          <m:r>
                            <a:rPr lang="en-IN" sz="6000" b="0" i="1" smtClean="0">
                              <a:latin typeface="Cambria Math" panose="02040503050406030204" pitchFamily="18" charset="0"/>
                              <a:cs typeface="Times New Roman" panose="02020603050405020304" pitchFamily="18" charset="0"/>
                            </a:rPr>
                            <m:t>𝑧</m:t>
                          </m:r>
                          <m:r>
                            <a:rPr lang="en-IN" sz="6000" b="0" i="1" smtClean="0">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3</m:t>
                              </m:r>
                            </m:sub>
                          </m:sSub>
                          <m:r>
                            <a:rPr lang="en-IN" sz="6000" b="0" i="1" smtClean="0">
                              <a:latin typeface="Cambria Math" panose="02040503050406030204" pitchFamily="18" charset="0"/>
                              <a:cs typeface="Times New Roman" panose="02020603050405020304" pitchFamily="18" charset="0"/>
                            </a:rPr>
                            <m:t>𝑦</m:t>
                          </m:r>
                        </m:e>
                      </m:d>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𝑖</m:t>
                          </m:r>
                        </m:e>
                      </m:acc>
                      <m:r>
                        <a:rPr lang="en-IN" sz="6000" b="0" i="1" smtClean="0">
                          <a:latin typeface="Cambria Math" panose="02040503050406030204" pitchFamily="18" charset="0"/>
                          <a:cs typeface="Times New Roman" panose="02020603050405020304" pitchFamily="18" charset="0"/>
                        </a:rPr>
                        <m:t>−</m:t>
                      </m:r>
                      <m:d>
                        <m:dPr>
                          <m:ctrlPr>
                            <a:rPr lang="en-IN" sz="6000" b="0" i="1" smtClean="0">
                              <a:latin typeface="Cambria Math" panose="02040503050406030204" pitchFamily="18" charset="0"/>
                              <a:cs typeface="Times New Roman" panose="02020603050405020304" pitchFamily="18" charset="0"/>
                            </a:rPr>
                          </m:ctrlPr>
                        </m:dP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1</m:t>
                              </m:r>
                            </m:sub>
                          </m:sSub>
                          <m:r>
                            <a:rPr lang="en-IN" sz="6000" i="1">
                              <a:latin typeface="Cambria Math" panose="02040503050406030204" pitchFamily="18" charset="0"/>
                              <a:cs typeface="Times New Roman" panose="02020603050405020304" pitchFamily="18" charset="0"/>
                            </a:rPr>
                            <m:t>𝑧</m:t>
                          </m:r>
                          <m:r>
                            <a:rPr lang="en-IN" sz="6000" b="0" i="1" smtClean="0">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3</m:t>
                              </m:r>
                            </m:sub>
                          </m:sSub>
                          <m:r>
                            <a:rPr lang="en-IN" sz="6000" b="0" i="1" smtClean="0">
                              <a:latin typeface="Cambria Math" panose="02040503050406030204" pitchFamily="18" charset="0"/>
                              <a:cs typeface="Times New Roman" panose="02020603050405020304" pitchFamily="18" charset="0"/>
                            </a:rPr>
                            <m:t>𝑥</m:t>
                          </m:r>
                        </m:e>
                      </m:d>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𝑗</m:t>
                          </m:r>
                        </m:e>
                      </m:acc>
                      <m:r>
                        <a:rPr lang="en-IN" sz="6000" b="0" i="1" smtClean="0">
                          <a:latin typeface="Cambria Math" panose="02040503050406030204" pitchFamily="18" charset="0"/>
                          <a:cs typeface="Times New Roman" panose="02020603050405020304" pitchFamily="18" charset="0"/>
                        </a:rPr>
                        <m:t>+</m:t>
                      </m:r>
                      <m:d>
                        <m:dPr>
                          <m:ctrlPr>
                            <a:rPr lang="en-IN" sz="6000" b="0" i="1" smtClean="0">
                              <a:latin typeface="Cambria Math" panose="02040503050406030204" pitchFamily="18" charset="0"/>
                              <a:cs typeface="Times New Roman" panose="02020603050405020304" pitchFamily="18" charset="0"/>
                            </a:rPr>
                          </m:ctrlPr>
                        </m:dP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1</m:t>
                              </m:r>
                            </m:sub>
                          </m:sSub>
                          <m:r>
                            <a:rPr lang="en-IN" sz="6000" b="0" i="1" smtClean="0">
                              <a:latin typeface="Cambria Math" panose="02040503050406030204" pitchFamily="18" charset="0"/>
                              <a:cs typeface="Times New Roman" panose="02020603050405020304" pitchFamily="18" charset="0"/>
                            </a:rPr>
                            <m:t>𝑦</m:t>
                          </m:r>
                          <m:r>
                            <a:rPr lang="en-IN" sz="6000" b="0" i="1" smtClean="0">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2</m:t>
                              </m:r>
                            </m:sub>
                          </m:sSub>
                          <m:r>
                            <a:rPr lang="en-IN" sz="6000" b="0" i="1" smtClean="0">
                              <a:latin typeface="Cambria Math" panose="02040503050406030204" pitchFamily="18" charset="0"/>
                              <a:cs typeface="Times New Roman" panose="02020603050405020304" pitchFamily="18" charset="0"/>
                            </a:rPr>
                            <m:t>𝑥</m:t>
                          </m:r>
                        </m:e>
                      </m:d>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𝑘</m:t>
                          </m:r>
                        </m:e>
                      </m:acc>
                    </m:oMath>
                  </m:oMathPara>
                </a14:m>
                <a:endParaRPr lang="en-IN" sz="6000" b="0" i="1" dirty="0" smtClean="0">
                  <a:latin typeface="Cambria Math" panose="02040503050406030204" pitchFamily="18" charset="0"/>
                  <a:cs typeface="Times New Roman" panose="02020603050405020304" pitchFamily="18" charset="0"/>
                </a:endParaRPr>
              </a:p>
              <a:p>
                <a:pPr marL="0" indent="0">
                  <a:buNone/>
                </a:pPr>
                <a:endParaRPr lang="en-IN" sz="8000" b="0" i="1" dirty="0" smtClean="0">
                  <a:latin typeface="Cambria Math" panose="02040503050406030204" pitchFamily="18" charset="0"/>
                  <a:cs typeface="Times New Roman" panose="02020603050405020304" pitchFamily="18" charset="0"/>
                </a:endParaRPr>
              </a:p>
              <a:p>
                <a:pPr marL="0" indent="0">
                  <a:buNone/>
                </a:pPr>
                <a:endParaRPr lang="en-IN" sz="2200" i="1" dirty="0">
                  <a:latin typeface="Cambria Math" panose="02040503050406030204" pitchFamily="18" charset="0"/>
                  <a:cs typeface="Times New Roman" panose="02020603050405020304" pitchFamily="18" charset="0"/>
                </a:endParaRPr>
              </a:p>
              <a:p>
                <a:pPr marL="0" indent="0">
                  <a:buNone/>
                </a:pPr>
                <a:endParaRPr lang="en-IN" sz="2200" b="0" i="1" dirty="0" smtClean="0">
                  <a:latin typeface="Cambria Math" panose="02040503050406030204" pitchFamily="18" charset="0"/>
                  <a:cs typeface="Times New Roman" panose="02020603050405020304" pitchFamily="18" charset="0"/>
                </a:endParaRPr>
              </a:p>
              <a:p>
                <a:pPr marL="0" indent="0">
                  <a:buNone/>
                </a:pPr>
                <a:endParaRPr lang="en-IN" sz="2200" i="1" dirty="0">
                  <a:latin typeface="Cambria Math" panose="020405030504060302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608447"/>
                <a:ext cx="10515600" cy="3568516"/>
              </a:xfrm>
              <a:blipFill>
                <a:blip r:embed="rId3" cstate="print"/>
                <a:stretch>
                  <a:fillRect l="-928" t="-3932"/>
                </a:stretch>
              </a:blipFill>
            </p:spPr>
            <p:txBody>
              <a:bodyPr/>
              <a:lstStyle/>
              <a:p>
                <a:r>
                  <a:rPr lang="en-IN">
                    <a:noFill/>
                  </a:rPr>
                  <a:t> </a:t>
                </a:r>
              </a:p>
            </p:txBody>
          </p:sp>
        </mc:Fallback>
      </mc:AlternateContent>
    </p:spTree>
    <p:extLst>
      <p:ext uri="{BB962C8B-B14F-4D97-AF65-F5344CB8AC3E}">
        <p14:creationId xmlns:p14="http://schemas.microsoft.com/office/powerpoint/2010/main" val="21658247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576531"/>
              </a:xfrm>
            </p:spPr>
            <p:txBody>
              <a:bodyPr>
                <a:normAutofit/>
              </a:bodyPr>
              <a:lstStyle/>
              <a:p>
                <a:pPr/>
                <a14:m>
                  <m:oMathPara xmlns:m="http://schemas.openxmlformats.org/officeDocument/2006/math">
                    <m:oMathParaPr>
                      <m:jc m:val="left"/>
                    </m:oMathParaPr>
                    <m:oMath xmlns:m="http://schemas.openxmlformats.org/officeDocument/2006/math">
                      <m:r>
                        <a:rPr lang="en-IN" sz="2400" b="0" i="1" smtClean="0">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𝑉</m:t>
                          </m:r>
                        </m:e>
                      </m:acc>
                      <m:r>
                        <a:rPr lang="en-IN" sz="2400" b="0" i="1">
                          <a:latin typeface="Cambria Math" panose="02040503050406030204" pitchFamily="18" charset="0"/>
                          <a:cs typeface="Times New Roman" panose="02020603050405020304" pitchFamily="18" charset="0"/>
                        </a:rPr>
                        <m:t>=</m:t>
                      </m:r>
                      <m:r>
                        <a:rPr lang="en-IN" sz="2400" b="0" i="1">
                          <a:latin typeface="Cambria Math" panose="02040503050406030204" pitchFamily="18" charset="0"/>
                          <a:ea typeface="Cambria Math" panose="02040503050406030204" pitchFamily="18" charset="0"/>
                          <a:cs typeface="Times New Roman" panose="02020603050405020304" pitchFamily="18" charset="0"/>
                        </a:rPr>
                        <m:t>𝛻</m:t>
                      </m:r>
                      <m:r>
                        <a:rPr lang="en-IN" sz="2400" b="0" i="1">
                          <a:latin typeface="Cambria Math" panose="02040503050406030204" pitchFamily="18" charset="0"/>
                          <a:ea typeface="Cambria Math" panose="02040503050406030204" pitchFamily="18" charset="0"/>
                          <a:cs typeface="Times New Roman" panose="02020603050405020304" pitchFamily="18" charset="0"/>
                        </a:rPr>
                        <m:t>𝑋</m:t>
                      </m:r>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𝑉</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576531"/>
              </a:xfrm>
              <a:blipFill>
                <a:blip r:embed="rId2" cstate="print"/>
                <a:stretch>
                  <a:fillRect l="-17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94046"/>
                <a:ext cx="10515600" cy="4482917"/>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d>
                        <m:dPr>
                          <m:begChr m:val="["/>
                          <m:end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3</m:t>
                                  </m:r>
                                </m:sub>
                              </m:sSub>
                              <m:r>
                                <a:rPr lang="en-IN" sz="2400" i="1">
                                  <a:latin typeface="Cambria Math" panose="02040503050406030204" pitchFamily="18" charset="0"/>
                                  <a:cs typeface="Times New Roman" panose="02020603050405020304" pitchFamily="18" charset="0"/>
                                </a:rPr>
                                <m:t>𝑦</m:t>
                              </m:r>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3</m:t>
                                  </m:r>
                                </m:sub>
                              </m:sSub>
                              <m:r>
                                <a:rPr lang="en-IN" sz="2400" i="1">
                                  <a:latin typeface="Cambria Math" panose="02040503050406030204" pitchFamily="18" charset="0"/>
                                  <a:cs typeface="Times New Roman" panose="02020603050405020304" pitchFamily="18" charset="0"/>
                                </a:rPr>
                                <m:t>𝑥</m:t>
                              </m:r>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𝑥</m:t>
                              </m:r>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b="0" i="1" smtClean="0">
                                  <a:latin typeface="Cambria Math" panose="02040503050406030204" pitchFamily="18" charset="0"/>
                                  <a:cs typeface="Times New Roman" panose="02020603050405020304" pitchFamily="18" charset="0"/>
                                </a:rPr>
                              </m:ctrlPr>
                            </m:mPr>
                            <m:mr>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𝑧</m:t>
                                    </m:r>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𝑦</m:t>
                                    </m:r>
                                  </m:e>
                                </m:d>
                              </m:e>
                              <m:e>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𝑥</m:t>
                                    </m:r>
                                    <m:r>
                                      <a:rPr lang="en-IN" sz="2000" b="0" i="1" smtClean="0">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r>
                                      <a:rPr lang="en-IN" sz="2000" b="0" i="1" smtClean="0">
                                        <a:latin typeface="Cambria Math" panose="02040503050406030204" pitchFamily="18" charset="0"/>
                                        <a:cs typeface="Times New Roman" panose="02020603050405020304" pitchFamily="18" charset="0"/>
                                      </a:rPr>
                                      <m:t>𝑧</m:t>
                                    </m:r>
                                  </m:e>
                                </m:d>
                              </m:e>
                              <m:e>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𝑦</m:t>
                                    </m:r>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𝑥</m:t>
                                    </m:r>
                                  </m:e>
                                </m:d>
                              </m:e>
                            </m:mr>
                          </m:m>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𝑉</m:t>
                          </m:r>
                        </m:e>
                      </m:acc>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b="0" i="1" smtClean="0">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 </m:t>
                          </m:r>
                        </m:e>
                      </m:d>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2</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2</m:t>
                              </m:r>
                            </m:sub>
                          </m:sSub>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3</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3</m:t>
                              </m:r>
                            </m:sub>
                          </m:sSub>
                          <m:r>
                            <a:rPr lang="en-IN" sz="2400" b="0" i="1" smtClean="0">
                              <a:latin typeface="Cambria Math" panose="02040503050406030204" pitchFamily="18" charset="0"/>
                              <a:cs typeface="Times New Roman" panose="02020603050405020304" pitchFamily="18" charset="0"/>
                            </a:rPr>
                            <m:t>)</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𝑉</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2</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 </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b="0" i="1" smtClean="0">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b="0" i="1" smtClean="0">
                                  <a:latin typeface="Cambria Math" panose="02040503050406030204" pitchFamily="18" charset="0"/>
                                  <a:cs typeface="Times New Roman" panose="02020603050405020304" pitchFamily="18" charset="0"/>
                                </a:rPr>
                                <m:t>2</m:t>
                              </m:r>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2</m:t>
                              </m:r>
                            </m:sub>
                          </m:sSub>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2</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3</m:t>
                              </m:r>
                            </m:sub>
                          </m:sSub>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𝑉</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m:t>
                      </m:r>
                      <m:d>
                        <m:dPr>
                          <m:begChr m:val="["/>
                          <m:endChr m:val="]"/>
                          <m:ctrlPr>
                            <a:rPr lang="en-IN" sz="2000" b="0" i="1" smtClean="0">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acc>
                            <m:accPr>
                              <m:chr m:val="̂"/>
                              <m:ctrlPr>
                                <a:rPr lang="en-IN" sz="2000" i="1" smtClean="0">
                                  <a:latin typeface="Cambria Math" panose="02040503050406030204" pitchFamily="18" charset="0"/>
                                  <a:cs typeface="Times New Roman" panose="02020603050405020304" pitchFamily="18" charset="0"/>
                                </a:rPr>
                              </m:ctrlPr>
                            </m:accPr>
                            <m:e>
                              <m:r>
                                <a:rPr lang="en-IN" sz="2000" b="0" i="1" smtClean="0">
                                  <a:latin typeface="Cambria Math" panose="02040503050406030204" pitchFamily="18" charset="0"/>
                                  <a:cs typeface="Times New Roman" panose="02020603050405020304" pitchFamily="18" charset="0"/>
                                </a:rPr>
                                <m:t>𝑖</m:t>
                              </m:r>
                            </m:e>
                          </m:acc>
                          <m:r>
                            <a:rPr lang="en-IN" sz="2000" b="0" i="1" smtClean="0">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b="0" i="1" smtClean="0">
                                  <a:latin typeface="Cambria Math" panose="02040503050406030204" pitchFamily="18" charset="0"/>
                                  <a:cs typeface="Times New Roman" panose="02020603050405020304" pitchFamily="18" charset="0"/>
                                </a:rPr>
                                <m:t>2</m:t>
                              </m:r>
                            </m:sub>
                          </m:sSub>
                          <m:acc>
                            <m:accPr>
                              <m:chr m:val="̂"/>
                              <m:ctrlPr>
                                <a:rPr lang="en-IN" sz="2000" i="1" smtClean="0">
                                  <a:latin typeface="Cambria Math" panose="02040503050406030204" pitchFamily="18" charset="0"/>
                                  <a:cs typeface="Times New Roman" panose="02020603050405020304" pitchFamily="18" charset="0"/>
                                </a:rPr>
                              </m:ctrlPr>
                            </m:accPr>
                            <m:e>
                              <m:r>
                                <a:rPr lang="en-IN" sz="2000" b="0" i="1" smtClean="0">
                                  <a:latin typeface="Cambria Math" panose="02040503050406030204" pitchFamily="18" charset="0"/>
                                  <a:cs typeface="Times New Roman" panose="02020603050405020304" pitchFamily="18" charset="0"/>
                                </a:rPr>
                                <m:t>𝑗</m:t>
                              </m:r>
                            </m:e>
                          </m:acc>
                          <m:r>
                            <a:rPr lang="en-IN" sz="2000" b="0" i="1" smtClean="0">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b="0" i="1" smtClean="0">
                                  <a:latin typeface="Cambria Math" panose="02040503050406030204" pitchFamily="18" charset="0"/>
                                  <a:cs typeface="Times New Roman" panose="02020603050405020304" pitchFamily="18" charset="0"/>
                                </a:rPr>
                                <m:t>3</m:t>
                              </m:r>
                            </m:sub>
                          </m:sSub>
                          <m:acc>
                            <m:accPr>
                              <m:chr m:val="̂"/>
                              <m:ctrlPr>
                                <a:rPr lang="en-IN" sz="2000" i="1" smtClean="0">
                                  <a:latin typeface="Cambria Math" panose="02040503050406030204" pitchFamily="18" charset="0"/>
                                  <a:cs typeface="Times New Roman" panose="02020603050405020304" pitchFamily="18" charset="0"/>
                                </a:rPr>
                              </m:ctrlPr>
                            </m:accPr>
                            <m:e>
                              <m:r>
                                <a:rPr lang="en-IN" sz="2000" b="0" i="1" smtClean="0">
                                  <a:latin typeface="Cambria Math" panose="02040503050406030204" pitchFamily="18" charset="0"/>
                                  <a:cs typeface="Times New Roman" panose="02020603050405020304" pitchFamily="18" charset="0"/>
                                </a:rPr>
                                <m:t>𝑘</m:t>
                              </m:r>
                            </m:e>
                          </m:acc>
                        </m:e>
                      </m:d>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94046"/>
                <a:ext cx="10515600" cy="4482917"/>
              </a:xfrm>
              <a:blipFill>
                <a:blip r:embed="rId3"/>
                <a:stretch>
                  <a:fillRect l="-116" t="-1224"/>
                </a:stretch>
              </a:blipFill>
            </p:spPr>
            <p:txBody>
              <a:bodyPr/>
              <a:lstStyle/>
              <a:p>
                <a:r>
                  <a:rPr lang="en-IN">
                    <a:noFill/>
                  </a:rPr>
                  <a:t> </a:t>
                </a:r>
              </a:p>
            </p:txBody>
          </p:sp>
        </mc:Fallback>
      </mc:AlternateContent>
    </p:spTree>
    <p:extLst>
      <p:ext uri="{BB962C8B-B14F-4D97-AF65-F5344CB8AC3E}">
        <p14:creationId xmlns:p14="http://schemas.microsoft.com/office/powerpoint/2010/main" val="13699575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2164699"/>
              </a:xfrm>
            </p:spPr>
            <p:txBody>
              <a:bodyPr>
                <a:normAutofit/>
              </a:bodyPr>
              <a:lstStyle/>
              <a:p>
                <a:pPr/>
                <a14:m>
                  <m:oMathPara xmlns:m="http://schemas.openxmlformats.org/officeDocument/2006/math">
                    <m:oMathParaPr>
                      <m:jc m:val="left"/>
                    </m:oMathParaPr>
                    <m:oMath xmlns:m="http://schemas.openxmlformats.org/officeDocument/2006/math">
                      <m:r>
                        <a:rPr lang="en-IN" sz="2400" i="1" smtClean="0">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𝑉</m:t>
                          </m:r>
                        </m:e>
                      </m:acc>
                      <m:r>
                        <a:rPr lang="en-IN" sz="2400" i="1">
                          <a:latin typeface="Cambria Math" panose="02040503050406030204" pitchFamily="18" charset="0"/>
                          <a:cs typeface="Times New Roman" panose="02020603050405020304" pitchFamily="18" charset="0"/>
                        </a:rPr>
                        <m:t>=2</m:t>
                      </m:r>
                      <m:acc>
                        <m:accPr>
                          <m:chr m:val="⃗"/>
                          <m:ctrlPr>
                            <a:rPr lang="en-IN" sz="2400" i="1" smtClean="0">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𝑤</m:t>
                          </m:r>
                        </m:e>
                      </m:acc>
                    </m:oMath>
                  </m:oMathPara>
                </a14:m>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acc>
                        <m:accPr>
                          <m:chr m:val="⃗"/>
                          <m:ctrlPr>
                            <a:rPr lang="en-IN" sz="2400" b="1" i="1" smtClean="0">
                              <a:latin typeface="Cambria Math" panose="02040503050406030204" pitchFamily="18" charset="0"/>
                              <a:cs typeface="Times New Roman" panose="02020603050405020304" pitchFamily="18" charset="0"/>
                            </a:rPr>
                          </m:ctrlPr>
                        </m:accPr>
                        <m:e>
                          <m:r>
                            <a:rPr lang="en-IN" sz="2400" b="1" i="1" smtClean="0">
                              <a:latin typeface="Cambria Math" panose="02040503050406030204" pitchFamily="18" charset="0"/>
                              <a:cs typeface="Times New Roman" panose="02020603050405020304" pitchFamily="18" charset="0"/>
                            </a:rPr>
                            <m:t>𝒘</m:t>
                          </m:r>
                        </m:e>
                      </m:acc>
                      <m:r>
                        <a:rPr lang="en-IN" sz="2400" b="1" i="1" smtClean="0">
                          <a:latin typeface="Cambria Math" panose="02040503050406030204" pitchFamily="18" charset="0"/>
                          <a:cs typeface="Times New Roman" panose="02020603050405020304" pitchFamily="18" charset="0"/>
                        </a:rPr>
                        <m:t>=</m:t>
                      </m:r>
                      <m:f>
                        <m:fPr>
                          <m:ctrlPr>
                            <a:rPr lang="en-IN" sz="2400" b="1" i="1" smtClean="0">
                              <a:latin typeface="Cambria Math" panose="02040503050406030204" pitchFamily="18" charset="0"/>
                              <a:cs typeface="Times New Roman" panose="02020603050405020304" pitchFamily="18" charset="0"/>
                            </a:rPr>
                          </m:ctrlPr>
                        </m:fPr>
                        <m:num>
                          <m:r>
                            <a:rPr lang="en-IN" sz="2400" b="1" i="1" smtClean="0">
                              <a:latin typeface="Cambria Math" panose="02040503050406030204" pitchFamily="18" charset="0"/>
                              <a:cs typeface="Times New Roman" panose="02020603050405020304" pitchFamily="18" charset="0"/>
                            </a:rPr>
                            <m:t>𝟏</m:t>
                          </m:r>
                        </m:num>
                        <m:den>
                          <m:r>
                            <a:rPr lang="en-IN" sz="2400" b="1" i="1" smtClean="0">
                              <a:latin typeface="Cambria Math" panose="02040503050406030204" pitchFamily="18" charset="0"/>
                              <a:cs typeface="Times New Roman" panose="02020603050405020304" pitchFamily="18" charset="0"/>
                            </a:rPr>
                            <m:t>𝟐</m:t>
                          </m:r>
                        </m:den>
                      </m:f>
                      <m:r>
                        <a:rPr lang="en-IN" sz="2400" b="1" i="0" smtClean="0">
                          <a:latin typeface="Cambria Math" panose="02040503050406030204" pitchFamily="18" charset="0"/>
                          <a:cs typeface="Times New Roman" panose="02020603050405020304" pitchFamily="18" charset="0"/>
                        </a:rPr>
                        <m:t>𝐜𝐮𝐫𝐥</m:t>
                      </m:r>
                      <m:acc>
                        <m:accPr>
                          <m:chr m:val="⃗"/>
                          <m:ctrlPr>
                            <a:rPr lang="en-IN" sz="2400" b="1" i="1" smtClean="0">
                              <a:latin typeface="Cambria Math" panose="02040503050406030204" pitchFamily="18" charset="0"/>
                              <a:cs typeface="Times New Roman" panose="02020603050405020304" pitchFamily="18" charset="0"/>
                            </a:rPr>
                          </m:ctrlPr>
                        </m:accPr>
                        <m:e>
                          <m:r>
                            <a:rPr lang="en-IN" sz="2400" b="1" i="1" smtClean="0">
                              <a:latin typeface="Cambria Math" panose="02040503050406030204" pitchFamily="18" charset="0"/>
                              <a:cs typeface="Times New Roman" panose="02020603050405020304" pitchFamily="18" charset="0"/>
                            </a:rPr>
                            <m:t>𝑽</m:t>
                          </m:r>
                        </m:e>
                      </m:acc>
                    </m:oMath>
                  </m:oMathPara>
                </a14:m>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Thus the angular velocity of rotation at any point is equal to half of the curl of the velocity.</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2164699"/>
              </a:xfrm>
              <a:blipFill>
                <a:blip r:embed="rId2" cstate="print"/>
                <a:stretch>
                  <a:fillRect l="-928" r="-116" b="-535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282215"/>
                <a:ext cx="10515600" cy="2894747"/>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Note:</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If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oMath>
                </a14:m>
                <a:r>
                  <a:rPr lang="en-IN" sz="2200" b="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then we say that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a:t>
                </a:r>
                <a:r>
                  <a:rPr lang="en-IN" sz="2200" b="1" dirty="0" smtClean="0">
                    <a:latin typeface="Times New Roman" panose="02020603050405020304" pitchFamily="18" charset="0"/>
                    <a:cs typeface="Times New Roman" panose="02020603050405020304" pitchFamily="18" charset="0"/>
                  </a:rPr>
                  <a:t>Solenoidal</a:t>
                </a:r>
                <a:r>
                  <a:rPr lang="en-IN" sz="2200" dirty="0" smtClean="0">
                    <a:latin typeface="Times New Roman" panose="02020603050405020304" pitchFamily="18" charset="0"/>
                    <a:cs typeface="Times New Roman" panose="02020603050405020304" pitchFamily="18" charset="0"/>
                  </a:rPr>
                  <a:t> vector.</a:t>
                </a:r>
              </a:p>
              <a:p>
                <a:pPr marL="457200" indent="-457200">
                  <a:buAutoNum type="arabicPeriod"/>
                </a:pPr>
                <a:r>
                  <a:rPr lang="en-IN" sz="2200" dirty="0">
                    <a:latin typeface="Times New Roman" panose="02020603050405020304" pitchFamily="18" charset="0"/>
                    <a:cs typeface="Times New Roman" panose="02020603050405020304" pitchFamily="18" charset="0"/>
                  </a:rPr>
                  <a:t>If  </a:t>
                </a:r>
                <a14:m>
                  <m:oMath xmlns:m="http://schemas.openxmlformats.org/officeDocument/2006/math">
                    <m:r>
                      <a:rPr lang="en-IN" sz="2200" b="1" i="1" smtClean="0">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𝟎</m:t>
                    </m:r>
                  </m:oMath>
                </a14:m>
                <a:r>
                  <a:rPr lang="en-IN" sz="2200" b="1" dirty="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 then we say that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a:latin typeface="Times New Roman" panose="02020603050405020304" pitchFamily="18" charset="0"/>
                    <a:cs typeface="Times New Roman" panose="02020603050405020304" pitchFamily="18" charset="0"/>
                  </a:rPr>
                  <a:t> is </a:t>
                </a:r>
                <a:r>
                  <a:rPr lang="en-IN" sz="2200" b="1"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vector.</a:t>
                </a:r>
              </a:p>
              <a:p>
                <a:pPr marL="457200" indent="-457200">
                  <a:buAutoNum type="arabicPeriod"/>
                </a:pP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vector field is called as conservative field or potential field.</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When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a:t>
                </a: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there always exist a scalar point function such that </a:t>
                </a:r>
                <a14:m>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𝝋</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oMath>
                </a14:m>
                <a:r>
                  <a:rPr lang="en-IN" sz="2200" dirty="0" smtClean="0">
                    <a:latin typeface="Times New Roman" panose="02020603050405020304" pitchFamily="18" charset="0"/>
                    <a:cs typeface="Times New Roman" panose="02020603050405020304" pitchFamily="18" charset="0"/>
                  </a:rPr>
                  <a:t> , then</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200" dirty="0" smtClean="0">
                    <a:latin typeface="Times New Roman" panose="02020603050405020304" pitchFamily="18" charset="0"/>
                    <a:cs typeface="Times New Roman" panose="02020603050405020304" pitchFamily="18" charset="0"/>
                  </a:rPr>
                  <a:t> is called a scalar potential of vector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282215"/>
                <a:ext cx="10515600" cy="2894747"/>
              </a:xfrm>
              <a:blipFill>
                <a:blip r:embed="rId3" cstate="print"/>
                <a:stretch>
                  <a:fillRect l="-754" t="-2316" r="-464"/>
                </a:stretch>
              </a:blipFill>
            </p:spPr>
            <p:txBody>
              <a:bodyPr/>
              <a:lstStyle/>
              <a:p>
                <a:r>
                  <a:rPr lang="en-IN">
                    <a:noFill/>
                  </a:rPr>
                  <a:t> </a:t>
                </a:r>
              </a:p>
            </p:txBody>
          </p:sp>
        </mc:Fallback>
      </mc:AlternateContent>
    </p:spTree>
    <p:extLst>
      <p:ext uri="{BB962C8B-B14F-4D97-AF65-F5344CB8AC3E}">
        <p14:creationId xmlns:p14="http://schemas.microsoft.com/office/powerpoint/2010/main" val="3519851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952943"/>
              </a:xfrm>
            </p:spPr>
            <p:txBody>
              <a:bodyPr>
                <a:normAutofit/>
              </a:bodyPr>
              <a:lstStyle/>
              <a:p>
                <a:r>
                  <a:rPr lang="en-IN" sz="2200" b="1" dirty="0" smtClean="0">
                    <a:latin typeface="Times New Roman" panose="02020603050405020304" pitchFamily="18" charset="0"/>
                    <a:cs typeface="Times New Roman" panose="02020603050405020304" pitchFamily="18" charset="0"/>
                  </a:rPr>
                  <a:t>Problems</a:t>
                </a:r>
                <a:br>
                  <a:rPr lang="en-IN" sz="2200" b="1"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1. If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𝑥𝑦𝑧</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+3</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𝑦</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b="1" dirty="0" smtClean="0">
                    <a:latin typeface="Times New Roman" panose="02020603050405020304" pitchFamily="18" charset="0"/>
                    <a:cs typeface="Times New Roman" panose="02020603050405020304" pitchFamily="18" charset="0"/>
                  </a:rPr>
                  <a:t> , </a:t>
                </a:r>
                <a:r>
                  <a:rPr lang="en-IN" sz="2200" dirty="0" smtClean="0">
                    <a:latin typeface="Times New Roman" panose="02020603050405020304" pitchFamily="18" charset="0"/>
                    <a:cs typeface="Times New Roman" panose="02020603050405020304" pitchFamily="18" charset="0"/>
                  </a:rPr>
                  <a:t>find the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2,−1,1</m:t>
                        </m:r>
                      </m:e>
                    </m:d>
                    <m:r>
                      <a:rPr lang="en-IN" sz="2200" b="0" i="1" smtClean="0">
                        <a:latin typeface="Cambria Math" panose="02040503050406030204" pitchFamily="18" charset="0"/>
                        <a:cs typeface="Times New Roman" panose="02020603050405020304" pitchFamily="18" charset="0"/>
                      </a:rPr>
                      <m:t>.</m:t>
                    </m:r>
                  </m:oMath>
                </a14:m>
                <a:r>
                  <a:rPr lang="en-IN" sz="2200" b="0" dirty="0" smtClean="0">
                    <a:latin typeface="Times New Roman" panose="02020603050405020304" pitchFamily="18" charset="0"/>
                    <a:cs typeface="Times New Roman" panose="02020603050405020304" pitchFamily="18" charset="0"/>
                  </a:rPr>
                  <a:t/>
                </a:r>
                <a:br>
                  <a:rPr lang="en-IN" sz="2200" b="0"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 Sol: </a:t>
                </a:r>
                <a:r>
                  <a:rPr lang="en-IN" sz="2200" dirty="0" smtClean="0">
                    <a:latin typeface="Times New Roman" panose="02020603050405020304" pitchFamily="18" charset="0"/>
                    <a:cs typeface="Times New Roman" panose="02020603050405020304" pitchFamily="18" charset="0"/>
                  </a:rPr>
                  <a:t>Given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dirty="0" err="1" smtClean="0">
                    <a:latin typeface="Times New Roman" panose="02020603050405020304" pitchFamily="18" charset="0"/>
                    <a:cs typeface="Times New Roman" panose="02020603050405020304" pitchFamily="18" charset="0"/>
                  </a:rPr>
                  <a:t>Wkt</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a14:m>
                <a:r>
                  <a:rPr lang="en-IN" sz="2200" b="0" dirty="0" smtClean="0">
                    <a:latin typeface="Times New Roman" panose="02020603050405020304" pitchFamily="18" charset="0"/>
                    <a:cs typeface="Times New Roman" panose="02020603050405020304" pitchFamily="18" charset="0"/>
                  </a:rPr>
                  <a:t/>
                </a:r>
                <a:br>
                  <a:rPr lang="en-IN" sz="2200" b="0" dirty="0" smtClean="0">
                    <a:latin typeface="Times New Roman" panose="02020603050405020304" pitchFamily="18" charset="0"/>
                    <a:cs typeface="Times New Roman" panose="02020603050405020304" pitchFamily="18" charset="0"/>
                  </a:rPr>
                </a:br>
                <a:r>
                  <a:rPr lang="en-IN" sz="2200" b="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1</m:t>
                            </m:r>
                          </m:sub>
                        </m:sSub>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2</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3</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952943"/>
              </a:xfrm>
              <a:blipFill>
                <a:blip r:embed="rId2" cstate="print"/>
                <a:stretch>
                  <a:fillRect l="-754" t="-186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070459"/>
                <a:ext cx="10515600" cy="3106504"/>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𝑥𝑦𝑧</m:t>
                          </m:r>
                        </m:e>
                      </m:d>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d>
                        <m:dPr>
                          <m:ctrlPr>
                            <a:rPr lang="en-IN" sz="2200" b="0" i="1" smtClean="0">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𝑦</m:t>
                          </m:r>
                        </m:e>
                      </m:d>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𝑦𝑧</m:t>
                      </m:r>
                      <m:r>
                        <a:rPr lang="en-IN" sz="2200" b="0" i="1" smtClean="0">
                          <a:latin typeface="Cambria Math" panose="02040503050406030204" pitchFamily="18" charset="0"/>
                          <a:cs typeface="Times New Roman" panose="02020603050405020304" pitchFamily="18" charset="0"/>
                        </a:rPr>
                        <m:t>.1+3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.1)</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𝑦𝑧</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𝑥𝑧</m:t>
                      </m:r>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oMath>
                  </m:oMathPara>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2,−1,1</m:t>
                        </m:r>
                      </m:e>
                    </m:d>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(−1)(1)</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(2)(1)</m:t>
                      </m:r>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(−1)</m:t>
                          </m:r>
                        </m:e>
                        <m:sup>
                          <m:r>
                            <a:rPr lang="en-IN" sz="2200" i="1">
                              <a:latin typeface="Cambria Math" panose="02040503050406030204" pitchFamily="18" charset="0"/>
                              <a:cs typeface="Times New Roman" panose="02020603050405020304" pitchFamily="18" charset="0"/>
                            </a:rPr>
                            <m:t>2</m:t>
                          </m:r>
                        </m:sup>
                      </m:sSup>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−1+12+4−1</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14</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070459"/>
                <a:ext cx="10515600" cy="3106504"/>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28648498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750812"/>
              </a:xfrm>
            </p:spPr>
            <p:txBody>
              <a:bodyPr>
                <a:normAutofit/>
              </a:bodyPr>
              <a:lstStyle/>
              <a:p>
                <a:r>
                  <a:rPr lang="en-IN" sz="2200" dirty="0" smtClean="0">
                    <a:latin typeface="Times New Roman" panose="02020603050405020304" pitchFamily="18" charset="0"/>
                    <a:cs typeface="Times New Roman" panose="02020603050405020304" pitchFamily="18" charset="0"/>
                  </a:rPr>
                  <a:t>Also,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i="1" smtClean="0">
                                <a:latin typeface="Cambria Math" panose="02040503050406030204" pitchFamily="18" charset="0"/>
                                <a:cs typeface="Times New Roman" panose="02020603050405020304" pitchFamily="18" charset="0"/>
                              </a:rPr>
                            </m:ctrlPr>
                          </m:mPr>
                          <m:mr>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𝑥𝑦𝑧</m:t>
                              </m:r>
                              <m:r>
                                <a:rPr lang="en-IN" sz="2200" i="1">
                                  <a:latin typeface="Cambria Math" panose="02040503050406030204" pitchFamily="18" charset="0"/>
                                  <a:cs typeface="Times New Roman" panose="02020603050405020304" pitchFamily="18" charset="0"/>
                                </a:rPr>
                                <m:t>)</m:t>
                              </m:r>
                            </m:e>
                            <m:e>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e>
                            <m:e>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e>
                          </m:mr>
                        </m:m>
                      </m:e>
                    </m:d>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750812"/>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983832"/>
                <a:ext cx="10515600" cy="3272589"/>
              </a:xfrm>
            </p:spPr>
            <p:txBody>
              <a:bodyPr>
                <a:normAutofit/>
              </a:bodyPr>
              <a:lstStyle/>
              <a:p>
                <a:pPr marL="0" indent="0">
                  <a:buNone/>
                </a:pPr>
                <a14:m>
                  <m:oMathPara xmlns:m="http://schemas.openxmlformats.org/officeDocument/2006/math">
                    <m:oMathParaPr>
                      <m:jc m:val="centerGroup"/>
                    </m:oMathParaPr>
                    <m:oMath xmlns:m="http://schemas.openxmlformats.org/officeDocument/2006/math">
                      <m:r>
                        <a:rPr lang="en-IN" sz="1900" i="1" smtClean="0">
                          <a:latin typeface="Cambria Math" panose="02040503050406030204" pitchFamily="18" charset="0"/>
                          <a:cs typeface="Times New Roman" panose="02020603050405020304" pitchFamily="18" charset="0"/>
                        </a:rPr>
                        <m:t>𝑐𝑢𝑟𝑙</m:t>
                      </m:r>
                      <m:acc>
                        <m:accPr>
                          <m:chr m:val="⃗"/>
                          <m:ctrlPr>
                            <a:rPr lang="en-IN" sz="1900" i="1">
                              <a:latin typeface="Cambria Math" panose="02040503050406030204" pitchFamily="18" charset="0"/>
                              <a:cs typeface="Times New Roman" panose="02020603050405020304" pitchFamily="18" charset="0"/>
                            </a:rPr>
                          </m:ctrlPr>
                        </m:accPr>
                        <m:e>
                          <m:r>
                            <a:rPr lang="en-IN" sz="1900" i="1">
                              <a:latin typeface="Cambria Math" panose="02040503050406030204" pitchFamily="18" charset="0"/>
                              <a:cs typeface="Times New Roman" panose="02020603050405020304" pitchFamily="18" charset="0"/>
                            </a:rPr>
                            <m:t>𝐹</m:t>
                          </m:r>
                        </m:e>
                      </m:acc>
                      <m:r>
                        <a:rPr lang="en-IN" sz="1900" i="1">
                          <a:latin typeface="Cambria Math" panose="02040503050406030204" pitchFamily="18" charset="0"/>
                          <a:cs typeface="Times New Roman" panose="02020603050405020304" pitchFamily="18" charset="0"/>
                        </a:rPr>
                        <m:t>=</m:t>
                      </m:r>
                      <m:d>
                        <m:dPr>
                          <m:begChr m:val="["/>
                          <m:endChr m:val="]"/>
                          <m:ctrlPr>
                            <a:rPr lang="en-IN" sz="1900" i="1" smtClean="0">
                              <a:latin typeface="Cambria Math" panose="02040503050406030204" pitchFamily="18" charset="0"/>
                              <a:cs typeface="Times New Roman" panose="02020603050405020304" pitchFamily="18" charset="0"/>
                            </a:rPr>
                          </m:ctrlPr>
                        </m:dPr>
                        <m:e>
                          <m:f>
                            <m:fPr>
                              <m:ctrlPr>
                                <a:rPr lang="en-IN" sz="1900" i="1" smtClean="0">
                                  <a:latin typeface="Cambria Math" panose="02040503050406030204" pitchFamily="18" charset="0"/>
                                  <a:cs typeface="Times New Roman" panose="02020603050405020304" pitchFamily="18" charset="0"/>
                                </a:rPr>
                              </m:ctrlPr>
                            </m:fPr>
                            <m:num>
                              <m:r>
                                <a:rPr lang="en-IN" sz="1900" i="1" smtClean="0">
                                  <a:latin typeface="Cambria Math" panose="02040503050406030204" pitchFamily="18" charset="0"/>
                                  <a:cs typeface="Times New Roman" panose="02020603050405020304" pitchFamily="18" charset="0"/>
                                </a:rPr>
                                <m:t>𝜕</m:t>
                              </m:r>
                            </m:num>
                            <m:den>
                              <m:r>
                                <a:rPr lang="en-IN" sz="1900" i="1" smtClean="0">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𝑦</m:t>
                              </m:r>
                            </m:den>
                          </m:f>
                          <m:d>
                            <m:dPr>
                              <m:ctrlPr>
                                <a:rPr lang="en-IN" sz="1900" b="0" i="1" smtClean="0">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𝑥</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𝑧</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𝑦</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𝑧</m:t>
                              </m:r>
                            </m:e>
                          </m:d>
                          <m:r>
                            <a:rPr lang="en-IN" sz="1900" b="0" i="1" smtClean="0">
                              <a:latin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𝑧</m:t>
                              </m:r>
                            </m:den>
                          </m:f>
                          <m:r>
                            <a:rPr lang="en-IN" sz="1900" i="1">
                              <a:latin typeface="Cambria Math" panose="02040503050406030204" pitchFamily="18" charset="0"/>
                              <a:cs typeface="Times New Roman" panose="02020603050405020304" pitchFamily="18" charset="0"/>
                            </a:rPr>
                            <m:t>(3</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𝑥</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𝑦</m:t>
                          </m:r>
                          <m:r>
                            <a:rPr lang="en-IN" sz="1900" i="1">
                              <a:latin typeface="Cambria Math" panose="02040503050406030204" pitchFamily="18" charset="0"/>
                              <a:cs typeface="Times New Roman" panose="02020603050405020304" pitchFamily="18" charset="0"/>
                            </a:rPr>
                            <m:t>)</m:t>
                          </m:r>
                        </m:e>
                      </m:d>
                      <m:acc>
                        <m:accPr>
                          <m:chr m:val="̂"/>
                          <m:ctrlPr>
                            <a:rPr lang="en-IN" sz="1900" i="1" smtClean="0">
                              <a:latin typeface="Cambria Math" panose="02040503050406030204" pitchFamily="18" charset="0"/>
                              <a:cs typeface="Times New Roman" panose="02020603050405020304" pitchFamily="18" charset="0"/>
                            </a:rPr>
                          </m:ctrlPr>
                        </m:accPr>
                        <m:e>
                          <m:r>
                            <a:rPr lang="en-IN" sz="1900" b="0" i="1" smtClean="0">
                              <a:latin typeface="Cambria Math" panose="02040503050406030204" pitchFamily="18" charset="0"/>
                              <a:cs typeface="Times New Roman" panose="02020603050405020304" pitchFamily="18" charset="0"/>
                            </a:rPr>
                            <m:t>𝑖</m:t>
                          </m:r>
                        </m:e>
                      </m:acc>
                      <m:r>
                        <a:rPr lang="en-IN" sz="1900" b="0" i="1" smtClean="0">
                          <a:latin typeface="Cambria Math" panose="02040503050406030204" pitchFamily="18" charset="0"/>
                          <a:cs typeface="Times New Roman" panose="02020603050405020304" pitchFamily="18" charset="0"/>
                        </a:rPr>
                        <m:t>−</m:t>
                      </m:r>
                      <m:d>
                        <m:dPr>
                          <m:begChr m:val="["/>
                          <m:endChr m:val="]"/>
                          <m:ctrlPr>
                            <a:rPr lang="en-IN" sz="1900" i="1">
                              <a:latin typeface="Cambria Math" panose="02040503050406030204" pitchFamily="18" charset="0"/>
                              <a:cs typeface="Times New Roman" panose="02020603050405020304" pitchFamily="18" charset="0"/>
                            </a:rPr>
                          </m:ctrlPr>
                        </m:dPr>
                        <m:e>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𝑥</m:t>
                              </m:r>
                            </m:den>
                          </m:f>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𝑥</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𝑧</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𝑦</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𝑧</m:t>
                              </m:r>
                            </m:e>
                          </m:d>
                          <m:r>
                            <a:rPr lang="en-IN" sz="1900" i="1">
                              <a:latin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𝑧</m:t>
                              </m:r>
                            </m:den>
                          </m:f>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𝑥</m:t>
                              </m:r>
                              <m:r>
                                <a:rPr lang="en-IN" sz="1900" i="1">
                                  <a:latin typeface="Cambria Math" panose="02040503050406030204" pitchFamily="18" charset="0"/>
                                  <a:cs typeface="Times New Roman" panose="02020603050405020304" pitchFamily="18" charset="0"/>
                                </a:rPr>
                                <m:t>𝑦</m:t>
                              </m:r>
                              <m:r>
                                <a:rPr lang="en-IN" sz="1900" b="0" i="1" smtClean="0">
                                  <a:latin typeface="Cambria Math" panose="02040503050406030204" pitchFamily="18" charset="0"/>
                                  <a:cs typeface="Times New Roman" panose="02020603050405020304" pitchFamily="18" charset="0"/>
                                </a:rPr>
                                <m:t>𝑧</m:t>
                              </m:r>
                            </m:e>
                          </m:d>
                        </m:e>
                      </m:d>
                      <m:acc>
                        <m:accPr>
                          <m:chr m:val="̂"/>
                          <m:ctrlPr>
                            <a:rPr lang="en-IN" sz="1900" i="1" smtClean="0">
                              <a:latin typeface="Cambria Math" panose="02040503050406030204" pitchFamily="18" charset="0"/>
                              <a:cs typeface="Times New Roman" panose="02020603050405020304" pitchFamily="18" charset="0"/>
                            </a:rPr>
                          </m:ctrlPr>
                        </m:accPr>
                        <m:e>
                          <m:r>
                            <a:rPr lang="en-IN" sz="1900" b="0" i="1" smtClean="0">
                              <a:latin typeface="Cambria Math" panose="02040503050406030204" pitchFamily="18" charset="0"/>
                              <a:cs typeface="Times New Roman" panose="02020603050405020304" pitchFamily="18" charset="0"/>
                            </a:rPr>
                            <m:t>𝑗</m:t>
                          </m:r>
                        </m:e>
                      </m:acc>
                      <m:r>
                        <a:rPr lang="en-IN" sz="1900" b="0" i="1" smtClean="0">
                          <a:latin typeface="Cambria Math" panose="02040503050406030204" pitchFamily="18" charset="0"/>
                          <a:cs typeface="Times New Roman" panose="02020603050405020304" pitchFamily="18" charset="0"/>
                        </a:rPr>
                        <m:t>+</m:t>
                      </m:r>
                      <m:d>
                        <m:dPr>
                          <m:begChr m:val="["/>
                          <m:endChr m:val="]"/>
                          <m:ctrlPr>
                            <a:rPr lang="en-IN" sz="1900" i="1">
                              <a:latin typeface="Cambria Math" panose="02040503050406030204" pitchFamily="18" charset="0"/>
                              <a:cs typeface="Times New Roman" panose="02020603050405020304" pitchFamily="18" charset="0"/>
                            </a:rPr>
                          </m:ctrlPr>
                        </m:dPr>
                        <m:e>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𝑥</m:t>
                              </m:r>
                            </m:den>
                          </m:f>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3</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𝑥</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𝑦</m:t>
                              </m:r>
                            </m:e>
                          </m:d>
                          <m:r>
                            <a:rPr lang="en-IN" sz="1900" i="1">
                              <a:latin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𝑦</m:t>
                              </m:r>
                            </m:den>
                          </m:f>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𝑥</m:t>
                          </m:r>
                          <m:r>
                            <a:rPr lang="en-IN" sz="1900" i="1">
                              <a:latin typeface="Cambria Math" panose="02040503050406030204" pitchFamily="18" charset="0"/>
                              <a:cs typeface="Times New Roman" panose="02020603050405020304" pitchFamily="18" charset="0"/>
                            </a:rPr>
                            <m:t>𝑦</m:t>
                          </m:r>
                          <m:r>
                            <a:rPr lang="en-IN" sz="1900" b="0" i="1" smtClean="0">
                              <a:latin typeface="Cambria Math" panose="02040503050406030204" pitchFamily="18" charset="0"/>
                              <a:cs typeface="Times New Roman" panose="02020603050405020304" pitchFamily="18" charset="0"/>
                            </a:rPr>
                            <m:t>𝑧</m:t>
                          </m:r>
                          <m:r>
                            <a:rPr lang="en-IN" sz="1900" i="1">
                              <a:latin typeface="Cambria Math" panose="02040503050406030204" pitchFamily="18" charset="0"/>
                              <a:cs typeface="Times New Roman" panose="02020603050405020304" pitchFamily="18" charset="0"/>
                            </a:rPr>
                            <m:t>)</m:t>
                          </m:r>
                        </m:e>
                      </m:d>
                      <m:acc>
                        <m:accPr>
                          <m:chr m:val="̂"/>
                          <m:ctrlPr>
                            <a:rPr lang="en-IN" sz="1900" i="1" smtClean="0">
                              <a:latin typeface="Cambria Math" panose="02040503050406030204" pitchFamily="18" charset="0"/>
                              <a:cs typeface="Times New Roman" panose="02020603050405020304" pitchFamily="18" charset="0"/>
                            </a:rPr>
                          </m:ctrlPr>
                        </m:accPr>
                        <m:e>
                          <m:r>
                            <a:rPr lang="en-IN" sz="1900" b="0" i="1" smtClean="0">
                              <a:latin typeface="Cambria Math" panose="02040503050406030204" pitchFamily="18" charset="0"/>
                              <a:cs typeface="Times New Roman" panose="02020603050405020304" pitchFamily="18" charset="0"/>
                            </a:rPr>
                            <m:t>𝑘</m:t>
                          </m:r>
                        </m:e>
                      </m:acc>
                    </m:oMath>
                  </m:oMathPara>
                </a14:m>
                <a:endParaRPr lang="en-IN" sz="1900" dirty="0" smtClean="0">
                  <a:latin typeface="Times New Roman" panose="02020603050405020304" pitchFamily="18" charset="0"/>
                  <a:cs typeface="Times New Roman" panose="02020603050405020304" pitchFamily="18" charset="0"/>
                </a:endParaRPr>
              </a:p>
              <a:p>
                <a:pPr marL="0" indent="0">
                  <a:buNone/>
                </a:pPr>
                <a:endParaRPr lang="en-IN" sz="19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𝑦𝑧</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𝑥𝑦</m:t>
                              </m:r>
                            </m:e>
                          </m:d>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𝑥𝑦</m:t>
                              </m:r>
                            </m:e>
                          </m:d>
                          <m:r>
                            <a:rPr lang="en-IN" sz="2200" i="1">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𝑥𝑧</m:t>
                          </m:r>
                          <m:r>
                            <a:rPr lang="en-IN" sz="2200" i="1">
                              <a:latin typeface="Cambria Math" panose="02040503050406030204" pitchFamily="18" charset="0"/>
                              <a:cs typeface="Times New Roman" panose="02020603050405020304" pitchFamily="18" charset="0"/>
                            </a:rPr>
                            <m:t>)</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1900" dirty="0" smtClean="0">
                    <a:latin typeface="Times New Roman" panose="02020603050405020304" pitchFamily="18" charset="0"/>
                    <a:cs typeface="Times New Roman" panose="02020603050405020304" pitchFamily="18" charset="0"/>
                  </a:rPr>
                  <a:t>At (2,-1,1)</a:t>
                </a: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(−1)(1)</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sSup>
                            <m:sSupPr>
                              <m:ctrlPr>
                                <a:rPr lang="en-IN" sz="2000" i="1">
                                  <a:latin typeface="Cambria Math" panose="02040503050406030204" pitchFamily="18" charset="0"/>
                                  <a:cs typeface="Times New Roman" panose="02020603050405020304" pitchFamily="18" charset="0"/>
                                </a:rPr>
                              </m:ctrlPr>
                            </m:sSupPr>
                            <m:e>
                              <m:r>
                                <a:rPr lang="en-IN" sz="2000" b="0" i="1" smtClean="0">
                                  <a:latin typeface="Cambria Math" panose="02040503050406030204" pitchFamily="18" charset="0"/>
                                  <a:cs typeface="Times New Roman" panose="02020603050405020304" pitchFamily="18" charset="0"/>
                                </a:rPr>
                                <m:t>1</m:t>
                              </m:r>
                            </m:e>
                            <m:sup>
                              <m:r>
                                <a:rPr lang="en-IN" sz="2000" i="1">
                                  <a:latin typeface="Cambria Math" panose="02040503050406030204" pitchFamily="18" charset="0"/>
                                  <a:cs typeface="Times New Roman" panose="02020603050405020304" pitchFamily="18" charset="0"/>
                                </a:rPr>
                                <m:t>2</m:t>
                              </m:r>
                            </m:sup>
                          </m:sSup>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2(−1)</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6</m:t>
                          </m:r>
                          <m:r>
                            <a:rPr lang="en-IN" sz="2000" b="0" i="1" smtClean="0">
                              <a:latin typeface="Cambria Math" panose="02040503050406030204" pitchFamily="18" charset="0"/>
                              <a:cs typeface="Times New Roman" panose="02020603050405020304" pitchFamily="18" charset="0"/>
                            </a:rPr>
                            <m:t>(2)(−1)</m:t>
                          </m:r>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(2)(1)</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19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r>
                        <a:rPr lang="en-IN" sz="2000" b="1" i="1" smtClean="0">
                          <a:latin typeface="Cambria Math" panose="02040503050406030204" pitchFamily="18" charset="0"/>
                          <a:cs typeface="Times New Roman" panose="02020603050405020304" pitchFamily="18" charset="0"/>
                        </a:rPr>
                        <m:t>𝟐</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𝒊</m:t>
                          </m:r>
                        </m:e>
                      </m:acc>
                      <m:r>
                        <a:rPr lang="en-IN" sz="2000" b="1" i="1">
                          <a:latin typeface="Cambria Math" panose="02040503050406030204" pitchFamily="18" charset="0"/>
                          <a:cs typeface="Times New Roman" panose="02020603050405020304" pitchFamily="18" charset="0"/>
                        </a:rPr>
                        <m:t>−</m:t>
                      </m:r>
                      <m:r>
                        <a:rPr lang="en-IN" sz="2000" b="1" i="1" smtClean="0">
                          <a:latin typeface="Cambria Math" panose="02040503050406030204" pitchFamily="18" charset="0"/>
                          <a:cs typeface="Times New Roman" panose="02020603050405020304" pitchFamily="18" charset="0"/>
                        </a:rPr>
                        <m:t>𝟑</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𝒋</m:t>
                          </m:r>
                        </m:e>
                      </m:acc>
                      <m:r>
                        <a:rPr lang="en-IN" sz="2000" b="1" i="1" smtClean="0">
                          <a:latin typeface="Cambria Math" panose="02040503050406030204" pitchFamily="18" charset="0"/>
                          <a:cs typeface="Times New Roman" panose="02020603050405020304" pitchFamily="18" charset="0"/>
                        </a:rPr>
                        <m:t>−</m:t>
                      </m:r>
                      <m:r>
                        <a:rPr lang="en-IN" sz="2000" b="1" i="1" smtClean="0">
                          <a:latin typeface="Cambria Math" panose="02040503050406030204" pitchFamily="18" charset="0"/>
                          <a:cs typeface="Times New Roman" panose="02020603050405020304" pitchFamily="18" charset="0"/>
                        </a:rPr>
                        <m:t>𝟏𝟒</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𝒌</m:t>
                          </m:r>
                        </m:e>
                      </m:acc>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983832"/>
                <a:ext cx="10515600" cy="3272589"/>
              </a:xfrm>
              <a:blipFill>
                <a:blip r:embed="rId3" cstate="print"/>
                <a:stretch>
                  <a:fillRect l="-580"/>
                </a:stretch>
              </a:blipFill>
            </p:spPr>
            <p:txBody>
              <a:bodyPr/>
              <a:lstStyle/>
              <a:p>
                <a:r>
                  <a:rPr lang="en-IN">
                    <a:noFill/>
                  </a:rPr>
                  <a:t> </a:t>
                </a:r>
              </a:p>
            </p:txBody>
          </p:sp>
        </mc:Fallback>
      </mc:AlternateContent>
    </p:spTree>
    <p:extLst>
      <p:ext uri="{BB962C8B-B14F-4D97-AF65-F5344CB8AC3E}">
        <p14:creationId xmlns:p14="http://schemas.microsoft.com/office/powerpoint/2010/main" val="20985384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019293"/>
              </a:xfrm>
            </p:spPr>
            <p:txBody>
              <a:bodyPr>
                <a:normAutofit fontScale="90000"/>
              </a:bodyPr>
              <a:lstStyle/>
              <a:p>
                <a:pPr/>
                <a:r>
                  <a:rPr lang="en-IN" sz="2200" dirty="0" smtClean="0">
                    <a:latin typeface="Times New Roman" panose="02020603050405020304" pitchFamily="18" charset="0"/>
                    <a:cs typeface="Times New Roman" panose="02020603050405020304" pitchFamily="18" charset="0"/>
                  </a:rPr>
                  <a:t>2. Find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𝑔𝑟𝑎𝑑</m:t>
                    </m:r>
                    <m:d>
                      <m:dPr>
                        <m:ctrlPr>
                          <a:rPr lang="en-IN" sz="2200" b="0" i="1" smtClean="0">
                            <a:latin typeface="Cambria Math" panose="02040503050406030204" pitchFamily="18" charset="0"/>
                            <a:cs typeface="Times New Roman" panose="02020603050405020304" pitchFamily="18" charset="0"/>
                          </a:rPr>
                        </m:ctrlPr>
                      </m:dPr>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𝑥𝑦𝑧</m:t>
                        </m:r>
                      </m:e>
                    </m:d>
                  </m:oMath>
                </a14:m>
                <a:r>
                  <a:rPr lang="en-IN" sz="2200" dirty="0" smtClean="0">
                    <a:latin typeface="Times New Roman" panose="02020603050405020304" pitchFamily="18" charset="0"/>
                    <a:cs typeface="Times New Roman" panose="02020603050405020304" pitchFamily="18" charset="0"/>
                  </a:rPr>
                  <a:t>.</a:t>
                </a:r>
                <a:br>
                  <a:rPr lang="en-IN" sz="2200"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𝑥𝑦𝑧</m:t>
                    </m:r>
                  </m:oMath>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𝑔𝑟𝑎𝑑</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019293"/>
              </a:xfrm>
              <a:blipFill>
                <a:blip r:embed="rId2" cstate="print"/>
                <a:stretch>
                  <a:fillRect l="-638" t="-8929" b="-416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36808"/>
                <a:ext cx="10515600" cy="4040155"/>
              </a:xfrm>
            </p:spPr>
            <p:txBody>
              <a:bodyPr>
                <a:normAutofit lnSpcReduction="10000"/>
              </a:bodyPr>
              <a:lstStyle/>
              <a:p>
                <a:pPr marL="0" indent="0">
                  <a:buNone/>
                </a:pPr>
                <a14:m>
                  <m:oMathPara xmlns:m="http://schemas.openxmlformats.org/officeDocument/2006/math">
                    <m:oMathParaPr>
                      <m:jc m:val="left"/>
                    </m:oMathParaPr>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m:t>
                      </m:r>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m:t>
                      </m:r>
                      <m:r>
                        <a:rPr lang="en-IN" sz="2200" b="1" i="1" smtClean="0">
                          <a:latin typeface="Cambria Math" panose="02040503050406030204" pitchFamily="18" charset="0"/>
                          <a:cs typeface="Times New Roman" panose="02020603050405020304" pitchFamily="18" charset="0"/>
                        </a:rPr>
                        <m:t>𝒚𝒛</m:t>
                      </m:r>
                      <m:r>
                        <a:rPr lang="en-IN" sz="2200" b="1" i="1" smtClean="0">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sSup>
                        <m:sSupPr>
                          <m:ctrlPr>
                            <a:rPr lang="en-IN" sz="2200" b="1" i="1">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𝒚</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r>
                        <a:rPr lang="en-IN" sz="2200" b="1" i="1" smtClean="0">
                          <a:latin typeface="Cambria Math" panose="02040503050406030204" pitchFamily="18" charset="0"/>
                          <a:cs typeface="Times New Roman" panose="02020603050405020304" pitchFamily="18" charset="0"/>
                        </a:rPr>
                        <m:t>𝒙</m:t>
                      </m:r>
                      <m:r>
                        <a:rPr lang="en-IN" sz="2200" b="1" i="1">
                          <a:latin typeface="Cambria Math" panose="02040503050406030204" pitchFamily="18" charset="0"/>
                          <a:cs typeface="Times New Roman" panose="02020603050405020304" pitchFamily="18" charset="0"/>
                        </a:rPr>
                        <m:t>𝒛</m:t>
                      </m:r>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sSup>
                        <m:sSupPr>
                          <m:ctrlPr>
                            <a:rPr lang="en-IN" sz="2200" b="1" i="1">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𝒛</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r>
                        <a:rPr lang="en-IN" sz="2200" b="1" i="1" smtClean="0">
                          <a:latin typeface="Cambria Math" panose="02040503050406030204" pitchFamily="18" charset="0"/>
                          <a:cs typeface="Times New Roman" panose="02020603050405020304" pitchFamily="18" charset="0"/>
                        </a:rPr>
                        <m:t>𝒙𝒚</m:t>
                      </m:r>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𝒌</m:t>
                          </m:r>
                        </m:e>
                      </m:acc>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i="1" dirty="0">
                    <a:latin typeface="Cambria Math" panose="02040503050406030204" pitchFamily="18" charset="0"/>
                    <a:cs typeface="Times New Roman" panose="02020603050405020304" pitchFamily="18" charset="0"/>
                  </a:rPr>
                  <a:t> </a:t>
                </a:r>
                <a:r>
                  <a:rPr lang="en-IN" sz="2200"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𝑦𝑧</m:t>
                    </m:r>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𝑥𝑧</m:t>
                    </m:r>
                    <m:r>
                      <a:rPr lang="en-IN" sz="2200" b="0" i="1">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𝑧</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𝑥𝑦</m:t>
                    </m:r>
                    <m:r>
                      <a:rPr lang="en-IN" sz="2200" b="0" i="1">
                        <a:latin typeface="Cambria Math" panose="02040503050406030204" pitchFamily="18" charset="0"/>
                        <a:cs typeface="Times New Roman" panose="02020603050405020304" pitchFamily="18" charset="0"/>
                      </a:rPr>
                      <m:t>)</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−0</m:t>
                        </m:r>
                      </m:e>
                    </m:d>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−0</m:t>
                        </m:r>
                      </m:e>
                    </m:d>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r>
                      <a:rPr lang="en-IN" sz="2200" b="1" i="1" smtClean="0">
                        <a:latin typeface="Cambria Math" panose="02040503050406030204" pitchFamily="18" charset="0"/>
                        <a:cs typeface="Times New Roman" panose="02020603050405020304" pitchFamily="18" charset="0"/>
                      </a:rPr>
                      <m:t>𝒙</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r>
                      <a:rPr lang="en-IN" sz="2200" b="1" i="1" smtClean="0">
                        <a:latin typeface="Cambria Math" panose="02040503050406030204" pitchFamily="18" charset="0"/>
                        <a:cs typeface="Times New Roman" panose="02020603050405020304" pitchFamily="18" charset="0"/>
                      </a:rPr>
                      <m:t>𝒚</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r>
                      <a:rPr lang="en-IN" sz="2200" b="1" i="1" smtClean="0">
                        <a:latin typeface="Cambria Math" panose="02040503050406030204" pitchFamily="18" charset="0"/>
                        <a:cs typeface="Times New Roman" panose="02020603050405020304" pitchFamily="18" charset="0"/>
                      </a:rPr>
                      <m:t>𝒛</m:t>
                    </m:r>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36808"/>
                <a:ext cx="10515600" cy="4040155"/>
              </a:xfrm>
              <a:blipFill>
                <a:blip r:embed="rId3" cstate="print"/>
                <a:stretch>
                  <a:fillRect l="-754" t="-2719" b="-1360"/>
                </a:stretch>
              </a:blipFill>
            </p:spPr>
            <p:txBody>
              <a:bodyPr/>
              <a:lstStyle/>
              <a:p>
                <a:r>
                  <a:rPr lang="en-IN">
                    <a:noFill/>
                  </a:rPr>
                  <a:t> </a:t>
                </a:r>
              </a:p>
            </p:txBody>
          </p:sp>
        </mc:Fallback>
      </mc:AlternateContent>
    </p:spTree>
    <p:extLst>
      <p:ext uri="{BB962C8B-B14F-4D97-AF65-F5344CB8AC3E}">
        <p14:creationId xmlns:p14="http://schemas.microsoft.com/office/powerpoint/2010/main" val="29029460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518779"/>
              </a:xfrm>
            </p:spPr>
            <p:txBody>
              <a:bodyPr>
                <a:normAutofit/>
              </a:bodyPr>
              <a:lstStyle/>
              <a:p>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518779"/>
              </a:xfrm>
              <a:blipFill>
                <a:blip r:embed="rId2" cstate="print"/>
                <a:stretch>
                  <a:fillRect l="-116" t="-1176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36295"/>
                <a:ext cx="10515600" cy="4540668"/>
              </a:xfrm>
            </p:spPr>
            <p:txBody>
              <a:bodyPr>
                <a:normAutofit fontScale="85000" lnSpcReduction="10000"/>
              </a:bodyPr>
              <a:lstStyle/>
              <a:p>
                <a:pPr marL="0" indent="0">
                  <a:buNone/>
                </a:pPr>
                <a14:m>
                  <m:oMathPara xmlns:m="http://schemas.openxmlformats.org/officeDocument/2006/math">
                    <m:oMathParaPr>
                      <m:jc m:val="left"/>
                    </m:oMathParaPr>
                    <m:oMath xmlns:m="http://schemas.openxmlformats.org/officeDocument/2006/math">
                      <m:r>
                        <a:rPr lang="en-IN" sz="220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i="1" smtClean="0">
                                  <a:latin typeface="Cambria Math" panose="02040503050406030204" pitchFamily="18" charset="0"/>
                                  <a:cs typeface="Times New Roman" panose="02020603050405020304" pitchFamily="18" charset="0"/>
                                </a:rPr>
                              </m:ctrlPr>
                            </m:mPr>
                            <m:mr>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d>
                                  <m:dPr>
                                    <m:ctrlPr>
                                      <a:rPr lang="en-IN" sz="2200" i="1" smtClean="0">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𝑦𝑧</m:t>
                                    </m:r>
                                  </m:e>
                                </m:d>
                              </m:e>
                              <m:e>
                                <m:d>
                                  <m:dPr>
                                    <m:ctrlPr>
                                      <a:rPr lang="en-IN" sz="2200" i="1" smtClean="0">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𝑥𝑧</m:t>
                                    </m:r>
                                  </m:e>
                                </m:d>
                              </m:e>
                              <m:e>
                                <m:d>
                                  <m:dPr>
                                    <m:ctrlPr>
                                      <a:rPr lang="en-IN" sz="2200" i="1" smtClean="0">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𝑧</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𝑥𝑦</m:t>
                                    </m:r>
                                  </m:e>
                                </m:d>
                              </m:e>
                            </m:mr>
                          </m:m>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𝑐𝑢𝑟𝑙</m:t>
                      </m:r>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𝐹</m:t>
                          </m:r>
                        </m:e>
                      </m:acc>
                      <m:r>
                        <a:rPr lang="en-IN" sz="1800" b="0" i="1" smtClean="0">
                          <a:latin typeface="Cambria Math" panose="02040503050406030204" pitchFamily="18" charset="0"/>
                          <a:cs typeface="Times New Roman" panose="02020603050405020304" pitchFamily="18" charset="0"/>
                        </a:rPr>
                        <m:t>=</m:t>
                      </m:r>
                      <m:d>
                        <m:dPr>
                          <m:begChr m:val="["/>
                          <m:endChr m:val="]"/>
                          <m:ctrlPr>
                            <a:rPr lang="en-IN" sz="1800" b="0" i="1" smtClean="0">
                              <a:latin typeface="Cambria Math" panose="02040503050406030204" pitchFamily="18" charset="0"/>
                              <a:cs typeface="Times New Roman" panose="02020603050405020304" pitchFamily="18" charset="0"/>
                            </a:rPr>
                          </m:ctrlPr>
                        </m:dPr>
                        <m:e>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𝑦</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𝑧</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𝑥𝑦</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𝑧</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𝑦</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𝑥𝑧</m:t>
                              </m:r>
                            </m:e>
                          </m:d>
                        </m:e>
                      </m:d>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𝑖</m:t>
                          </m:r>
                        </m:e>
                      </m:acc>
                      <m:r>
                        <a:rPr lang="en-IN" sz="1800" b="0" i="1" smtClean="0">
                          <a:latin typeface="Cambria Math" panose="02040503050406030204" pitchFamily="18" charset="0"/>
                          <a:cs typeface="Times New Roman" panose="02020603050405020304" pitchFamily="18" charset="0"/>
                        </a:rPr>
                        <m:t>−</m:t>
                      </m:r>
                      <m:d>
                        <m:dPr>
                          <m:begChr m:val="["/>
                          <m:endChr m:val="]"/>
                          <m:ctrlPr>
                            <a:rPr lang="en-IN" sz="1800" b="0" i="1" smtClean="0">
                              <a:latin typeface="Cambria Math" panose="02040503050406030204" pitchFamily="18" charset="0"/>
                              <a:cs typeface="Times New Roman" panose="02020603050405020304" pitchFamily="18" charset="0"/>
                            </a:rPr>
                          </m:ctrlPr>
                        </m:dPr>
                        <m:e>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𝑥</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𝑧</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𝑥𝑦</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𝑧</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𝑦𝑧</m:t>
                              </m:r>
                            </m:e>
                          </m:d>
                        </m:e>
                      </m:d>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𝑗</m:t>
                          </m:r>
                        </m:e>
                      </m:acc>
                      <m:r>
                        <a:rPr lang="en-IN" sz="1800" b="0" i="1" smtClean="0">
                          <a:latin typeface="Cambria Math" panose="02040503050406030204" pitchFamily="18" charset="0"/>
                          <a:cs typeface="Times New Roman" panose="02020603050405020304" pitchFamily="18" charset="0"/>
                        </a:rPr>
                        <m:t>+</m:t>
                      </m:r>
                      <m:d>
                        <m:dPr>
                          <m:begChr m:val="["/>
                          <m:endChr m:val="]"/>
                          <m:ctrlPr>
                            <a:rPr lang="en-IN" sz="1800" b="0" i="1" smtClean="0">
                              <a:latin typeface="Cambria Math" panose="02040503050406030204" pitchFamily="18" charset="0"/>
                              <a:cs typeface="Times New Roman" panose="02020603050405020304" pitchFamily="18" charset="0"/>
                            </a:rPr>
                          </m:ctrlPr>
                        </m:dPr>
                        <m:e>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𝑥</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𝑦</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𝑥𝑧</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𝑦</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𝑦𝑧</m:t>
                              </m:r>
                            </m:e>
                          </m:d>
                        </m:e>
                      </m:d>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𝑘</m:t>
                          </m:r>
                        </m:e>
                      </m:acc>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60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𝑥</m:t>
                              </m:r>
                            </m:e>
                          </m:d>
                          <m:r>
                            <a:rPr lang="en-IN" sz="2000" i="1">
                              <a:latin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𝑥</m:t>
                              </m:r>
                            </m:e>
                          </m:d>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𝑦</m:t>
                              </m:r>
                            </m:e>
                          </m:d>
                          <m:r>
                            <a:rPr lang="en-IN" sz="2000" i="1">
                              <a:latin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𝑦</m:t>
                              </m:r>
                            </m:e>
                          </m:d>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𝑧</m:t>
                              </m:r>
                            </m:e>
                          </m:d>
                          <m:r>
                            <a:rPr lang="en-IN" sz="2000" i="1">
                              <a:latin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𝑧</m:t>
                              </m:r>
                            </m:e>
                          </m:d>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𝑥</m:t>
                          </m:r>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𝑥</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𝑦</m:t>
                          </m:r>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𝑦</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𝑧</m:t>
                          </m:r>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𝑧</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0</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0</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0</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smtClean="0">
                              <a:latin typeface="Cambria Math" panose="02040503050406030204" pitchFamily="18" charset="0"/>
                              <a:cs typeface="Times New Roman" panose="02020603050405020304" pitchFamily="18" charset="0"/>
                            </a:rPr>
                          </m:ctrlPr>
                        </m:accPr>
                        <m:e>
                          <m:r>
                            <a:rPr lang="en-IN" sz="2000" b="1" i="1" smtClean="0">
                              <a:latin typeface="Cambria Math" panose="02040503050406030204" pitchFamily="18" charset="0"/>
                              <a:cs typeface="Times New Roman" panose="02020603050405020304" pitchFamily="18" charset="0"/>
                            </a:rPr>
                            <m:t>𝟎</m:t>
                          </m:r>
                        </m:e>
                      </m:acc>
                    </m:oMath>
                  </m:oMathPara>
                </a14:m>
                <a:endParaRPr lang="en-IN" sz="2000" b="1" dirty="0">
                  <a:latin typeface="Times New Roman" panose="02020603050405020304" pitchFamily="18" charset="0"/>
                  <a:cs typeface="Times New Roman" panose="02020603050405020304" pitchFamily="18" charset="0"/>
                </a:endParaRPr>
              </a:p>
              <a:p>
                <a:pPr marL="0" indent="0">
                  <a:buNone/>
                </a:pPr>
                <a:endParaRPr lang="en-IN" sz="20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36295"/>
                <a:ext cx="10515600" cy="4540668"/>
              </a:xfrm>
              <a:blipFill>
                <a:blip r:embed="rId3" cstate="print"/>
                <a:stretch>
                  <a:fillRect t="-403"/>
                </a:stretch>
              </a:blipFill>
            </p:spPr>
            <p:txBody>
              <a:bodyPr/>
              <a:lstStyle/>
              <a:p>
                <a:r>
                  <a:rPr lang="en-IN">
                    <a:noFill/>
                  </a:rPr>
                  <a:t> </a:t>
                </a:r>
              </a:p>
            </p:txBody>
          </p:sp>
        </mc:Fallback>
      </mc:AlternateContent>
    </p:spTree>
    <p:extLst>
      <p:ext uri="{BB962C8B-B14F-4D97-AF65-F5344CB8AC3E}">
        <p14:creationId xmlns:p14="http://schemas.microsoft.com/office/powerpoint/2010/main" val="24057895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49785"/>
              </a:xfrm>
            </p:spPr>
            <p:txBody>
              <a:bodyPr>
                <a:normAutofit/>
              </a:bodyPr>
              <a:lstStyle/>
              <a:p>
                <a:r>
                  <a:rPr lang="en-IN" sz="2200" b="1" dirty="0" smtClean="0">
                    <a:latin typeface="Times New Roman" panose="02020603050405020304" pitchFamily="18" charset="0"/>
                    <a:cs typeface="Times New Roman" panose="02020603050405020304" pitchFamily="18" charset="0"/>
                  </a:rPr>
                  <a:t>3.</a:t>
                </a:r>
                <a:r>
                  <a:rPr lang="en-IN" sz="2200" dirty="0">
                    <a:latin typeface="Times New Roman" panose="02020603050405020304" pitchFamily="18" charset="0"/>
                    <a:cs typeface="Times New Roman" panose="02020603050405020304" pitchFamily="18" charset="0"/>
                  </a:rPr>
                  <a:t> Show that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oMath>
                </a14:m>
                <a:r>
                  <a:rPr lang="en-IN" sz="2200" dirty="0">
                    <a:latin typeface="Times New Roman" panose="02020603050405020304" pitchFamily="18" charset="0"/>
                    <a:cs typeface="Times New Roman" panose="02020603050405020304" pitchFamily="18" charset="0"/>
                  </a:rPr>
                  <a:t> is both solenoidal and </a:t>
                </a:r>
                <a:r>
                  <a:rPr lang="en-IN" sz="2200" dirty="0" err="1">
                    <a:latin typeface="Times New Roman" panose="02020603050405020304" pitchFamily="18" charset="0"/>
                    <a:cs typeface="Times New Roman" panose="02020603050405020304" pitchFamily="18" charset="0"/>
                  </a:rPr>
                  <a:t>irrotational</a:t>
                </a:r>
                <a:r>
                  <a:rPr lang="en-IN" sz="2200" dirty="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49785"/>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67301"/>
                <a:ext cx="10515600" cy="4309662"/>
              </a:xfrm>
            </p:spPr>
            <p:txBody>
              <a:bodyPr>
                <a:normAutofit/>
              </a:bodyPr>
              <a:lstStyle/>
              <a:p>
                <a:pPr marL="0" indent="0">
                  <a:buNone/>
                </a:pPr>
                <a:r>
                  <a:rPr lang="en-IN" sz="2200" b="1" dirty="0">
                    <a:latin typeface="Times New Roman" panose="02020603050405020304" pitchFamily="18" charset="0"/>
                    <a:cs typeface="Times New Roman" panose="02020603050405020304" pitchFamily="18" charset="0"/>
                  </a:rPr>
                  <a:t>Sol: </a:t>
                </a:r>
                <a:r>
                  <a:rPr lang="en-IN" sz="2200" dirty="0">
                    <a:latin typeface="Times New Roman" panose="02020603050405020304" pitchFamily="18" charset="0"/>
                    <a:cs typeface="Times New Roman" panose="02020603050405020304" pitchFamily="18" charset="0"/>
                  </a:rPr>
                  <a:t>Given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err="1" smtClean="0">
                    <a:latin typeface="Times New Roman" panose="02020603050405020304" pitchFamily="18" charset="0"/>
                    <a:cs typeface="Times New Roman" panose="02020603050405020304" pitchFamily="18" charset="0"/>
                  </a:rPr>
                  <a:t>Wkt</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i="1" dirty="0">
                    <a:latin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d>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d>
                      <m:dPr>
                        <m:ctrlPr>
                          <a:rPr lang="en-IN" sz="220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d>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m:t>
                        </m:r>
                      </m:num>
                      <m:den>
                        <m:sSup>
                          <m:sSupPr>
                            <m:ctrlPr>
                              <a:rPr lang="en-IN" sz="2200" i="1" smtClean="0">
                                <a:latin typeface="Cambria Math" panose="02040503050406030204" pitchFamily="18" charset="0"/>
                                <a:cs typeface="Times New Roman" panose="02020603050405020304" pitchFamily="18" charset="0"/>
                              </a:rPr>
                            </m:ctrlPr>
                          </m:sSup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e>
                          <m:sup>
                            <m:r>
                              <a:rPr lang="en-IN" sz="2200" b="0" i="1" smtClean="0">
                                <a:latin typeface="Cambria Math" panose="02040503050406030204" pitchFamily="18" charset="0"/>
                                <a:cs typeface="Times New Roman" panose="02020603050405020304" pitchFamily="18" charset="0"/>
                              </a:rPr>
                              <m:t>2</m:t>
                            </m:r>
                          </m:sup>
                        </m:sSup>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m:t>
                        </m:r>
                      </m:num>
                      <m:den>
                        <m:sSup>
                          <m:sSupPr>
                            <m:ctrlPr>
                              <a:rPr lang="en-IN" sz="2200" i="1">
                                <a:latin typeface="Cambria Math" panose="02040503050406030204" pitchFamily="18" charset="0"/>
                                <a:cs typeface="Times New Roman" panose="02020603050405020304" pitchFamily="18" charset="0"/>
                              </a:rPr>
                            </m:ctrlPr>
                          </m:sSup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e>
                          <m:sup>
                            <m:r>
                              <a:rPr lang="en-IN" sz="2200" i="1">
                                <a:latin typeface="Cambria Math" panose="02040503050406030204" pitchFamily="18" charset="0"/>
                                <a:cs typeface="Times New Roman" panose="02020603050405020304" pitchFamily="18" charset="0"/>
                              </a:rPr>
                              <m:t>2</m:t>
                            </m:r>
                          </m:sup>
                        </m:sSup>
                      </m:den>
                    </m:f>
                  </m:oMath>
                </a14:m>
                <a:endParaRPr lang="en-IN" sz="2200" dirty="0" smtClean="0">
                  <a:cs typeface="Times New Roman" panose="02020603050405020304" pitchFamily="18" charset="0"/>
                </a:endParaRPr>
              </a:p>
              <a:p>
                <a:pPr marL="0" indent="0">
                  <a:buNone/>
                </a:pPr>
                <a:endParaRPr lang="en-IN" sz="2200" dirty="0" smtClean="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r>
                      <a:rPr lang="en-IN" sz="2200" b="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1"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−2</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num>
                      <m:den>
                        <m:sSup>
                          <m:sSupPr>
                            <m:ctrlPr>
                              <a:rPr lang="en-IN" sz="2200" i="1">
                                <a:latin typeface="Cambria Math" panose="02040503050406030204" pitchFamily="18" charset="0"/>
                                <a:cs typeface="Times New Roman" panose="02020603050405020304" pitchFamily="18" charset="0"/>
                              </a:rPr>
                            </m:ctrlPr>
                          </m:sSup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e>
                          <m:sup>
                            <m:r>
                              <a:rPr lang="en-IN" sz="2200" i="1">
                                <a:latin typeface="Cambria Math" panose="02040503050406030204" pitchFamily="18" charset="0"/>
                                <a:cs typeface="Times New Roman" panose="02020603050405020304" pitchFamily="18" charset="0"/>
                              </a:rPr>
                              <m:t>2</m:t>
                            </m:r>
                          </m:sup>
                        </m:sSup>
                      </m:den>
                    </m:f>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cs typeface="Times New Roman" panose="02020603050405020304" pitchFamily="18" charset="0"/>
                      </a:rPr>
                      <m:t>𝒅𝒊𝒗</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oMath>
                </a14:m>
                <a:endParaRPr lang="en-IN" sz="2200"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b="1" i="1" dirty="0" smtClean="0">
                            <a:latin typeface="Cambria Math" panose="02040503050406030204" pitchFamily="18" charset="0"/>
                            <a:cs typeface="Times New Roman" panose="02020603050405020304" pitchFamily="18" charset="0"/>
                          </a:rPr>
                        </m:ctrlPr>
                      </m:accPr>
                      <m:e>
                        <m:r>
                          <a:rPr lang="en-IN" sz="2200" b="1" i="1" dirty="0" smtClean="0">
                            <a:latin typeface="Cambria Math" panose="02040503050406030204" pitchFamily="18" charset="0"/>
                            <a:cs typeface="Times New Roman" panose="02020603050405020304" pitchFamily="18" charset="0"/>
                          </a:rPr>
                          <m:t>𝑭</m:t>
                        </m:r>
                      </m:e>
                    </m:acc>
                  </m:oMath>
                </a14:m>
                <a:r>
                  <a:rPr lang="en-IN" sz="2200" b="1" dirty="0" smtClean="0">
                    <a:latin typeface="Times New Roman" panose="02020603050405020304" pitchFamily="18" charset="0"/>
                    <a:cs typeface="Times New Roman" panose="02020603050405020304" pitchFamily="18" charset="0"/>
                  </a:rPr>
                  <a:t> is Solenoidal.</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67301"/>
                <a:ext cx="10515600" cy="4309662"/>
              </a:xfrm>
              <a:blipFill>
                <a:blip r:embed="rId3" cstate="print"/>
                <a:stretch>
                  <a:fillRect l="-754" t="-707" b="-1414"/>
                </a:stretch>
              </a:blipFill>
            </p:spPr>
            <p:txBody>
              <a:bodyPr/>
              <a:lstStyle/>
              <a:p>
                <a:r>
                  <a:rPr lang="en-IN">
                    <a:noFill/>
                  </a:rPr>
                  <a:t> </a:t>
                </a:r>
              </a:p>
            </p:txBody>
          </p:sp>
        </mc:Fallback>
      </mc:AlternateContent>
    </p:spTree>
    <p:extLst>
      <p:ext uri="{BB962C8B-B14F-4D97-AF65-F5344CB8AC3E}">
        <p14:creationId xmlns:p14="http://schemas.microsoft.com/office/powerpoint/2010/main" val="516164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2318703"/>
              </a:xfrm>
            </p:spPr>
            <p:txBody>
              <a:bodyPr>
                <a:normAutofit/>
              </a:bodyPr>
              <a:lstStyle/>
              <a:p>
                <a:pPr/>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𝑋</m:t>
                    </m:r>
                    <m:r>
                      <a:rPr lang="en-IN" sz="2200" i="1">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r>
                  <a:rPr lang="en-IN" sz="2200" i="1" dirty="0">
                    <a:latin typeface="Cambria Math" panose="02040503050406030204" pitchFamily="18" charset="0"/>
                    <a:ea typeface="Cambria Math" panose="02040503050406030204" pitchFamily="18" charset="0"/>
                    <a:cs typeface="Times New Roman" panose="02020603050405020304" pitchFamily="18" charset="0"/>
                  </a:rPr>
                  <a:t/>
                </a:r>
                <a:br>
                  <a:rPr lang="en-IN" sz="2200" i="1" dirty="0">
                    <a:latin typeface="Cambria Math" panose="020405030504060302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m>
                            <m:mPr>
                              <m:mcs>
                                <m:mc>
                                  <m:mcPr>
                                    <m:count m:val="3"/>
                                    <m:mcJc m:val="center"/>
                                  </m:mcPr>
                                </m:mc>
                              </m:mcs>
                              <m:ctrlPr>
                                <a:rPr lang="en-IN" sz="2200" i="1">
                                  <a:latin typeface="Cambria Math" panose="02040503050406030204" pitchFamily="18" charset="0"/>
                                  <a:cs typeface="Times New Roman" panose="02020603050405020304" pitchFamily="18" charset="0"/>
                                </a:rPr>
                              </m:ctrlPr>
                            </m:mPr>
                            <m:m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mr>
                            <m:m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e>
                            </m:mr>
                            <m:m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e>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e>
                                <m:r>
                                  <a:rPr lang="en-IN" sz="2200" i="1" smtClean="0">
                                    <a:latin typeface="Cambria Math" panose="02040503050406030204" pitchFamily="18" charset="0"/>
                                    <a:cs typeface="Times New Roman" panose="02020603050405020304" pitchFamily="18" charset="0"/>
                                  </a:rPr>
                                  <m:t>0</m:t>
                                </m:r>
                              </m:e>
                            </m:mr>
                          </m:m>
                        </m:e>
                      </m:d>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2318703"/>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561346"/>
                <a:ext cx="10515600" cy="2714325"/>
              </a:xfrm>
            </p:spPr>
            <p:txBody>
              <a:bodyPr>
                <a:normAutofit fontScale="92500"/>
              </a:bodyPr>
              <a:lstStyle/>
              <a:p>
                <a:pPr marL="0" indent="0">
                  <a:buNone/>
                </a:pPr>
                <a14:m>
                  <m:oMathPara xmlns:m="http://schemas.openxmlformats.org/officeDocument/2006/math">
                    <m:oMathParaPr>
                      <m:jc m:val="left"/>
                    </m:oMathParaPr>
                    <m:oMath xmlns:m="http://schemas.openxmlformats.org/officeDocument/2006/math">
                      <m:r>
                        <a:rPr lang="en-IN" sz="1700" i="1" smtClean="0">
                          <a:latin typeface="Cambria Math" panose="02040503050406030204" pitchFamily="18" charset="0"/>
                          <a:cs typeface="Times New Roman" panose="02020603050405020304" pitchFamily="18" charset="0"/>
                        </a:rPr>
                        <m:t>𝑐𝑢𝑟𝑙</m:t>
                      </m:r>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𝐹</m:t>
                          </m:r>
                        </m:e>
                      </m:acc>
                      <m:r>
                        <a:rPr lang="en-IN" sz="1700" i="1">
                          <a:latin typeface="Cambria Math" panose="02040503050406030204" pitchFamily="18" charset="0"/>
                          <a:cs typeface="Times New Roman" panose="02020603050405020304" pitchFamily="18" charset="0"/>
                        </a:rPr>
                        <m:t>=</m:t>
                      </m:r>
                      <m:d>
                        <m:dPr>
                          <m:begChr m:val="["/>
                          <m:endChr m:val="]"/>
                          <m:ctrlPr>
                            <a:rPr lang="en-IN" sz="1700" i="1">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𝑦</m:t>
                              </m:r>
                            </m:den>
                          </m:f>
                          <m:d>
                            <m:dPr>
                              <m:ctrlPr>
                                <a:rPr lang="en-IN" sz="1700" i="1">
                                  <a:latin typeface="Cambria Math" panose="02040503050406030204" pitchFamily="18" charset="0"/>
                                  <a:cs typeface="Times New Roman" panose="02020603050405020304" pitchFamily="18" charset="0"/>
                                </a:rPr>
                              </m:ctrlPr>
                            </m:dPr>
                            <m:e>
                              <m:r>
                                <a:rPr lang="en-IN" sz="1700" b="0" i="1" smtClean="0">
                                  <a:latin typeface="Cambria Math" panose="02040503050406030204" pitchFamily="18" charset="0"/>
                                  <a:cs typeface="Times New Roman" panose="02020603050405020304" pitchFamily="18" charset="0"/>
                                </a:rPr>
                                <m:t>0</m:t>
                              </m:r>
                            </m:e>
                          </m:d>
                          <m:r>
                            <a:rPr lang="en-IN" sz="1700" i="1">
                              <a:latin typeface="Cambria Math" panose="02040503050406030204" pitchFamily="18" charset="0"/>
                              <a:cs typeface="Times New Roman" panose="02020603050405020304" pitchFamily="18" charset="0"/>
                            </a:rPr>
                            <m:t>−</m:t>
                          </m:r>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𝑧</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𝑦</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e>
                      </m:d>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𝑖</m:t>
                          </m:r>
                        </m:e>
                      </m:acc>
                      <m:r>
                        <a:rPr lang="en-IN" sz="1700" i="1">
                          <a:latin typeface="Cambria Math" panose="02040503050406030204" pitchFamily="18" charset="0"/>
                          <a:cs typeface="Times New Roman" panose="02020603050405020304" pitchFamily="18" charset="0"/>
                        </a:rPr>
                        <m:t>−</m:t>
                      </m:r>
                      <m:d>
                        <m:dPr>
                          <m:begChr m:val="["/>
                          <m:endChr m:val="]"/>
                          <m:ctrlPr>
                            <a:rPr lang="en-IN" sz="1700" i="1">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𝑥</m:t>
                              </m:r>
                            </m:den>
                          </m:f>
                          <m:d>
                            <m:dPr>
                              <m:ctrlPr>
                                <a:rPr lang="en-IN" sz="1700" i="1">
                                  <a:latin typeface="Cambria Math" panose="02040503050406030204" pitchFamily="18" charset="0"/>
                                  <a:cs typeface="Times New Roman" panose="02020603050405020304" pitchFamily="18" charset="0"/>
                                </a:rPr>
                              </m:ctrlPr>
                            </m:dPr>
                            <m:e>
                              <m:r>
                                <a:rPr lang="en-IN" sz="1700" b="0" i="1" smtClean="0">
                                  <a:latin typeface="Cambria Math" panose="02040503050406030204" pitchFamily="18" charset="0"/>
                                  <a:cs typeface="Times New Roman" panose="02020603050405020304" pitchFamily="18" charset="0"/>
                                </a:rPr>
                                <m:t>0</m:t>
                              </m:r>
                            </m:e>
                          </m:d>
                          <m:r>
                            <a:rPr lang="en-IN" sz="1700" i="1">
                              <a:latin typeface="Cambria Math" panose="02040503050406030204" pitchFamily="18" charset="0"/>
                              <a:cs typeface="Times New Roman" panose="02020603050405020304" pitchFamily="18" charset="0"/>
                            </a:rPr>
                            <m:t>−</m:t>
                          </m:r>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𝑧</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b="0" i="1" smtClean="0">
                                      <a:latin typeface="Cambria Math" panose="02040503050406030204" pitchFamily="18" charset="0"/>
                                      <a:cs typeface="Times New Roman" panose="02020603050405020304" pitchFamily="18" charset="0"/>
                                    </a:rPr>
                                    <m:t>𝑥</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e>
                      </m:d>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𝑗</m:t>
                          </m:r>
                        </m:e>
                      </m:acc>
                      <m:r>
                        <a:rPr lang="en-IN" sz="1700" i="1">
                          <a:latin typeface="Cambria Math" panose="02040503050406030204" pitchFamily="18" charset="0"/>
                          <a:cs typeface="Times New Roman" panose="02020603050405020304" pitchFamily="18" charset="0"/>
                        </a:rPr>
                        <m:t>+</m:t>
                      </m:r>
                      <m:d>
                        <m:dPr>
                          <m:begChr m:val="["/>
                          <m:endChr m:val="]"/>
                          <m:ctrlPr>
                            <a:rPr lang="en-IN" sz="1700" i="1">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𝑥</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𝑦</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r>
                            <a:rPr lang="en-IN" sz="1700" i="1">
                              <a:latin typeface="Cambria Math" panose="02040503050406030204" pitchFamily="18" charset="0"/>
                              <a:cs typeface="Times New Roman" panose="02020603050405020304" pitchFamily="18" charset="0"/>
                            </a:rPr>
                            <m:t>−</m:t>
                          </m:r>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𝑦</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b="0" i="1" smtClean="0">
                                      <a:latin typeface="Cambria Math" panose="02040503050406030204" pitchFamily="18" charset="0"/>
                                      <a:cs typeface="Times New Roman" panose="02020603050405020304" pitchFamily="18" charset="0"/>
                                    </a:rPr>
                                    <m:t>𝑥</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e>
                      </m:d>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𝑘</m:t>
                          </m:r>
                        </m:e>
                      </m:acc>
                    </m:oMath>
                  </m:oMathPara>
                </a14:m>
                <a:endParaRPr lang="en-IN" sz="1700" dirty="0">
                  <a:latin typeface="Times New Roman" panose="02020603050405020304" pitchFamily="18" charset="0"/>
                  <a:cs typeface="Times New Roman" panose="02020603050405020304" pitchFamily="18" charset="0"/>
                </a:endParaRPr>
              </a:p>
              <a:p>
                <a:pPr marL="0" indent="0">
                  <a:buNone/>
                </a:pPr>
                <a:endParaRPr lang="en-IN" sz="22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−0</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+0</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𝟎</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b="1" i="1" dirty="0">
                            <a:latin typeface="Cambria Math" panose="02040503050406030204" pitchFamily="18" charset="0"/>
                            <a:cs typeface="Times New Roman" panose="02020603050405020304" pitchFamily="18" charset="0"/>
                          </a:rPr>
                        </m:ctrlPr>
                      </m:accPr>
                      <m:e>
                        <m:r>
                          <a:rPr lang="en-IN" sz="2200" b="1" i="1" dirty="0">
                            <a:latin typeface="Cambria Math" panose="02040503050406030204" pitchFamily="18" charset="0"/>
                            <a:cs typeface="Times New Roman" panose="02020603050405020304" pitchFamily="18" charset="0"/>
                          </a:rPr>
                          <m:t>𝑭</m:t>
                        </m:r>
                      </m:e>
                    </m:acc>
                  </m:oMath>
                </a14:m>
                <a:r>
                  <a:rPr lang="en-IN" sz="2200" b="1" dirty="0">
                    <a:latin typeface="Times New Roman" panose="02020603050405020304" pitchFamily="18" charset="0"/>
                    <a:cs typeface="Times New Roman" panose="02020603050405020304" pitchFamily="18" charset="0"/>
                  </a:rPr>
                  <a:t> is </a:t>
                </a:r>
                <a:r>
                  <a:rPr lang="en-IN" sz="2200" b="1" dirty="0" err="1" smtClean="0">
                    <a:latin typeface="Times New Roman" panose="02020603050405020304" pitchFamily="18" charset="0"/>
                    <a:cs typeface="Times New Roman" panose="02020603050405020304" pitchFamily="18" charset="0"/>
                  </a:rPr>
                  <a:t>irrotational</a:t>
                </a:r>
                <a:r>
                  <a:rPr lang="en-IN" sz="2200" b="1" dirty="0">
                    <a:latin typeface="Times New Roman" panose="02020603050405020304" pitchFamily="18" charset="0"/>
                    <a:cs typeface="Times New Roman" panose="02020603050405020304" pitchFamily="18" charset="0"/>
                  </a:rPr>
                  <a:t>.</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561346"/>
                <a:ext cx="10515600" cy="2714325"/>
              </a:xfrm>
              <a:blipFill>
                <a:blip r:embed="rId3" cstate="print"/>
                <a:stretch>
                  <a:fillRect l="-58" b="-1798"/>
                </a:stretch>
              </a:blipFill>
            </p:spPr>
            <p:txBody>
              <a:bodyPr/>
              <a:lstStyle/>
              <a:p>
                <a:r>
                  <a:rPr lang="en-IN">
                    <a:noFill/>
                  </a:rPr>
                  <a:t> </a:t>
                </a:r>
              </a:p>
            </p:txBody>
          </p:sp>
        </mc:Fallback>
      </mc:AlternateContent>
    </p:spTree>
    <p:extLst>
      <p:ext uri="{BB962C8B-B14F-4D97-AF65-F5344CB8AC3E}">
        <p14:creationId xmlns:p14="http://schemas.microsoft.com/office/powerpoint/2010/main" val="2576603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30535"/>
              </a:xfrm>
            </p:spPr>
            <p:txBody>
              <a:bodyPr>
                <a:normAutofit fontScale="90000"/>
              </a:bodyPr>
              <a:lstStyle/>
              <a:p>
                <a:r>
                  <a:rPr lang="en-IN" sz="2200" dirty="0" smtClean="0">
                    <a:latin typeface="Times New Roman" panose="02020603050405020304" pitchFamily="18" charset="0"/>
                    <a:cs typeface="Times New Roman" panose="02020603050405020304" pitchFamily="18" charset="0"/>
                  </a:rPr>
                  <a:t>4. P.T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is </a:t>
                </a: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Also find a scalar point function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200" dirty="0" smtClean="0">
                    <a:latin typeface="Times New Roman" panose="02020603050405020304" pitchFamily="18" charset="0"/>
                    <a:cs typeface="Times New Roman" panose="02020603050405020304" pitchFamily="18" charset="0"/>
                  </a:rPr>
                  <a:t> such that </a:t>
                </a:r>
                <a14:m>
                  <m:oMath xmlns:m="http://schemas.openxmlformats.org/officeDocument/2006/math">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r>
                      <a:rPr lang="en-IN" sz="22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30535"/>
              </a:xfrm>
              <a:blipFill>
                <a:blip r:embed="rId2" cstate="print"/>
                <a:stretch>
                  <a:fillRect l="-638" t="-13333" b="-133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48051"/>
                <a:ext cx="10515600" cy="4328911"/>
              </a:xfrm>
            </p:spPr>
            <p:txBody>
              <a:bodyPr>
                <a:normAutofit fontScale="85000" lnSpcReduction="10000"/>
              </a:bodyPr>
              <a:lstStyle/>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𝑋</m:t>
                      </m:r>
                      <m:r>
                        <a:rPr lang="en-IN" sz="2200" i="1">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m:oMathPara>
                </a14:m>
                <a:endParaRPr lang="en-IN" sz="22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2200" i="1" dirty="0">
                    <a:latin typeface="Cambria Math" panose="02040503050406030204" pitchFamily="18" charset="0"/>
                    <a:ea typeface="Cambria Math" panose="02040503050406030204" pitchFamily="18" charset="0"/>
                    <a:cs typeface="Times New Roman" panose="02020603050405020304" pitchFamily="18" charset="0"/>
                  </a:rPr>
                  <a:t/>
                </a:r>
                <a:br>
                  <a:rPr lang="en-IN" sz="2200" i="1" dirty="0">
                    <a:latin typeface="Cambria Math" panose="020405030504060302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m>
                            <m:mPr>
                              <m:mcs>
                                <m:mc>
                                  <m:mcPr>
                                    <m:count m:val="3"/>
                                    <m:mcJc m:val="center"/>
                                  </m:mcPr>
                                </m:mc>
                              </m:mcs>
                              <m:ctrlPr>
                                <a:rPr lang="en-IN" sz="2200" i="1">
                                  <a:latin typeface="Cambria Math" panose="02040503050406030204" pitchFamily="18" charset="0"/>
                                  <a:cs typeface="Times New Roman" panose="02020603050405020304" pitchFamily="18" charset="0"/>
                                </a:rPr>
                              </m:ctrlPr>
                            </m:mPr>
                            <m:mr>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𝑖</m:t>
                                    </m:r>
                                  </m:e>
                                </m:acc>
                              </m:e>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𝑗</m:t>
                                    </m:r>
                                  </m:e>
                                </m:acc>
                              </m:e>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𝑘</m:t>
                                    </m:r>
                                  </m:e>
                                </m:acc>
                              </m:e>
                            </m:mr>
                            <m:mr>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𝑧</m:t>
                                    </m:r>
                                  </m:den>
                                </m:f>
                              </m:e>
                            </m:mr>
                            <m:m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e>
                                </m:d>
                              </m:e>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e>
                                </m:d>
                              </m:e>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e>
                                </m:d>
                              </m:e>
                            </m:mr>
                          </m:m>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400" i="1">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𝐹</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𝑦</m:t>
                              </m:r>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𝑥</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𝑦</m:t>
                              </m:r>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𝑧</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𝑥</m:t>
                              </m:r>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𝑧</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m:oMathPara>
                </a14:m>
                <a:endParaRPr lang="en-IN" sz="2400" dirty="0">
                  <a:latin typeface="Times New Roman" panose="02020603050405020304" pitchFamily="18" charset="0"/>
                  <a:cs typeface="Times New Roman" panose="02020603050405020304" pitchFamily="18" charset="0"/>
                </a:endParaRPr>
              </a:p>
              <a:p>
                <a:pPr marL="0" indent="0">
                  <a:buNone/>
                </a:pPr>
                <a:endParaRPr lang="en-IN" sz="24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400" i="1">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𝐹</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m:oMathPara>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48051"/>
                <a:ext cx="10515600" cy="4328911"/>
              </a:xfrm>
              <a:blipFill>
                <a:blip r:embed="rId3" cstate="print"/>
                <a:stretch>
                  <a:fillRect l="-580" t="-3521"/>
                </a:stretch>
              </a:blipFill>
            </p:spPr>
            <p:txBody>
              <a:bodyPr/>
              <a:lstStyle/>
              <a:p>
                <a:r>
                  <a:rPr lang="en-IN">
                    <a:noFill/>
                  </a:rPr>
                  <a:t> </a:t>
                </a:r>
              </a:p>
            </p:txBody>
          </p:sp>
        </mc:Fallback>
      </mc:AlternateContent>
    </p:spTree>
    <p:extLst>
      <p:ext uri="{BB962C8B-B14F-4D97-AF65-F5344CB8AC3E}">
        <p14:creationId xmlns:p14="http://schemas.microsoft.com/office/powerpoint/2010/main" val="3994553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97912"/>
              </a:xfrm>
            </p:spPr>
            <p:txBody>
              <a:bodyPr>
                <a:normAutofit/>
              </a:bodyPr>
              <a:lstStyle/>
              <a:p>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𝟎</m:t>
                          </m:r>
                        </m:e>
                      </m:acc>
                    </m:oMath>
                    <m:oMath xmlns:m="http://schemas.openxmlformats.org/officeDocument/2006/math">
                      <m:r>
                        <a:rPr lang="en-IN" sz="2000" b="1" i="1">
                          <a:latin typeface="Cambria Math" panose="02040503050406030204" pitchFamily="18" charset="0"/>
                          <a:ea typeface="Cambria Math" panose="02040503050406030204" pitchFamily="18" charset="0"/>
                          <a:cs typeface="Times New Roman" panose="02020603050405020304" pitchFamily="18" charset="0"/>
                        </a:rPr>
                        <m:t>∴</m:t>
                      </m:r>
                      <m:r>
                        <m:rPr>
                          <m:nor/>
                        </m:rPr>
                        <a:rPr lang="en-IN" sz="2000" b="1" dirty="0">
                          <a:latin typeface="Times New Roman" panose="02020603050405020304" pitchFamily="18" charset="0"/>
                          <a:cs typeface="Times New Roman" panose="02020603050405020304" pitchFamily="18" charset="0"/>
                        </a:rPr>
                        <m:t> </m:t>
                      </m:r>
                      <m:acc>
                        <m:accPr>
                          <m:chr m:val="⃗"/>
                          <m:ctrlPr>
                            <a:rPr lang="en-IN" sz="2000" b="1" i="1" dirty="0">
                              <a:latin typeface="Cambria Math" panose="02040503050406030204" pitchFamily="18" charset="0"/>
                              <a:cs typeface="Times New Roman" panose="02020603050405020304" pitchFamily="18" charset="0"/>
                            </a:rPr>
                          </m:ctrlPr>
                        </m:accPr>
                        <m:e>
                          <m:r>
                            <a:rPr lang="en-IN" sz="2000" b="1" i="1" dirty="0">
                              <a:latin typeface="Cambria Math" panose="02040503050406030204" pitchFamily="18" charset="0"/>
                              <a:cs typeface="Times New Roman" panose="02020603050405020304" pitchFamily="18" charset="0"/>
                            </a:rPr>
                            <m:t>𝑭</m:t>
                          </m:r>
                        </m:e>
                      </m:acc>
                      <m:r>
                        <m:rPr>
                          <m:nor/>
                        </m:rPr>
                        <a:rPr lang="en-IN" sz="2000" b="1" dirty="0">
                          <a:latin typeface="Times New Roman" panose="02020603050405020304" pitchFamily="18" charset="0"/>
                          <a:cs typeface="Times New Roman" panose="02020603050405020304" pitchFamily="18" charset="0"/>
                        </a:rPr>
                        <m:t> </m:t>
                      </m:r>
                      <m:r>
                        <m:rPr>
                          <m:nor/>
                        </m:rPr>
                        <a:rPr lang="en-IN" sz="2000" b="1" dirty="0">
                          <a:latin typeface="Times New Roman" panose="02020603050405020304" pitchFamily="18" charset="0"/>
                          <a:cs typeface="Times New Roman" panose="02020603050405020304" pitchFamily="18" charset="0"/>
                        </a:rPr>
                        <m:t>is</m:t>
                      </m:r>
                      <m:r>
                        <m:rPr>
                          <m:nor/>
                        </m:rPr>
                        <a:rPr lang="en-IN" sz="2000" b="1" dirty="0">
                          <a:latin typeface="Times New Roman" panose="02020603050405020304" pitchFamily="18" charset="0"/>
                          <a:cs typeface="Times New Roman" panose="02020603050405020304" pitchFamily="18" charset="0"/>
                        </a:rPr>
                        <m:t> </m:t>
                      </m:r>
                      <m:r>
                        <m:rPr>
                          <m:nor/>
                        </m:rPr>
                        <a:rPr lang="en-IN" sz="2000" b="1" dirty="0" err="1">
                          <a:latin typeface="Times New Roman" panose="02020603050405020304" pitchFamily="18" charset="0"/>
                          <a:cs typeface="Times New Roman" panose="02020603050405020304" pitchFamily="18" charset="0"/>
                        </a:rPr>
                        <m:t>irrotational</m:t>
                      </m:r>
                      <m:r>
                        <m:rPr>
                          <m:nor/>
                        </m:rPr>
                        <a:rPr lang="en-IN" sz="2000" b="1" dirty="0">
                          <a:latin typeface="Times New Roman" panose="02020603050405020304" pitchFamily="18" charset="0"/>
                          <a:cs typeface="Times New Roman" panose="02020603050405020304" pitchFamily="18" charset="0"/>
                        </a:rPr>
                        <m:t>.</m:t>
                      </m:r>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97912"/>
              </a:xfrm>
              <a:blipFill>
                <a:blip r:embed="rId2" cstate="print"/>
                <a:stretch>
                  <a:fillRect l="-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92429"/>
                <a:ext cx="10515600" cy="4184534"/>
              </a:xfrm>
            </p:spPr>
            <p:txBody>
              <a:bodyPr>
                <a:normAutofit/>
              </a:bodyPr>
              <a:lstStyle/>
              <a:p>
                <a:pPr marL="0" indent="0">
                  <a:buNone/>
                </a:pPr>
                <a:r>
                  <a:rPr lang="en-IN" sz="2200" b="1" u="sng"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u="sng" smtClean="0">
                        <a:latin typeface="Cambria Math" panose="02040503050406030204" pitchFamily="18" charset="0"/>
                        <a:ea typeface="Cambria Math" panose="02040503050406030204" pitchFamily="18" charset="0"/>
                        <a:cs typeface="Times New Roman" panose="02020603050405020304" pitchFamily="18" charset="0"/>
                      </a:rPr>
                      <m:t>𝝋</m:t>
                    </m:r>
                  </m:oMath>
                </a14:m>
                <a:endParaRPr lang="en-IN" sz="2200" b="1" u="sng"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Consider</a:t>
                </a: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oMath>
                </a14:m>
                <a:r>
                  <a:rPr lang="en-IN" sz="2400" dirty="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Integrating we get</a:t>
                </a:r>
              </a:p>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1 </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𝑑𝑦</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𝑑𝑧</m:t>
                        </m:r>
                      </m:e>
                    </m:nary>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92429"/>
                <a:ext cx="10515600" cy="4184534"/>
              </a:xfrm>
              <a:blipFill>
                <a:blip r:embed="rId3" cstate="print"/>
                <a:stretch>
                  <a:fillRect l="-928" t="-1749" r="-2725"/>
                </a:stretch>
              </a:blipFill>
            </p:spPr>
            <p:txBody>
              <a:bodyPr/>
              <a:lstStyle/>
              <a:p>
                <a:r>
                  <a:rPr lang="en-IN">
                    <a:noFill/>
                  </a:rPr>
                  <a:t> </a:t>
                </a:r>
              </a:p>
            </p:txBody>
          </p:sp>
        </mc:Fallback>
      </mc:AlternateContent>
    </p:spTree>
    <p:extLst>
      <p:ext uri="{BB962C8B-B14F-4D97-AF65-F5344CB8AC3E}">
        <p14:creationId xmlns:p14="http://schemas.microsoft.com/office/powerpoint/2010/main" val="474710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97912"/>
              </a:xfrm>
            </p:spPr>
            <p:txBody>
              <a:bodyPr>
                <a:normAutofit/>
              </a:bodyPr>
              <a:lstStyle/>
              <a:p>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𝟎</m:t>
                          </m:r>
                        </m:e>
                      </m:acc>
                    </m:oMath>
                    <m:oMath xmlns:m="http://schemas.openxmlformats.org/officeDocument/2006/math">
                      <m:r>
                        <a:rPr lang="en-IN" sz="2000" b="1" i="1">
                          <a:latin typeface="Cambria Math" panose="02040503050406030204" pitchFamily="18" charset="0"/>
                          <a:ea typeface="Cambria Math" panose="02040503050406030204" pitchFamily="18" charset="0"/>
                          <a:cs typeface="Times New Roman" panose="02020603050405020304" pitchFamily="18" charset="0"/>
                        </a:rPr>
                        <m:t>∴</m:t>
                      </m:r>
                      <m:r>
                        <m:rPr>
                          <m:nor/>
                        </m:rPr>
                        <a:rPr lang="en-IN" sz="2000" b="1" dirty="0">
                          <a:latin typeface="Times New Roman" panose="02020603050405020304" pitchFamily="18" charset="0"/>
                          <a:cs typeface="Times New Roman" panose="02020603050405020304" pitchFamily="18" charset="0"/>
                        </a:rPr>
                        <m:t> </m:t>
                      </m:r>
                      <m:acc>
                        <m:accPr>
                          <m:chr m:val="⃗"/>
                          <m:ctrlPr>
                            <a:rPr lang="en-IN" sz="2000" b="1" i="1" dirty="0">
                              <a:latin typeface="Cambria Math" panose="02040503050406030204" pitchFamily="18" charset="0"/>
                              <a:cs typeface="Times New Roman" panose="02020603050405020304" pitchFamily="18" charset="0"/>
                            </a:rPr>
                          </m:ctrlPr>
                        </m:accPr>
                        <m:e>
                          <m:r>
                            <a:rPr lang="en-IN" sz="2000" b="1" i="1" dirty="0">
                              <a:latin typeface="Cambria Math" panose="02040503050406030204" pitchFamily="18" charset="0"/>
                              <a:cs typeface="Times New Roman" panose="02020603050405020304" pitchFamily="18" charset="0"/>
                            </a:rPr>
                            <m:t>𝑭</m:t>
                          </m:r>
                        </m:e>
                      </m:acc>
                      <m:r>
                        <m:rPr>
                          <m:nor/>
                        </m:rPr>
                        <a:rPr lang="en-IN" sz="2000" b="1" dirty="0">
                          <a:latin typeface="Times New Roman" panose="02020603050405020304" pitchFamily="18" charset="0"/>
                          <a:cs typeface="Times New Roman" panose="02020603050405020304" pitchFamily="18" charset="0"/>
                        </a:rPr>
                        <m:t> </m:t>
                      </m:r>
                      <m:r>
                        <m:rPr>
                          <m:nor/>
                        </m:rPr>
                        <a:rPr lang="en-IN" sz="2000" b="1" dirty="0">
                          <a:latin typeface="Times New Roman" panose="02020603050405020304" pitchFamily="18" charset="0"/>
                          <a:cs typeface="Times New Roman" panose="02020603050405020304" pitchFamily="18" charset="0"/>
                        </a:rPr>
                        <m:t>is</m:t>
                      </m:r>
                      <m:r>
                        <m:rPr>
                          <m:nor/>
                        </m:rPr>
                        <a:rPr lang="en-IN" sz="2000" b="1" dirty="0">
                          <a:latin typeface="Times New Roman" panose="02020603050405020304" pitchFamily="18" charset="0"/>
                          <a:cs typeface="Times New Roman" panose="02020603050405020304" pitchFamily="18" charset="0"/>
                        </a:rPr>
                        <m:t> </m:t>
                      </m:r>
                      <m:r>
                        <m:rPr>
                          <m:nor/>
                        </m:rPr>
                        <a:rPr lang="en-IN" sz="2000" b="1" dirty="0" err="1">
                          <a:latin typeface="Times New Roman" panose="02020603050405020304" pitchFamily="18" charset="0"/>
                          <a:cs typeface="Times New Roman" panose="02020603050405020304" pitchFamily="18" charset="0"/>
                        </a:rPr>
                        <m:t>irrotational</m:t>
                      </m:r>
                      <m:r>
                        <m:rPr>
                          <m:nor/>
                        </m:rPr>
                        <a:rPr lang="en-IN" sz="2000" b="1" dirty="0">
                          <a:latin typeface="Times New Roman" panose="02020603050405020304" pitchFamily="18" charset="0"/>
                          <a:cs typeface="Times New Roman" panose="02020603050405020304" pitchFamily="18" charset="0"/>
                        </a:rPr>
                        <m:t>.</m:t>
                      </m:r>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97912"/>
              </a:xfrm>
              <a:blipFill>
                <a:blip r:embed="rId2" cstate="print"/>
                <a:stretch>
                  <a:fillRect l="-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92429"/>
                <a:ext cx="10515600" cy="4450412"/>
              </a:xfrm>
            </p:spPr>
            <p:txBody>
              <a:bodyPr>
                <a:normAutofit/>
              </a:bodyPr>
              <a:lstStyle/>
              <a:p>
                <a:pPr marL="0" indent="0">
                  <a:buNone/>
                </a:pPr>
                <a:r>
                  <a:rPr lang="en-IN" sz="2200" b="1" u="sng"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u="sng" smtClean="0">
                        <a:latin typeface="Cambria Math" panose="02040503050406030204" pitchFamily="18" charset="0"/>
                        <a:ea typeface="Cambria Math" panose="02040503050406030204" pitchFamily="18" charset="0"/>
                        <a:cs typeface="Times New Roman" panose="02020603050405020304" pitchFamily="18" charset="0"/>
                      </a:rPr>
                      <m:t>𝝋</m:t>
                    </m:r>
                  </m:oMath>
                </a14:m>
                <a:endParaRPr lang="en-IN" sz="2200" b="1" u="sng"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Consider</a:t>
                </a: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oMath>
                </a14:m>
                <a:r>
                  <a:rPr lang="en-IN" sz="2400" dirty="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Integrating we get</a:t>
                </a:r>
              </a:p>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1 </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𝑑𝑦</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𝑑𝑧</m:t>
                        </m:r>
                      </m:e>
                    </m:nary>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92429"/>
                <a:ext cx="10515600" cy="4450412"/>
              </a:xfrm>
              <a:blipFill>
                <a:blip r:embed="rId3" cstate="print"/>
                <a:stretch>
                  <a:fillRect l="-928" t="-1644" r="-2725"/>
                </a:stretch>
              </a:blipFill>
            </p:spPr>
            <p:txBody>
              <a:bodyPr/>
              <a:lstStyle/>
              <a:p>
                <a:r>
                  <a:rPr lang="en-IN">
                    <a:noFill/>
                  </a:rPr>
                  <a:t> </a:t>
                </a:r>
              </a:p>
            </p:txBody>
          </p:sp>
        </mc:Fallback>
      </mc:AlternateContent>
    </p:spTree>
    <p:extLst>
      <p:ext uri="{BB962C8B-B14F-4D97-AF65-F5344CB8AC3E}">
        <p14:creationId xmlns:p14="http://schemas.microsoft.com/office/powerpoint/2010/main" val="11172459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97912"/>
              </a:xfrm>
            </p:spPr>
            <p:txBody>
              <a:bodyPr>
                <a:normAutofit/>
              </a:bodyPr>
              <a:lstStyle/>
              <a:p>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𝟎</m:t>
                          </m:r>
                        </m:e>
                      </m:acc>
                    </m:oMath>
                    <m:oMath xmlns:m="http://schemas.openxmlformats.org/officeDocument/2006/math">
                      <m:r>
                        <a:rPr lang="en-IN" sz="2000" b="1" i="1">
                          <a:latin typeface="Cambria Math" panose="02040503050406030204" pitchFamily="18" charset="0"/>
                          <a:ea typeface="Cambria Math" panose="02040503050406030204" pitchFamily="18" charset="0"/>
                          <a:cs typeface="Times New Roman" panose="02020603050405020304" pitchFamily="18" charset="0"/>
                        </a:rPr>
                        <m:t>∴</m:t>
                      </m:r>
                      <m:r>
                        <m:rPr>
                          <m:nor/>
                        </m:rPr>
                        <a:rPr lang="en-IN" sz="2000" b="1" dirty="0">
                          <a:latin typeface="Times New Roman" panose="02020603050405020304" pitchFamily="18" charset="0"/>
                          <a:cs typeface="Times New Roman" panose="02020603050405020304" pitchFamily="18" charset="0"/>
                        </a:rPr>
                        <m:t> </m:t>
                      </m:r>
                      <m:acc>
                        <m:accPr>
                          <m:chr m:val="⃗"/>
                          <m:ctrlPr>
                            <a:rPr lang="en-IN" sz="2000" b="1" i="1" dirty="0">
                              <a:latin typeface="Cambria Math" panose="02040503050406030204" pitchFamily="18" charset="0"/>
                              <a:cs typeface="Times New Roman" panose="02020603050405020304" pitchFamily="18" charset="0"/>
                            </a:rPr>
                          </m:ctrlPr>
                        </m:accPr>
                        <m:e>
                          <m:r>
                            <a:rPr lang="en-IN" sz="2000" b="1" i="1" dirty="0">
                              <a:latin typeface="Cambria Math" panose="02040503050406030204" pitchFamily="18" charset="0"/>
                              <a:cs typeface="Times New Roman" panose="02020603050405020304" pitchFamily="18" charset="0"/>
                            </a:rPr>
                            <m:t>𝑭</m:t>
                          </m:r>
                        </m:e>
                      </m:acc>
                      <m:r>
                        <m:rPr>
                          <m:nor/>
                        </m:rPr>
                        <a:rPr lang="en-IN" sz="2000" b="1" dirty="0">
                          <a:latin typeface="Times New Roman" panose="02020603050405020304" pitchFamily="18" charset="0"/>
                          <a:cs typeface="Times New Roman" panose="02020603050405020304" pitchFamily="18" charset="0"/>
                        </a:rPr>
                        <m:t> </m:t>
                      </m:r>
                      <m:r>
                        <m:rPr>
                          <m:nor/>
                        </m:rPr>
                        <a:rPr lang="en-IN" sz="2000" b="1" dirty="0">
                          <a:latin typeface="Times New Roman" panose="02020603050405020304" pitchFamily="18" charset="0"/>
                          <a:cs typeface="Times New Roman" panose="02020603050405020304" pitchFamily="18" charset="0"/>
                        </a:rPr>
                        <m:t>is</m:t>
                      </m:r>
                      <m:r>
                        <m:rPr>
                          <m:nor/>
                        </m:rPr>
                        <a:rPr lang="en-IN" sz="2000" b="1" dirty="0">
                          <a:latin typeface="Times New Roman" panose="02020603050405020304" pitchFamily="18" charset="0"/>
                          <a:cs typeface="Times New Roman" panose="02020603050405020304" pitchFamily="18" charset="0"/>
                        </a:rPr>
                        <m:t> </m:t>
                      </m:r>
                      <m:r>
                        <m:rPr>
                          <m:nor/>
                        </m:rPr>
                        <a:rPr lang="en-IN" sz="2000" b="1" dirty="0" err="1">
                          <a:latin typeface="Times New Roman" panose="02020603050405020304" pitchFamily="18" charset="0"/>
                          <a:cs typeface="Times New Roman" panose="02020603050405020304" pitchFamily="18" charset="0"/>
                        </a:rPr>
                        <m:t>irrotational</m:t>
                      </m:r>
                      <m:r>
                        <m:rPr>
                          <m:nor/>
                        </m:rPr>
                        <a:rPr lang="en-IN" sz="2000" b="1" dirty="0">
                          <a:latin typeface="Times New Roman" panose="02020603050405020304" pitchFamily="18" charset="0"/>
                          <a:cs typeface="Times New Roman" panose="02020603050405020304" pitchFamily="18" charset="0"/>
                        </a:rPr>
                        <m:t>.</m:t>
                      </m:r>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97912"/>
              </a:xfrm>
              <a:blipFill>
                <a:blip r:embed="rId2" cstate="print"/>
                <a:stretch>
                  <a:fillRect l="-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92428"/>
                <a:ext cx="10515600" cy="4397861"/>
              </a:xfrm>
            </p:spPr>
            <p:txBody>
              <a:bodyPr>
                <a:normAutofit lnSpcReduction="10000"/>
              </a:bodyPr>
              <a:lstStyle/>
              <a:p>
                <a:pPr marL="0" indent="0">
                  <a:buNone/>
                </a:pPr>
                <a:r>
                  <a:rPr lang="en-IN" sz="2200" b="1" u="sng"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u="sng" smtClean="0">
                        <a:latin typeface="Cambria Math" panose="02040503050406030204" pitchFamily="18" charset="0"/>
                        <a:ea typeface="Cambria Math" panose="02040503050406030204" pitchFamily="18" charset="0"/>
                        <a:cs typeface="Times New Roman" panose="02020603050405020304" pitchFamily="18" charset="0"/>
                      </a:rPr>
                      <m:t>𝝋</m:t>
                    </m:r>
                  </m:oMath>
                </a14:m>
                <a:endParaRPr lang="en-IN" sz="2200" b="1" u="sng"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Consider</a:t>
                </a: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oMath>
                </a14:m>
                <a:r>
                  <a:rPr lang="en-IN" sz="2400" dirty="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Integrating we get</a:t>
                </a:r>
              </a:p>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1 </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𝑑𝑦</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𝑑𝑧</m:t>
                        </m:r>
                      </m:e>
                    </m:nary>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1" i="1">
                        <a:latin typeface="Cambria Math" panose="02040503050406030204" pitchFamily="18" charset="0"/>
                        <a:ea typeface="Cambria Math" panose="02040503050406030204" pitchFamily="18" charset="0"/>
                        <a:cs typeface="Times New Roman" panose="02020603050405020304" pitchFamily="18" charset="0"/>
                      </a:rPr>
                      <m:t>∴ </m:t>
                    </m:r>
                    <m:r>
                      <a:rPr lang="en-IN" sz="2400" b="1" i="1">
                        <a:latin typeface="Cambria Math" panose="02040503050406030204" pitchFamily="18" charset="0"/>
                        <a:ea typeface="Cambria Math" panose="02040503050406030204" pitchFamily="18" charset="0"/>
                        <a:cs typeface="Times New Roman" panose="02020603050405020304" pitchFamily="18" charset="0"/>
                      </a:rPr>
                      <m:t>𝝋</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𝒙𝒚</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𝒙𝒛</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𝒚𝒛</m:t>
                    </m:r>
                  </m:oMath>
                </a14:m>
                <a:r>
                  <a:rPr lang="en-IN" sz="2400" b="1" dirty="0">
                    <a:latin typeface="Times New Roman" panose="02020603050405020304" pitchFamily="18" charset="0"/>
                    <a:cs typeface="Times New Roman" panose="02020603050405020304" pitchFamily="18" charset="0"/>
                  </a:rPr>
                  <a:t> , </a:t>
                </a:r>
                <a:r>
                  <a:rPr lang="en-IN" sz="2400" dirty="0">
                    <a:latin typeface="Times New Roman" panose="02020603050405020304" pitchFamily="18" charset="0"/>
                    <a:cs typeface="Times New Roman" panose="02020603050405020304" pitchFamily="18" charset="0"/>
                  </a:rPr>
                  <a:t>where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𝑦𝑧</m:t>
                    </m:r>
                  </m:oMath>
                </a14:m>
                <a:r>
                  <a:rPr lang="en-IN" sz="2400" b="1" dirty="0">
                    <a:latin typeface="Times New Roman" panose="02020603050405020304" pitchFamily="18" charset="0"/>
                    <a:cs typeface="Times New Roman" panose="02020603050405020304" pitchFamily="18" charset="0"/>
                  </a:rPr>
                  <a:t>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𝑥𝑧</m:t>
                    </m:r>
                  </m:oMath>
                </a14:m>
                <a:r>
                  <a:rPr lang="en-IN" sz="2400" b="1" dirty="0">
                    <a:latin typeface="Times New Roman" panose="02020603050405020304" pitchFamily="18" charset="0"/>
                    <a:cs typeface="Times New Roman" panose="02020603050405020304" pitchFamily="18" charset="0"/>
                  </a:rPr>
                  <a:t>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𝑥𝑦</m:t>
                    </m:r>
                  </m:oMath>
                </a14:m>
                <a:endParaRPr lang="en-IN"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92428"/>
                <a:ext cx="10515600" cy="4397861"/>
              </a:xfrm>
              <a:blipFill>
                <a:blip r:embed="rId3" cstate="print"/>
                <a:stretch>
                  <a:fillRect l="-928" t="-2497" r="-2725"/>
                </a:stretch>
              </a:blipFill>
            </p:spPr>
            <p:txBody>
              <a:bodyPr/>
              <a:lstStyle/>
              <a:p>
                <a:r>
                  <a:rPr lang="en-IN">
                    <a:noFill/>
                  </a:rPr>
                  <a:t> </a:t>
                </a:r>
              </a:p>
            </p:txBody>
          </p:sp>
        </mc:Fallback>
      </mc:AlternateContent>
    </p:spTree>
    <p:extLst>
      <p:ext uri="{BB962C8B-B14F-4D97-AF65-F5344CB8AC3E}">
        <p14:creationId xmlns:p14="http://schemas.microsoft.com/office/powerpoint/2010/main" val="1138309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459036"/>
          </a:xfrm>
        </p:spPr>
        <p:txBody>
          <a:bodyPr>
            <a:normAutofit/>
          </a:bodyPr>
          <a:lstStyle/>
          <a:p>
            <a:r>
              <a:rPr lang="en-IN" sz="2200" b="1" i="1" dirty="0" smtClean="0">
                <a:latin typeface="Times New Roman" panose="02020603050405020304" pitchFamily="18" charset="0"/>
                <a:cs typeface="Times New Roman" panose="02020603050405020304" pitchFamily="18" charset="0"/>
              </a:rPr>
              <a:t>VECTOR INTEGRATION</a:t>
            </a:r>
            <a:endParaRPr lang="en-IN" sz="22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76552"/>
                <a:ext cx="10515600" cy="4600411"/>
              </a:xfrm>
            </p:spPr>
            <p:txBody>
              <a:bodyPr>
                <a:normAutofit/>
              </a:bodyPr>
              <a:lstStyle/>
              <a:p>
                <a:pPr marL="0" indent="0">
                  <a:buNone/>
                </a:pPr>
                <a:r>
                  <a:rPr lang="en-IN" sz="2200" b="1" i="1" dirty="0" smtClean="0">
                    <a:latin typeface="Times New Roman" panose="02020603050405020304" pitchFamily="18" charset="0"/>
                    <a:cs typeface="Times New Roman" panose="02020603050405020304" pitchFamily="18" charset="0"/>
                  </a:rPr>
                  <a:t>Line Integral</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Consider a curve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in space which consists of infinitesimally small elements of length </a:t>
                </a:r>
              </a:p>
              <a:p>
                <a:pPr marL="0" indent="0">
                  <a:buNone/>
                </a:pP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𝑑𝑟</m:t>
                    </m:r>
                  </m:oMath>
                </a14:m>
                <a:r>
                  <a:rPr lang="en-IN" sz="2200" dirty="0" smtClean="0">
                    <a:latin typeface="Times New Roman" panose="02020603050405020304" pitchFamily="18" charset="0"/>
                    <a:cs typeface="Times New Roman" panose="02020603050405020304" pitchFamily="18" charset="0"/>
                  </a:rPr>
                  <a:t>. Then the line integral of a vector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𝐴</m:t>
                        </m:r>
                      </m:e>
                    </m:acc>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e>
                    </m:d>
                  </m:oMath>
                </a14:m>
                <a:r>
                  <a:rPr lang="en-IN" sz="2200" dirty="0" smtClean="0">
                    <a:latin typeface="Times New Roman" panose="02020603050405020304" pitchFamily="18" charset="0"/>
                    <a:cs typeface="Times New Roman" panose="02020603050405020304" pitchFamily="18" charset="0"/>
                  </a:rPr>
                  <a:t> along the curve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defined to be the sum of the scalar products of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𝐴</m:t>
                        </m:r>
                      </m:e>
                    </m:acc>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and is represented by </a:t>
                </a:r>
                <a14:m>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𝐶</m:t>
                        </m:r>
                      </m:sub>
                      <m:sup/>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𝐴</m:t>
                            </m:r>
                          </m:e>
                        </m:acc>
                      </m:e>
                    </m:nary>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r>
                  <a:rPr lang="en-IN" sz="2200" i="1" dirty="0" smtClean="0">
                    <a:latin typeface="Times New Roman" panose="02020603050405020304" pitchFamily="18" charset="0"/>
                    <a:cs typeface="Times New Roman" panose="02020603050405020304" pitchFamily="18" charset="0"/>
                  </a:rPr>
                  <a:t> .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If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the force acted upon by a particle in displacing it along the curve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then </a:t>
                </a: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represents the total work done by a force , it also represents the circulation of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about </a:t>
                </a:r>
                <a14:m>
                  <m:oMath xmlns:m="http://schemas.openxmlformats.org/officeDocument/2006/math">
                    <m:r>
                      <a:rPr lang="en-IN" sz="2200" i="1">
                        <a:latin typeface="Cambria Math" panose="02040503050406030204" pitchFamily="18" charset="0"/>
                        <a:cs typeface="Times New Roman" panose="02020603050405020304" pitchFamily="18" charset="0"/>
                      </a:rPr>
                      <m:t>𝐶</m:t>
                    </m:r>
                    <m:r>
                      <a:rPr lang="en-IN" sz="2200" i="1" smtClean="0">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where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represents the velocity of a fluid.</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a:latin typeface="Times New Roman" panose="02020603050405020304" pitchFamily="18" charset="0"/>
                    <a:cs typeface="Times New Roman" panose="02020603050405020304" pitchFamily="18" charset="0"/>
                  </a:rPr>
                  <a:t> is </a:t>
                </a:r>
                <a:r>
                  <a:rPr lang="en-IN" sz="2200" dirty="0" smtClean="0">
                    <a:latin typeface="Times New Roman" panose="02020603050405020304" pitchFamily="18" charset="0"/>
                    <a:cs typeface="Times New Roman" panose="02020603050405020304" pitchFamily="18" charset="0"/>
                  </a:rPr>
                  <a:t>said to be </a:t>
                </a: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if </a:t>
                </a:r>
                <a14:m>
                  <m:oMath xmlns:m="http://schemas.openxmlformats.org/officeDocument/2006/math">
                    <m:nary>
                      <m:naryPr>
                        <m:chr m:val="∮"/>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𝐶</m:t>
                        </m:r>
                      </m:sub>
                      <m:sup/>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m:rPr>
                            <m:brk m:alnAt="24"/>
                          </m:rP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e>
                    </m:nary>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76552"/>
                <a:ext cx="10515600" cy="4600411"/>
              </a:xfrm>
              <a:blipFill>
                <a:blip r:embed="rId2" cstate="print"/>
                <a:stretch>
                  <a:fillRect l="-754" t="-1592" r="-1217"/>
                </a:stretch>
              </a:blipFill>
            </p:spPr>
            <p:txBody>
              <a:bodyPr/>
              <a:lstStyle/>
              <a:p>
                <a:r>
                  <a:rPr lang="en-IN">
                    <a:noFill/>
                  </a:rPr>
                  <a:t> </a:t>
                </a:r>
              </a:p>
            </p:txBody>
          </p:sp>
        </mc:Fallback>
      </mc:AlternateContent>
    </p:spTree>
    <p:extLst>
      <p:ext uri="{BB962C8B-B14F-4D97-AF65-F5344CB8AC3E}">
        <p14:creationId xmlns:p14="http://schemas.microsoft.com/office/powerpoint/2010/main" val="19510644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219200"/>
                <a:ext cx="10515600" cy="1177492"/>
              </a:xfrm>
            </p:spPr>
            <p:txBody>
              <a:bodyPr>
                <a:normAutofit/>
              </a:bodyPr>
              <a:lstStyle/>
              <a:p>
                <a:r>
                  <a:rPr lang="en-IN" sz="2200" b="1" i="1" u="sng" dirty="0" smtClean="0">
                    <a:latin typeface="Times New Roman" panose="02020603050405020304" pitchFamily="18" charset="0"/>
                    <a:ea typeface="Cambria" panose="02040503050406030204" pitchFamily="18" charset="0"/>
                    <a:cs typeface="Times New Roman" panose="02020603050405020304" pitchFamily="18" charset="0"/>
                  </a:rPr>
                  <a:t>Problems</a:t>
                </a:r>
                <a:br>
                  <a:rPr lang="en-IN" sz="2200" b="1" i="1" u="sng"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dirty="0" smtClean="0">
                    <a:latin typeface="Times New Roman" panose="02020603050405020304" pitchFamily="18" charset="0"/>
                    <a:ea typeface="Cambria" panose="02040503050406030204" pitchFamily="18" charset="0"/>
                    <a:cs typeface="Times New Roman" panose="02020603050405020304" pitchFamily="18" charset="0"/>
                  </a:rPr>
                  <a:t>1. If </a:t>
                </a:r>
                <a14:m>
                  <m:oMath xmlns:m="http://schemas.openxmlformats.org/officeDocument/2006/math">
                    <m:acc>
                      <m:accPr>
                        <m:chr m:val="⃗"/>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𝐹</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5</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−6</m:t>
                        </m:r>
                        <m:sSup>
                          <m:sSup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𝑗</m:t>
                        </m:r>
                      </m:e>
                    </m:acc>
                    <m:r>
                      <a:rPr lang="en-IN" sz="2200" b="0" i="0" smtClean="0">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evaluate </a:t>
                </a: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where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is the curve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3</m:t>
                        </m:r>
                      </m:sup>
                    </m:sSup>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from </a:t>
                </a:r>
                <a:br>
                  <a:rPr lang="en-IN" sz="2200"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dirty="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   the point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1,1</m:t>
                        </m:r>
                      </m:e>
                    </m:d>
                    <m:r>
                      <a:rPr lang="en-IN" sz="2200" b="0" i="1" smtClean="0">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to the point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8</m:t>
                        </m:r>
                      </m:e>
                    </m:d>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a:t>
                </a: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6" name="Title 5">
                <a:extLst>
                  <a:ext uri="{FF2B5EF4-FFF2-40B4-BE49-F238E27FC236}">
                    <a16:creationId xmlns:a16="http://schemas.microsoft.com/office/drawing/2014/main" xmlns="" xmlns:a14="http://schemas.microsoft.com/office/drawing/2010/main" id="{D056CBB8-5F77-4A97-9B59-5BDDE7797F02}"/>
                  </a:ext>
                </a:extLst>
              </p:cNvPr>
              <p:cNvSpPr>
                <a:spLocks noGrp="1" noRot="1" noChangeAspect="1" noMove="1" noResize="1" noEditPoints="1" noAdjustHandles="1" noChangeArrowheads="1" noChangeShapeType="1" noTextEdit="1"/>
              </p:cNvSpPr>
              <p:nvPr>
                <p:ph type="title"/>
              </p:nvPr>
            </p:nvSpPr>
            <p:spPr>
              <a:xfrm>
                <a:off x="838200" y="1219200"/>
                <a:ext cx="10515600" cy="1177492"/>
              </a:xfrm>
              <a:blipFill>
                <a:blip r:embed="rId2" cstate="print"/>
                <a:stretch>
                  <a:fillRect l="-754" t="-4145" r="-1043" b="-880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2483319"/>
                <a:ext cx="10515600" cy="3855876"/>
              </a:xfrm>
            </p:spPr>
            <p:txBody>
              <a:bodyPr>
                <a:normAutofit/>
              </a:bodyPr>
              <a:lstStyle/>
              <a:p>
                <a:pPr marL="0" indent="0">
                  <a:buNone/>
                </a:pP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Sol: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Given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r>
                          <a:rPr lang="en-IN" sz="2200" i="1">
                            <a:latin typeface="Cambria Math" panose="02040503050406030204" pitchFamily="18" charset="0"/>
                            <a:ea typeface="Cambria" panose="02040503050406030204" pitchFamily="18" charset="0"/>
                            <a:cs typeface="Times New Roman" panose="02020603050405020304" pitchFamily="18" charset="0"/>
                          </a:rPr>
                          <m:t>−6</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e>
                    </m:d>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𝑦</m:t>
                        </m:r>
                        <m:r>
                          <a:rPr lang="en-IN" sz="2200" i="1">
                            <a:latin typeface="Cambria Math" panose="02040503050406030204" pitchFamily="18" charset="0"/>
                            <a:ea typeface="Cambria" panose="02040503050406030204" pitchFamily="18" charset="0"/>
                            <a:cs typeface="Times New Roman" panose="02020603050405020304" pitchFamily="18" charset="0"/>
                          </a:rPr>
                          <m:t>−4</m:t>
                        </m:r>
                        <m:r>
                          <a:rPr lang="en-IN" sz="2200" i="1">
                            <a:latin typeface="Cambria Math" panose="02040503050406030204" pitchFamily="18" charset="0"/>
                            <a:ea typeface="Cambria"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oMath>
                </a14:m>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p>
              <a:p>
                <a:pPr marL="0" indent="0">
                  <a:buNone/>
                </a:pPr>
                <a:r>
                  <a:rPr lang="en-IN" sz="2200" b="0" dirty="0" smtClean="0">
                    <a:ea typeface="Cambria" panose="020405030504060302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𝑑</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𝑟</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𝑘</m:t>
                        </m:r>
                      </m:e>
                    </m:acc>
                  </m:oMath>
                </a14:m>
                <a:endParaRPr lang="en-IN" sz="2200" b="1"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Consider,</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r>
                              <a:rPr lang="en-IN" sz="2200" i="1">
                                <a:latin typeface="Cambria Math" panose="02040503050406030204" pitchFamily="18" charset="0"/>
                                <a:ea typeface="Cambria" panose="02040503050406030204" pitchFamily="18" charset="0"/>
                                <a:cs typeface="Times New Roman" panose="02020603050405020304" pitchFamily="18" charset="0"/>
                              </a:rPr>
                              <m:t>−6</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e>
                        </m:d>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𝑦</m:t>
                            </m:r>
                            <m:r>
                              <a:rPr lang="en-IN" sz="2200" i="1">
                                <a:latin typeface="Cambria Math" panose="02040503050406030204" pitchFamily="18" charset="0"/>
                                <a:ea typeface="Cambria" panose="02040503050406030204" pitchFamily="18" charset="0"/>
                                <a:cs typeface="Times New Roman" panose="02020603050405020304" pitchFamily="18" charset="0"/>
                              </a:rPr>
                              <m:t>−4</m:t>
                            </m:r>
                            <m:r>
                              <a:rPr lang="en-IN" sz="2200" i="1">
                                <a:latin typeface="Cambria Math" panose="02040503050406030204" pitchFamily="18" charset="0"/>
                                <a:ea typeface="Cambria"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e>
                    </m:d>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oMath>
                </a14:m>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r>
                          <a:rPr lang="en-IN" sz="2200" i="1">
                            <a:latin typeface="Cambria Math" panose="02040503050406030204" pitchFamily="18" charset="0"/>
                            <a:ea typeface="Cambria" panose="02040503050406030204" pitchFamily="18" charset="0"/>
                            <a:cs typeface="Times New Roman" panose="02020603050405020304" pitchFamily="18" charset="0"/>
                          </a:rPr>
                          <m:t>−6</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panose="02040503050406030204" pitchFamily="18" charset="0"/>
                        <a:cs typeface="Times New Roman" panose="02020603050405020304" pitchFamily="18" charset="0"/>
                      </a:rPr>
                      <m:t>𝑑𝑥</m:t>
                    </m:r>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𝑦</m:t>
                        </m:r>
                        <m:r>
                          <a:rPr lang="en-IN" sz="2200" i="1">
                            <a:latin typeface="Cambria Math" panose="02040503050406030204" pitchFamily="18" charset="0"/>
                            <a:ea typeface="Cambria" panose="02040503050406030204" pitchFamily="18" charset="0"/>
                            <a:cs typeface="Times New Roman" panose="02020603050405020304" pitchFamily="18" charset="0"/>
                          </a:rPr>
                          <m:t>−4</m:t>
                        </m:r>
                        <m:r>
                          <a:rPr lang="en-IN" sz="2200" i="1">
                            <a:latin typeface="Cambria Math" panose="02040503050406030204" pitchFamily="18" charset="0"/>
                            <a:ea typeface="Cambria" panose="02040503050406030204" pitchFamily="18" charset="0"/>
                            <a:cs typeface="Times New Roman" panose="02020603050405020304" pitchFamily="18" charset="0"/>
                          </a:rPr>
                          <m:t>𝑥</m:t>
                        </m:r>
                      </m:e>
                    </m:d>
                    <m:r>
                      <a:rPr lang="en-IN" sz="2200" i="1">
                        <a:latin typeface="Cambria Math" panose="02040503050406030204" pitchFamily="18" charset="0"/>
                        <a:ea typeface="Cambria" panose="02040503050406030204" pitchFamily="18" charset="0"/>
                        <a:cs typeface="Times New Roman" panose="02020603050405020304" pitchFamily="18" charset="0"/>
                      </a:rPr>
                      <m:t>𝑑𝑦</m:t>
                    </m:r>
                  </m:oMath>
                </a14:m>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  (1)</a:t>
                </a: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In </a:t>
                </a:r>
                <a14:m>
                  <m:oMath xmlns:m="http://schemas.openxmlformats.org/officeDocument/2006/math">
                    <m:r>
                      <a:rPr lang="en-IN" sz="2200" i="1">
                        <a:latin typeface="Cambria Math" panose="02040503050406030204" pitchFamily="18" charset="0"/>
                        <a:cs typeface="Times New Roman" panose="02020603050405020304" pitchFamily="18" charset="0"/>
                      </a:rPr>
                      <m:t>𝐶</m:t>
                    </m:r>
                    <m:r>
                      <a:rPr lang="en-IN" sz="2200" i="1">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𝑦</m:t>
                    </m:r>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3</m:t>
                        </m:r>
                      </m:sup>
                    </m:sSup>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Points: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1,1</m:t>
                        </m:r>
                      </m:e>
                    </m:d>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2,8</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𝑑𝑦</m:t>
                    </m:r>
                    <m:r>
                      <a:rPr lang="en-IN" sz="2200" b="0" i="1" smtClean="0">
                        <a:latin typeface="Cambria Math" panose="02040503050406030204" pitchFamily="18" charset="0"/>
                        <a:cs typeface="Times New Roman" panose="02020603050405020304" pitchFamily="18" charset="0"/>
                      </a:rPr>
                      <m:t>=3</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𝑑𝑥</m:t>
                    </m:r>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b="1" dirty="0">
                    <a:latin typeface="Times New Roman" panose="02020603050405020304" pitchFamily="18" charset="0"/>
                    <a:ea typeface="Cambria" panose="02040503050406030204" pitchFamily="18" charset="0"/>
                    <a:cs typeface="Times New Roman" panose="02020603050405020304" pitchFamily="18" charset="0"/>
                  </a:rPr>
                  <a:t>(</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1)</a:t>
                </a:r>
                <a14:m>
                  <m:oMath xmlns:m="http://schemas.openxmlformats.org/officeDocument/2006/math">
                    <m:r>
                      <a:rPr lang="en-IN" sz="2200" b="1" i="1" smtClean="0">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5</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4</m:t>
                            </m:r>
                          </m:sup>
                        </m:sSup>
                        <m:r>
                          <a:rPr lang="en-IN" sz="2200" b="0" i="1" smtClean="0">
                            <a:latin typeface="Cambria Math" panose="02040503050406030204" pitchFamily="18" charset="0"/>
                            <a:cs typeface="Times New Roman" panose="02020603050405020304" pitchFamily="18" charset="0"/>
                          </a:rPr>
                          <m:t>−6</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e>
                    </m:d>
                    <m:r>
                      <a:rPr lang="en-IN" sz="2200" b="0" i="1" smtClean="0">
                        <a:latin typeface="Cambria Math" panose="02040503050406030204" pitchFamily="18" charset="0"/>
                        <a:cs typeface="Times New Roman" panose="02020603050405020304" pitchFamily="18" charset="0"/>
                      </a:rPr>
                      <m:t>𝑑𝑥</m:t>
                    </m:r>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−4</m:t>
                        </m:r>
                        <m:r>
                          <a:rPr lang="en-IN" sz="2200" b="0" i="1" smtClean="0">
                            <a:latin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cs typeface="Times New Roman" panose="02020603050405020304" pitchFamily="18" charset="0"/>
                      </a:rPr>
                      <m:t>.3</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𝑑𝑥</m:t>
                    </m:r>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5</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4</m:t>
                            </m:r>
                          </m:sup>
                        </m:sSup>
                        <m:r>
                          <a:rPr lang="en-IN" sz="2200" i="1">
                            <a:latin typeface="Cambria Math" panose="02040503050406030204" pitchFamily="18" charset="0"/>
                            <a:cs typeface="Times New Roman" panose="02020603050405020304" pitchFamily="18" charset="0"/>
                          </a:rPr>
                          <m:t>−6</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+6</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5</m:t>
                            </m:r>
                          </m:sup>
                        </m:sSup>
                        <m:r>
                          <a:rPr lang="en-IN" sz="2200" b="0" i="1" smtClean="0">
                            <a:latin typeface="Cambria Math" panose="02040503050406030204" pitchFamily="18" charset="0"/>
                            <a:cs typeface="Times New Roman" panose="02020603050405020304" pitchFamily="18" charset="0"/>
                          </a:rPr>
                          <m:t>−12</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e>
                    </m:d>
                    <m:r>
                      <a:rPr lang="en-IN" sz="2200" b="0" i="1" smtClean="0">
                        <a:latin typeface="Cambria Math" panose="02040503050406030204" pitchFamily="18" charset="0"/>
                        <a:cs typeface="Times New Roman" panose="02020603050405020304" pitchFamily="18" charset="0"/>
                      </a:rPr>
                      <m:t>𝑑𝑥</m:t>
                    </m:r>
                  </m:oMath>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2483319"/>
                <a:ext cx="10515600" cy="3855876"/>
              </a:xfrm>
              <a:blipFill>
                <a:blip r:embed="rId3" cstate="print"/>
                <a:stretch>
                  <a:fillRect l="-754" t="-790"/>
                </a:stretch>
              </a:blipFill>
            </p:spPr>
            <p:txBody>
              <a:bodyPr/>
              <a:lstStyle/>
              <a:p>
                <a:r>
                  <a:rPr lang="en-IN">
                    <a:noFill/>
                  </a:rPr>
                  <a:t> </a:t>
                </a:r>
              </a:p>
            </p:txBody>
          </p:sp>
        </mc:Fallback>
      </mc:AlternateContent>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65125"/>
          </a:xfrm>
        </p:spPr>
        <p:txBody>
          <a:bodyPr/>
          <a:lstStyle/>
          <a:p>
            <a:r>
              <a:rPr lang="en-IN" dirty="0" err="1">
                <a:latin typeface="Cambria" panose="02040503050406030204" pitchFamily="18" charset="0"/>
                <a:ea typeface="Cambria" panose="02040503050406030204" pitchFamily="18" charset="0"/>
              </a:rPr>
              <a:t>Dept</a:t>
            </a:r>
            <a:r>
              <a:rPr lang="en-IN" dirty="0">
                <a:latin typeface="Cambria" panose="02040503050406030204" pitchFamily="18" charset="0"/>
                <a:ea typeface="Cambria" panose="02040503050406030204" pitchFamily="18" charset="0"/>
              </a:rPr>
              <a:t>: Mechanical Engineering                                                                   Faculty:</a:t>
            </a:r>
          </a:p>
        </p:txBody>
      </p:sp>
    </p:spTree>
    <p:extLst>
      <p:ext uri="{BB962C8B-B14F-4D97-AF65-F5344CB8AC3E}">
        <p14:creationId xmlns:p14="http://schemas.microsoft.com/office/powerpoint/2010/main" val="17539013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166648"/>
                <a:ext cx="10515600" cy="1047163"/>
              </a:xfrm>
            </p:spPr>
            <p:txBody>
              <a:bodyPr>
                <a:normAutofit/>
              </a:bodyPr>
              <a:lstStyle/>
              <a:p>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b="0" i="1" smtClean="0">
                          <a:latin typeface="Cambria Math" panose="02040503050406030204" pitchFamily="18" charset="0"/>
                          <a:cs typeface="Times New Roman" panose="02020603050405020304" pitchFamily="18" charset="0"/>
                        </a:rPr>
                        <m:t>=</m:t>
                      </m:r>
                      <m:nary>
                        <m:naryPr>
                          <m:limLoc m:val="undOvr"/>
                          <m:ctrlPr>
                            <a:rPr lang="en-IN" sz="2200" b="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2</m:t>
                          </m:r>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5</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4</m:t>
                                  </m:r>
                                </m:sup>
                              </m:sSup>
                              <m:r>
                                <a:rPr lang="en-IN" sz="2200" i="1">
                                  <a:latin typeface="Cambria Math" panose="02040503050406030204" pitchFamily="18" charset="0"/>
                                  <a:cs typeface="Times New Roman" panose="02020603050405020304" pitchFamily="18" charset="0"/>
                                </a:rPr>
                                <m:t>−6</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+6</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5</m:t>
                                  </m:r>
                                </m:sup>
                              </m:sSup>
                              <m:r>
                                <a:rPr lang="en-IN" sz="2200" i="1">
                                  <a:latin typeface="Cambria Math" panose="02040503050406030204" pitchFamily="18" charset="0"/>
                                  <a:cs typeface="Times New Roman" panose="02020603050405020304" pitchFamily="18" charset="0"/>
                                </a:rPr>
                                <m:t>−12</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e>
                          </m:d>
                          <m:r>
                            <a:rPr lang="en-IN" sz="2200" i="1">
                              <a:latin typeface="Cambria Math" panose="02040503050406030204" pitchFamily="18" charset="0"/>
                              <a:cs typeface="Times New Roman" panose="02020603050405020304" pitchFamily="18" charset="0"/>
                            </a:rPr>
                            <m:t>𝑑𝑥</m:t>
                          </m:r>
                          <m:r>
                            <m:rPr>
                              <m:nor/>
                            </m:rPr>
                            <a:rPr lang="en-IN" sz="2200" dirty="0">
                              <a:latin typeface="Times New Roman" panose="02020603050405020304" pitchFamily="18" charset="0"/>
                              <a:ea typeface="Cambria" panose="02040503050406030204" pitchFamily="18" charset="0"/>
                              <a:cs typeface="Times New Roman" panose="02020603050405020304" pitchFamily="18" charset="0"/>
                            </a:rPr>
                            <m:t> </m:t>
                          </m:r>
                        </m:e>
                      </m:nary>
                    </m:oMath>
                  </m:oMathPara>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r>
                <a:br>
                  <a:rPr lang="en-IN" sz="2200" dirty="0" smtClean="0">
                    <a:latin typeface="Times New Roman" panose="02020603050405020304" pitchFamily="18" charset="0"/>
                    <a:ea typeface="Cambria" panose="02040503050406030204" pitchFamily="18" charset="0"/>
                    <a:cs typeface="Times New Roman" panose="02020603050405020304" pitchFamily="18" charset="0"/>
                  </a:rPr>
                </a:b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6" name="Title 5">
                <a:extLst>
                  <a:ext uri="{FF2B5EF4-FFF2-40B4-BE49-F238E27FC236}">
                    <a16:creationId xmlns:a16="http://schemas.microsoft.com/office/drawing/2014/main" xmlns="" xmlns:a14="http://schemas.microsoft.com/office/drawing/2010/main" id="{D056CBB8-5F77-4A97-9B59-5BDDE7797F02}"/>
                  </a:ext>
                </a:extLst>
              </p:cNvPr>
              <p:cNvSpPr>
                <a:spLocks noGrp="1" noRot="1" noChangeAspect="1" noMove="1" noResize="1" noEditPoints="1" noAdjustHandles="1" noChangeArrowheads="1" noChangeShapeType="1" noTextEdit="1"/>
              </p:cNvSpPr>
              <p:nvPr>
                <p:ph type="title"/>
              </p:nvPr>
            </p:nvSpPr>
            <p:spPr>
              <a:xfrm>
                <a:off x="838200" y="1166648"/>
                <a:ext cx="10515600" cy="1047163"/>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2213811"/>
                <a:ext cx="10515600" cy="4125383"/>
              </a:xfrm>
            </p:spPr>
            <p:txBody>
              <a:bodyPr>
                <a:normAutofit/>
              </a:bodyPr>
              <a:lstStyle/>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5</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5</m:t>
                                      </m:r>
                                    </m:sup>
                                  </m:sSup>
                                </m:num>
                                <m:den>
                                  <m:r>
                                    <a:rPr lang="en-IN" sz="2200" b="0" i="1" smtClean="0">
                                      <a:latin typeface="Cambria Math" panose="02040503050406030204" pitchFamily="18" charset="0"/>
                                      <a:cs typeface="Times New Roman" panose="02020603050405020304" pitchFamily="18" charset="0"/>
                                    </a:rPr>
                                    <m:t>5</m:t>
                                  </m:r>
                                </m:den>
                              </m:f>
                            </m:e>
                          </m:d>
                        </m:e>
                        <m:sub>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sup>
                      </m:sSubSup>
                      <m:r>
                        <a:rPr lang="en-IN" sz="2200" b="0" i="1" smtClean="0">
                          <a:latin typeface="Cambria Math" panose="02040503050406030204" pitchFamily="18" charset="0"/>
                          <a:cs typeface="Times New Roman" panose="02020603050405020304" pitchFamily="18" charset="0"/>
                        </a:rPr>
                        <m:t>−6</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num>
                                <m:den>
                                  <m:r>
                                    <a:rPr lang="en-IN" sz="2200" b="0" i="1" smtClean="0">
                                      <a:latin typeface="Cambria Math" panose="02040503050406030204" pitchFamily="18" charset="0"/>
                                      <a:cs typeface="Times New Roman" panose="02020603050405020304" pitchFamily="18" charset="0"/>
                                    </a:rPr>
                                    <m:t>3</m:t>
                                  </m:r>
                                </m:den>
                              </m:f>
                            </m:e>
                          </m:d>
                        </m:e>
                        <m:sub>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sup>
                      </m:sSubSup>
                      <m:r>
                        <a:rPr lang="en-IN" sz="2200" b="0" i="1" smtClean="0">
                          <a:latin typeface="Cambria Math" panose="02040503050406030204" pitchFamily="18" charset="0"/>
                          <a:cs typeface="Times New Roman" panose="02020603050405020304" pitchFamily="18" charset="0"/>
                        </a:rPr>
                        <m:t>+6</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6</m:t>
                                      </m:r>
                                    </m:sup>
                                  </m:sSup>
                                </m:num>
                                <m:den>
                                  <m:r>
                                    <a:rPr lang="en-IN" sz="2200" b="0" i="1" smtClean="0">
                                      <a:latin typeface="Cambria Math" panose="02040503050406030204" pitchFamily="18" charset="0"/>
                                      <a:cs typeface="Times New Roman" panose="02020603050405020304" pitchFamily="18" charset="0"/>
                                    </a:rPr>
                                    <m:t>6</m:t>
                                  </m:r>
                                </m:den>
                              </m:f>
                            </m:e>
                          </m:d>
                        </m:e>
                        <m:sub>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sup>
                      </m:sSubSup>
                      <m:r>
                        <a:rPr lang="en-IN" sz="2200" b="0" i="1" smtClean="0">
                          <a:latin typeface="Cambria Math" panose="02040503050406030204" pitchFamily="18" charset="0"/>
                          <a:cs typeface="Times New Roman" panose="02020603050405020304" pitchFamily="18" charset="0"/>
                        </a:rPr>
                        <m:t>−12</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4</m:t>
                                      </m:r>
                                    </m:sup>
                                  </m:sSup>
                                </m:num>
                                <m:den>
                                  <m:r>
                                    <a:rPr lang="en-IN" sz="2200" b="0" i="1" smtClean="0">
                                      <a:latin typeface="Cambria Math" panose="02040503050406030204" pitchFamily="18" charset="0"/>
                                      <a:cs typeface="Times New Roman" panose="02020603050405020304" pitchFamily="18" charset="0"/>
                                    </a:rPr>
                                    <m:t>4</m:t>
                                  </m:r>
                                </m:den>
                              </m:f>
                            </m:e>
                          </m:d>
                        </m:e>
                        <m:sub>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sup>
                      </m:sSubSup>
                    </m:oMath>
                  </m:oMathPara>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ctrlPr>
                          <a:rPr lang="en-IN" sz="2200" i="1" smtClean="0">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5</m:t>
                            </m:r>
                          </m:sup>
                        </m:sSup>
                        <m:r>
                          <a:rPr lang="en-IN" sz="2200" b="0" i="1" smtClean="0">
                            <a:latin typeface="Cambria Math" panose="02040503050406030204" pitchFamily="18" charset="0"/>
                            <a:cs typeface="Times New Roman" panose="02020603050405020304" pitchFamily="18" charset="0"/>
                          </a:rPr>
                          <m:t>−1</m:t>
                        </m:r>
                      </m:e>
                    </m:d>
                    <m:r>
                      <a:rPr lang="en-IN" sz="2200" b="0" i="1" smtClean="0">
                        <a:latin typeface="Cambria Math" panose="02040503050406030204" pitchFamily="18" charset="0"/>
                        <a:cs typeface="Times New Roman" panose="02020603050405020304" pitchFamily="18" charset="0"/>
                      </a:rPr>
                      <m:t>−2</m:t>
                    </m:r>
                    <m:d>
                      <m:dPr>
                        <m:ctrlPr>
                          <a:rPr lang="en-IN" sz="2200" b="0" i="1" smtClean="0">
                            <a:latin typeface="Cambria Math" panose="02040503050406030204" pitchFamily="18" charset="0"/>
                            <a:cs typeface="Times New Roman" panose="02020603050405020304" pitchFamily="18" charset="0"/>
                          </a:rPr>
                        </m:ctrlPr>
                      </m:dPr>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−1</m:t>
                        </m:r>
                      </m:e>
                    </m:d>
                    <m:r>
                      <a:rPr lang="en-IN" sz="2200" i="1">
                        <a:latin typeface="Cambria Math" panose="02040503050406030204" pitchFamily="18" charset="0"/>
                        <a:cs typeface="Times New Roman" panose="02020603050405020304" pitchFamily="18" charset="0"/>
                      </a:rPr>
                      <m:t>+</m:t>
                    </m:r>
                    <m:d>
                      <m:dPr>
                        <m:ctrlPr>
                          <a:rPr lang="en-IN" sz="2200" i="1" smtClean="0">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6</m:t>
                            </m:r>
                          </m:sup>
                        </m:sSup>
                        <m:r>
                          <a:rPr lang="en-IN" sz="2200" b="0" i="1" smtClean="0">
                            <a:latin typeface="Cambria Math" panose="02040503050406030204" pitchFamily="18" charset="0"/>
                            <a:cs typeface="Times New Roman" panose="02020603050405020304" pitchFamily="18" charset="0"/>
                          </a:rPr>
                          <m:t>−1</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m:t>
                    </m:r>
                    <m:d>
                      <m:dPr>
                        <m:ctrlPr>
                          <a:rPr lang="en-IN" sz="2200" b="0" i="1" smtClean="0">
                            <a:latin typeface="Cambria Math" panose="02040503050406030204" pitchFamily="18" charset="0"/>
                            <a:cs typeface="Times New Roman" panose="02020603050405020304" pitchFamily="18" charset="0"/>
                          </a:rPr>
                        </m:ctrlPr>
                      </m:dPr>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4</m:t>
                            </m:r>
                          </m:sup>
                        </m:sSup>
                        <m:r>
                          <a:rPr lang="en-IN" sz="2200" b="0" i="1" smtClean="0">
                            <a:latin typeface="Cambria Math" panose="02040503050406030204" pitchFamily="18" charset="0"/>
                            <a:cs typeface="Times New Roman" panose="02020603050405020304" pitchFamily="18" charset="0"/>
                          </a:rPr>
                          <m:t>−1</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31</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14</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63</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45</m:t>
                    </m:r>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𝟑𝟓</m:t>
                      </m:r>
                    </m:oMath>
                  </m:oMathPara>
                </a14:m>
                <a:endParaRPr lang="en-IN" sz="2200" b="1"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2.</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Evaluate</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oMath>
                </a14:m>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along the circle </a:t>
                </a:r>
                <a14:m>
                  <m:oMath xmlns:m="http://schemas.openxmlformats.org/officeDocument/2006/math">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sup>
                        <m:r>
                          <a:rPr lang="en-IN" sz="2200" i="1" smtClean="0">
                            <a:latin typeface="Cambria Math" panose="02040503050406030204" pitchFamily="18" charset="0"/>
                            <a:ea typeface="Cambria"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e>
                      <m:sup>
                        <m:r>
                          <a:rPr lang="en-IN" sz="2200" i="1" smtClean="0">
                            <a:latin typeface="Cambria Math" panose="02040503050406030204" pitchFamily="18" charset="0"/>
                            <a:ea typeface="Cambria"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 where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3</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a:t>
                </a: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2213811"/>
                <a:ext cx="10515600" cy="4125383"/>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885916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616060"/>
              </a:xfrm>
            </p:spPr>
            <p:txBody>
              <a:bodyPr>
                <a:normAutofit/>
              </a:bodyPr>
              <a:lstStyle/>
              <a:p>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=3</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𝑑</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𝑟</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a:r>
                <a:br>
                  <a:rPr lang="en-IN" sz="2200" b="1" dirty="0">
                    <a:latin typeface="Times New Roman" panose="02020603050405020304" pitchFamily="18" charset="0"/>
                    <a:ea typeface="Cambria" panose="02040503050406030204" pitchFamily="18" charset="0"/>
                    <a:cs typeface="Times New Roman" panose="02020603050405020304" pitchFamily="18" charset="0"/>
                  </a:rPr>
                </a:br>
                <a:r>
                  <a:rPr lang="en-IN" sz="2200" dirty="0">
                    <a:latin typeface="Times New Roman" panose="02020603050405020304" pitchFamily="18" charset="0"/>
                    <a:ea typeface="Cambria" panose="02040503050406030204" pitchFamily="18" charset="0"/>
                    <a:cs typeface="Times New Roman" panose="02020603050405020304" pitchFamily="18" charset="0"/>
                  </a:rPr>
                  <a:t>Consider,</a:t>
                </a:r>
                <a:r>
                  <a:rPr lang="en-IN" sz="2200" b="1"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3</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a:t>
                </a:r>
                <a:br>
                  <a:rPr lang="en-IN" sz="2200" b="1" dirty="0">
                    <a:latin typeface="Times New Roman" panose="02020603050405020304" pitchFamily="18" charset="0"/>
                    <a:ea typeface="Cambria" panose="02040503050406030204" pitchFamily="18" charset="0"/>
                    <a:cs typeface="Times New Roman" panose="02020603050405020304" pitchFamily="18" charset="0"/>
                  </a:rPr>
                </a:b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3</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e>
                    </m:d>
                    <m:r>
                      <a:rPr lang="en-IN" sz="2200" i="1">
                        <a:latin typeface="Cambria Math" panose="02040503050406030204" pitchFamily="18" charset="0"/>
                        <a:ea typeface="Cambria" panose="02040503050406030204" pitchFamily="18" charset="0"/>
                        <a:cs typeface="Times New Roman" panose="02020603050405020304" pitchFamily="18" charset="0"/>
                      </a:rPr>
                      <m:t>𝑑𝑥</m:t>
                    </m:r>
                    <m:r>
                      <a:rPr lang="en-IN" sz="2200" i="1">
                        <a:latin typeface="Cambria Math" panose="02040503050406030204" pitchFamily="18" charset="0"/>
                        <a:ea typeface="Cambria"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e>
                    </m:d>
                    <m:r>
                      <a:rPr lang="en-IN" sz="2200" i="1">
                        <a:latin typeface="Cambria Math" panose="02040503050406030204" pitchFamily="18" charset="0"/>
                        <a:ea typeface="Cambria" panose="02040503050406030204" pitchFamily="18" charset="0"/>
                        <a:cs typeface="Times New Roman" panose="02020603050405020304" pitchFamily="18" charset="0"/>
                      </a:rPr>
                      <m:t>𝑑𝑦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e>
                    </m:d>
                    <m:r>
                      <a:rPr lang="en-IN" sz="2200" b="0" i="1" smtClean="0">
                        <a:latin typeface="Cambria Math" panose="02040503050406030204" pitchFamily="18" charset="0"/>
                        <a:ea typeface="Cambria" panose="02040503050406030204" pitchFamily="18" charset="0"/>
                        <a:cs typeface="Times New Roman" panose="02020603050405020304" pitchFamily="18" charset="0"/>
                      </a:rPr>
                      <m:t>𝑑𝑧</m:t>
                    </m:r>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  (1</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616060"/>
              </a:xfrm>
              <a:blipFill>
                <a:blip r:embed="rId2" cstate="print"/>
                <a:stretch>
                  <a:fillRect l="-754" b="-264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733577"/>
                <a:ext cx="10515600" cy="3443386"/>
              </a:xfrm>
            </p:spPr>
            <p:txBody>
              <a:bodyPr>
                <a:normAutofit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In </a:t>
                </a:r>
                <a14:m>
                  <m:oMath xmlns:m="http://schemas.openxmlformats.org/officeDocument/2006/math">
                    <m:r>
                      <a:rPr lang="en-IN" sz="2200" i="1">
                        <a:latin typeface="Cambria Math" panose="02040503050406030204" pitchFamily="18" charset="0"/>
                        <a:cs typeface="Times New Roman" panose="02020603050405020304" pitchFamily="18" charset="0"/>
                      </a:rPr>
                      <m:t>𝐶</m:t>
                    </m:r>
                    <m:r>
                      <a:rPr lang="en-IN" sz="2200" i="1">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𝑦</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𝑦</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0" smtClean="0">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𝑥</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𝑦</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𝑟</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oMath>
                </a14:m>
                <a:r>
                  <a:rPr lang="en-IN" sz="2200" dirty="0" smtClean="0">
                    <a:latin typeface="Times New Roman" panose="02020603050405020304" pitchFamily="18" charset="0"/>
                    <a:cs typeface="Times New Roman" panose="02020603050405020304" pitchFamily="18" charset="0"/>
                  </a:rPr>
                  <a:t>)</a:t>
                </a:r>
              </a:p>
              <a:p>
                <a:pPr marL="0" indent="0">
                  <a:buNone/>
                </a:pPr>
                <a:r>
                  <a:rPr lang="en-IN" sz="2200" dirty="0" smtClean="0">
                    <a:latin typeface="Times New Roman" panose="02020603050405020304" pitchFamily="18" charset="0"/>
                    <a:cs typeface="Times New Roman" panose="02020603050405020304" pitchFamily="18" charset="0"/>
                  </a:rPr>
                  <a:t>Put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𝑟𝑐𝑜𝑠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𝑟𝑠𝑖𝑛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a:t>
                </a:r>
                <a:r>
                  <a:rPr lang="en-IN" sz="2200" dirty="0">
                    <a:cs typeface="Times New Roman" panose="02020603050405020304" pitchFamily="18" charset="0"/>
                  </a:rPr>
                  <a:t> </a:t>
                </a: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𝑑</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d</m:t>
                    </m:r>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𝑡𝑜</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ea typeface="Cambria" panose="02040503050406030204" pitchFamily="18" charset="0"/>
                    <a:cs typeface="Times New Roman" panose="02020603050405020304" pitchFamily="18" charset="0"/>
                  </a:rPr>
                  <a:t>(1)</a:t>
                </a:r>
                <a14:m>
                  <m:oMath xmlns:m="http://schemas.openxmlformats.org/officeDocument/2006/math">
                    <m:r>
                      <a:rPr lang="en-IN" sz="2200" b="1" i="1">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3. 2</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200" dirty="0" smtClean="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−24</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𝑠𝑖𝑛</m:t>
                            </m:r>
                          </m:e>
                          <m:sup>
                            <m:r>
                              <a:rPr lang="en-IN" sz="2200" b="0" i="1" smtClean="0">
                                <a:latin typeface="Cambria Math"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r>
                      <a:rPr lang="en-IN" sz="2200" b="0" i="1" smtClean="0">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733577"/>
                <a:ext cx="10515600" cy="3443386"/>
              </a:xfrm>
              <a:blipFill>
                <a:blip r:embed="rId3" cstate="print"/>
                <a:stretch>
                  <a:fillRect l="-754" t="-3009"/>
                </a:stretch>
              </a:blipFill>
            </p:spPr>
            <p:txBody>
              <a:bodyPr/>
              <a:lstStyle/>
              <a:p>
                <a:r>
                  <a:rPr lang="en-IN">
                    <a:noFill/>
                  </a:rPr>
                  <a:t> </a:t>
                </a:r>
              </a:p>
            </p:txBody>
          </p:sp>
        </mc:Fallback>
      </mc:AlternateContent>
    </p:spTree>
    <p:extLst>
      <p:ext uri="{BB962C8B-B14F-4D97-AF65-F5344CB8AC3E}">
        <p14:creationId xmlns:p14="http://schemas.microsoft.com/office/powerpoint/2010/main" val="105654338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192547"/>
              </a:xfrm>
            </p:spPr>
            <p:txBody>
              <a:bodyPr>
                <a:normAutofit/>
              </a:bodyPr>
              <a:lstStyle/>
              <a:p>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a:rPr lang="en-IN"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2</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𝜋</m:t>
                          </m:r>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−24</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𝑠𝑖𝑛</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−4</m:t>
                              </m:r>
                              <m:r>
                                <a:rPr lang="en-IN" sz="2200" i="1">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e>
                          </m:d>
                          <m:r>
                            <a:rPr lang="en-IN" sz="2200" i="1">
                              <a:latin typeface="Cambria Math" panose="02040503050406030204" pitchFamily="18" charset="0"/>
                              <a:cs typeface="Times New Roman" panose="02020603050405020304" pitchFamily="18" charset="0"/>
                            </a:rPr>
                            <m:t>𝑑</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e>
                      </m:nary>
                    </m:oMath>
                  </m:oMathPara>
                </a14:m>
                <a:r>
                  <a:rPr lang="en-IN" sz="2200" dirty="0">
                    <a:latin typeface="Times New Roman" panose="02020603050405020304" pitchFamily="18" charset="0"/>
                    <a:ea typeface="Cambria" panose="02040503050406030204" pitchFamily="18" charset="0"/>
                    <a:cs typeface="Times New Roman" panose="02020603050405020304" pitchFamily="18" charset="0"/>
                  </a:rPr>
                  <a:t/>
                </a:r>
                <a:br>
                  <a:rPr lang="en-IN" sz="2200" dirty="0">
                    <a:latin typeface="Times New Roman" panose="02020603050405020304" pitchFamily="18" charset="0"/>
                    <a:ea typeface="Cambria" panose="020405030504060302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192547"/>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10063"/>
                <a:ext cx="10515600" cy="3866900"/>
              </a:xfrm>
            </p:spPr>
            <p:txBody>
              <a:bodyPr>
                <a:normAutofit/>
              </a:bodyPr>
              <a:lstStyle/>
              <a:p>
                <a:pPr marL="0" indent="0">
                  <a:buNone/>
                </a:pPr>
                <a14:m>
                  <m:oMath xmlns:m="http://schemas.openxmlformats.org/officeDocument/2006/math">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−24</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𝑠𝑖𝑛</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num>
                              <m:den>
                                <m:r>
                                  <a:rPr lang="en-IN" sz="2200" b="0" i="1" smtClean="0">
                                    <a:latin typeface="Cambria Math" panose="02040503050406030204" pitchFamily="18" charset="0"/>
                                    <a:cs typeface="Times New Roman" panose="02020603050405020304" pitchFamily="18" charset="0"/>
                                  </a:rPr>
                                  <m:t>3</m:t>
                                </m:r>
                              </m:den>
                            </m:f>
                          </m:e>
                        </m:d>
                      </m:e>
                      <m:sub>
                        <m:r>
                          <a:rPr lang="en-IN" sz="2200" b="0" i="1" smtClean="0">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sSubSup>
                    <m:r>
                      <a:rPr lang="en-IN" sz="2200" b="0" i="1" smtClean="0">
                        <a:latin typeface="Cambria Math" panose="02040503050406030204" pitchFamily="18" charset="0"/>
                        <a:cs typeface="Times New Roman" panose="02020603050405020304" pitchFamily="18" charset="0"/>
                      </a:rPr>
                      <m:t>−4</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𝑠𝑖𝑛</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num>
                              <m:den>
                                <m:r>
                                  <a:rPr lang="en-IN" sz="2200" b="0" i="1" smtClean="0">
                                    <a:latin typeface="Cambria Math" panose="02040503050406030204" pitchFamily="18" charset="0"/>
                                    <a:cs typeface="Times New Roman" panose="02020603050405020304" pitchFamily="18" charset="0"/>
                                  </a:rPr>
                                  <m:t>2</m:t>
                                </m:r>
                              </m:den>
                            </m:f>
                          </m:e>
                        </m:d>
                      </m:e>
                      <m:sub>
                        <m:r>
                          <a:rPr lang="en-IN" sz="2200" b="0" i="1" smtClean="0">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sSubSup>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smtClean="0">
                            <a:latin typeface="Cambria Math" panose="02040503050406030204" pitchFamily="18" charset="0"/>
                            <a:cs typeface="Times New Roman" panose="02020603050405020304" pitchFamily="18" charset="0"/>
                          </a:rPr>
                        </m:ctrlPr>
                      </m:dPr>
                      <m:e>
                        <m:nary>
                          <m:naryPr>
                            <m:limLoc m:val="undOvr"/>
                            <m:subHide m:val="on"/>
                            <m:supHide m:val="on"/>
                            <m:ctrlPr>
                              <a:rPr lang="en-IN" sz="2200" i="1" dirty="0" smtClean="0">
                                <a:latin typeface="Cambria Math" panose="02040503050406030204" pitchFamily="18" charset="0"/>
                                <a:cs typeface="Times New Roman" panose="02020603050405020304" pitchFamily="18" charset="0"/>
                              </a:rPr>
                            </m:ctrlPr>
                          </m:naryPr>
                          <m:sub/>
                          <m:sup/>
                          <m:e>
                            <m:sSup>
                              <m:sSupPr>
                                <m:ctrlPr>
                                  <a:rPr lang="en-IN" sz="2200" i="1" dirty="0" smtClean="0">
                                    <a:latin typeface="Cambria Math" panose="02040503050406030204" pitchFamily="18" charset="0"/>
                                    <a:cs typeface="Times New Roman" panose="02020603050405020304" pitchFamily="18" charset="0"/>
                                  </a:rPr>
                                </m:ctrlPr>
                              </m:sSupPr>
                              <m:e>
                                <m:d>
                                  <m:dPr>
                                    <m:begChr m:val="["/>
                                    <m:endChr m:val="]"/>
                                    <m:ctrlPr>
                                      <a:rPr lang="en-IN" sz="220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𝑓</m:t>
                                    </m:r>
                                    <m:d>
                                      <m:dPr>
                                        <m:ctrlPr>
                                          <a:rPr lang="en-IN" sz="2200" b="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𝑥</m:t>
                                        </m:r>
                                      </m:e>
                                    </m:d>
                                  </m:e>
                                </m:d>
                              </m:e>
                              <m:sup>
                                <m:r>
                                  <a:rPr lang="en-IN" sz="2200" b="0" i="1" dirty="0" smtClean="0">
                                    <a:latin typeface="Cambria Math" panose="02040503050406030204" pitchFamily="18" charset="0"/>
                                    <a:cs typeface="Times New Roman" panose="02020603050405020304" pitchFamily="18" charset="0"/>
                                  </a:rPr>
                                  <m:t>𝑛</m:t>
                                </m:r>
                              </m:sup>
                            </m:sSup>
                            <m:sSup>
                              <m:sSupPr>
                                <m:ctrlPr>
                                  <a:rPr lang="en-IN" sz="2200" i="1" dirty="0" smtClean="0">
                                    <a:latin typeface="Cambria Math" panose="02040503050406030204" pitchFamily="18" charset="0"/>
                                    <a:cs typeface="Times New Roman" panose="02020603050405020304" pitchFamily="18" charset="0"/>
                                  </a:rPr>
                                </m:ctrlPr>
                              </m:sSupPr>
                              <m:e>
                                <m:r>
                                  <a:rPr lang="en-IN" sz="2200" b="0" i="1" dirty="0" smtClean="0">
                                    <a:latin typeface="Cambria Math" panose="02040503050406030204" pitchFamily="18" charset="0"/>
                                    <a:cs typeface="Times New Roman" panose="02020603050405020304" pitchFamily="18" charset="0"/>
                                  </a:rPr>
                                  <m:t>𝑓</m:t>
                                </m:r>
                              </m:e>
                              <m:sup>
                                <m:r>
                                  <a:rPr lang="en-IN" sz="2200" b="0" i="1" dirty="0" smtClean="0">
                                    <a:latin typeface="Cambria Math" panose="02040503050406030204" pitchFamily="18" charset="0"/>
                                    <a:cs typeface="Times New Roman" panose="02020603050405020304" pitchFamily="18" charset="0"/>
                                  </a:rPr>
                                  <m:t>′</m:t>
                                </m:r>
                              </m:sup>
                            </m:sSup>
                            <m:d>
                              <m:dPr>
                                <m:ctrlPr>
                                  <a:rPr lang="en-IN" sz="2200" b="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𝑥</m:t>
                                </m:r>
                              </m:e>
                            </m:d>
                            <m:r>
                              <a:rPr lang="en-IN" sz="2200" b="0" i="1" dirty="0" smtClean="0">
                                <a:latin typeface="Cambria Math" panose="02040503050406030204" pitchFamily="18" charset="0"/>
                                <a:cs typeface="Times New Roman" panose="02020603050405020304" pitchFamily="18" charset="0"/>
                              </a:rPr>
                              <m:t>𝑑𝑥</m:t>
                            </m:r>
                            <m:r>
                              <a:rPr lang="en-IN" sz="2200" b="0" i="1" dirty="0" smtClean="0">
                                <a:latin typeface="Cambria Math" panose="02040503050406030204" pitchFamily="18" charset="0"/>
                                <a:cs typeface="Times New Roman" panose="02020603050405020304" pitchFamily="18" charset="0"/>
                              </a:rPr>
                              <m:t>=</m:t>
                            </m:r>
                            <m:f>
                              <m:fPr>
                                <m:ctrlPr>
                                  <a:rPr lang="en-IN" sz="2200" b="0" i="1" dirty="0" smtClean="0">
                                    <a:latin typeface="Cambria Math" panose="02040503050406030204" pitchFamily="18" charset="0"/>
                                    <a:cs typeface="Times New Roman" panose="02020603050405020304" pitchFamily="18" charset="0"/>
                                  </a:rPr>
                                </m:ctrlPr>
                              </m:fPr>
                              <m:num>
                                <m:sSup>
                                  <m:sSupPr>
                                    <m:ctrlPr>
                                      <a:rPr lang="en-IN" sz="2200" b="0" i="1" dirty="0" smtClean="0">
                                        <a:latin typeface="Cambria Math" panose="02040503050406030204" pitchFamily="18" charset="0"/>
                                        <a:cs typeface="Times New Roman" panose="02020603050405020304" pitchFamily="18" charset="0"/>
                                      </a:rPr>
                                    </m:ctrlPr>
                                  </m:sSupPr>
                                  <m:e>
                                    <m:d>
                                      <m:dPr>
                                        <m:begChr m:val="["/>
                                        <m:endChr m:val="]"/>
                                        <m:ctrlPr>
                                          <a:rPr lang="en-IN" sz="2200" b="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𝑓</m:t>
                                        </m:r>
                                        <m:r>
                                          <a:rPr lang="en-IN" sz="2200" b="0" i="1" dirty="0" smtClean="0">
                                            <a:latin typeface="Cambria Math" panose="02040503050406030204" pitchFamily="18" charset="0"/>
                                            <a:cs typeface="Times New Roman" panose="02020603050405020304" pitchFamily="18" charset="0"/>
                                          </a:rPr>
                                          <m:t>(</m:t>
                                        </m:r>
                                        <m:r>
                                          <a:rPr lang="en-IN" sz="2200" b="0" i="1" dirty="0" smtClean="0">
                                            <a:latin typeface="Cambria Math" panose="02040503050406030204" pitchFamily="18" charset="0"/>
                                            <a:cs typeface="Times New Roman" panose="02020603050405020304" pitchFamily="18" charset="0"/>
                                          </a:rPr>
                                          <m:t>𝑥</m:t>
                                        </m:r>
                                        <m:r>
                                          <a:rPr lang="en-IN" sz="2200" b="0" i="1" dirty="0" smtClean="0">
                                            <a:latin typeface="Cambria Math" panose="02040503050406030204" pitchFamily="18" charset="0"/>
                                            <a:cs typeface="Times New Roman" panose="02020603050405020304" pitchFamily="18" charset="0"/>
                                          </a:rPr>
                                          <m:t>)</m:t>
                                        </m:r>
                                      </m:e>
                                    </m:d>
                                  </m:e>
                                  <m:sup>
                                    <m:r>
                                      <a:rPr lang="en-IN" sz="2200" b="0" i="1" dirty="0" smtClean="0">
                                        <a:latin typeface="Cambria Math" panose="02040503050406030204" pitchFamily="18" charset="0"/>
                                        <a:cs typeface="Times New Roman" panose="02020603050405020304" pitchFamily="18" charset="0"/>
                                      </a:rPr>
                                      <m:t>𝑛</m:t>
                                    </m:r>
                                    <m:r>
                                      <a:rPr lang="en-IN" sz="2200" b="0" i="1" dirty="0" smtClean="0">
                                        <a:latin typeface="Cambria Math" panose="02040503050406030204" pitchFamily="18" charset="0"/>
                                        <a:cs typeface="Times New Roman" panose="02020603050405020304" pitchFamily="18" charset="0"/>
                                      </a:rPr>
                                      <m:t>+1</m:t>
                                    </m:r>
                                  </m:sup>
                                </m:sSup>
                              </m:num>
                              <m:den>
                                <m:r>
                                  <a:rPr lang="en-IN" sz="2200" b="0" i="1" dirty="0" smtClean="0">
                                    <a:latin typeface="Cambria Math" panose="02040503050406030204" pitchFamily="18" charset="0"/>
                                    <a:cs typeface="Times New Roman" panose="02020603050405020304" pitchFamily="18" charset="0"/>
                                  </a:rPr>
                                  <m:t>𝑛</m:t>
                                </m:r>
                                <m:r>
                                  <a:rPr lang="en-IN" sz="2200" b="0" i="1" dirty="0" smtClean="0">
                                    <a:latin typeface="Cambria Math" panose="02040503050406030204" pitchFamily="18" charset="0"/>
                                    <a:cs typeface="Times New Roman" panose="02020603050405020304" pitchFamily="18" charset="0"/>
                                  </a:rPr>
                                  <m:t>+1</m:t>
                                </m:r>
                              </m:den>
                            </m:f>
                          </m:e>
                        </m:nary>
                      </m:e>
                    </m:d>
                  </m:oMath>
                </a14:m>
                <a:r>
                  <a:rPr lang="en-IN" sz="2200" dirty="0" smtClean="0">
                    <a:latin typeface="Times New Roman" panose="02020603050405020304" pitchFamily="18" charset="0"/>
                    <a:cs typeface="Times New Roman" panose="02020603050405020304" pitchFamily="18" charset="0"/>
                  </a:rPr>
                  <a:t>    </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8</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0−0</m:t>
                          </m:r>
                        </m:e>
                      </m:d>
                      <m:r>
                        <a:rPr lang="en-IN" sz="2200" b="0" i="1" smtClean="0">
                          <a:latin typeface="Cambria Math" panose="02040503050406030204" pitchFamily="18" charset="0"/>
                          <a:cs typeface="Times New Roman" panose="02020603050405020304" pitchFamily="18" charset="0"/>
                        </a:rPr>
                        <m:t>−2</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0−0</m:t>
                          </m:r>
                        </m:e>
                      </m:d>
                      <m:r>
                        <a:rPr lang="en-IN" sz="2200" b="0" i="1" smtClean="0">
                          <a:latin typeface="Cambria Math" panose="02040503050406030204" pitchFamily="18" charset="0"/>
                          <a:cs typeface="Times New Roman" panose="02020603050405020304" pitchFamily="18" charset="0"/>
                        </a:rPr>
                        <m:t>                              </m:t>
                      </m:r>
                      <m:d>
                        <m:dPr>
                          <m:begChr m:val="{"/>
                          <m:endChr m:val="}"/>
                          <m:ctrlPr>
                            <a:rPr lang="en-IN" sz="2200" i="1" dirty="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𝑠𝑖𝑛</m:t>
                          </m:r>
                          <m:r>
                            <a:rPr lang="en-IN" sz="2200" b="0" i="1" dirty="0" smtClean="0">
                              <a:latin typeface="Cambria Math" panose="02040503050406030204" pitchFamily="18" charset="0"/>
                              <a:cs typeface="Times New Roman" panose="02020603050405020304" pitchFamily="18" charset="0"/>
                            </a:rPr>
                            <m:t>2</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𝜋</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=0=</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0</m:t>
                          </m:r>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oMath>
                  </m:oMathPara>
                </a14:m>
                <a:endParaRPr lang="en-IN" sz="2200"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10063"/>
                <a:ext cx="10515600" cy="3866900"/>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172835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038544"/>
              </a:xfrm>
            </p:spPr>
            <p:txBody>
              <a:bodyPr>
                <a:normAutofit/>
              </a:bodyPr>
              <a:lstStyle/>
              <a:p>
                <a:r>
                  <a:rPr lang="en-IN" sz="2200" dirty="0" smtClean="0">
                    <a:latin typeface="Times New Roman" panose="02020603050405020304" pitchFamily="18" charset="0"/>
                    <a:cs typeface="Times New Roman" panose="02020603050405020304" pitchFamily="18" charset="0"/>
                  </a:rPr>
                  <a:t>3.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Find the total work done by a force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5</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 along </a:t>
                </a:r>
                <a:r>
                  <a:rPr lang="en-IN" sz="2200" dirty="0">
                    <a:latin typeface="Times New Roman" panose="02020603050405020304" pitchFamily="18" charset="0"/>
                    <a:ea typeface="Cambria" panose="02040503050406030204" pitchFamily="18" charset="0"/>
                    <a:cs typeface="Times New Roman" panose="02020603050405020304" pitchFamily="18" charset="0"/>
                  </a:rPr>
                  <a:t>the curve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𝑡</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 , </m:t>
                    </m:r>
                  </m:oMath>
                </a14:m>
                <a:r>
                  <a:rPr lang="en-IN" sz="2200" i="1" dirty="0" smtClean="0">
                    <a:latin typeface="Cambria Math" panose="02040503050406030204" pitchFamily="18" charset="0"/>
                    <a:ea typeface="Cambria" panose="02040503050406030204" pitchFamily="18" charset="0"/>
                    <a:cs typeface="Times New Roman" panose="02020603050405020304" pitchFamily="18" charset="0"/>
                  </a:rPr>
                  <a:t/>
                </a:r>
                <a:br>
                  <a:rPr lang="en-IN" sz="2200" i="1" dirty="0" smtClean="0">
                    <a:latin typeface="Cambria Math" panose="02040503050406030204" pitchFamily="18" charset="0"/>
                    <a:ea typeface="Cambria" panose="02040503050406030204" pitchFamily="18" charset="0"/>
                    <a:cs typeface="Times New Roman" panose="02020603050405020304" pitchFamily="18" charset="0"/>
                  </a:rPr>
                </a:br>
                <a:r>
                  <a:rPr lang="en-IN" sz="2200" i="1" dirty="0" smtClean="0">
                    <a:latin typeface="Cambria Math" panose="02040503050406030204" pitchFamily="18" charset="0"/>
                    <a:ea typeface="Cambria" panose="02040503050406030204" pitchFamily="18" charset="0"/>
                    <a:cs typeface="Times New Roman" panose="02020603050405020304" pitchFamily="18" charset="0"/>
                  </a:rPr>
                  <a:t>    </a:t>
                </a:r>
                <a:r>
                  <a:rPr lang="en-IN" sz="2200" i="1" dirty="0" smtClean="0">
                    <a:latin typeface="Times New Roman" panose="02020603050405020304" pitchFamily="18" charset="0"/>
                    <a:ea typeface="Cambria" panose="02040503050406030204" pitchFamily="18" charset="0"/>
                    <a:cs typeface="Times New Roman" panose="02020603050405020304" pitchFamily="18" charset="0"/>
                  </a:rPr>
                  <a:t>y=(2t+1)  </a:t>
                </a:r>
                <a:r>
                  <a:rPr lang="en-IN" sz="2200" i="1" dirty="0" smtClean="0">
                    <a:latin typeface="Cambria Math"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𝑧</m:t>
                    </m:r>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panose="02040503050406030204" pitchFamily="18" charset="0"/>
                            <a:cs typeface="Times New Roman" panose="02020603050405020304" pitchFamily="18" charset="0"/>
                          </a:rPr>
                          <m:t>𝑡</m:t>
                        </m:r>
                      </m:e>
                      <m:sup>
                        <m:r>
                          <a:rPr lang="en-IN" sz="2200" i="1">
                            <a:latin typeface="Cambria Math" panose="02040503050406030204" pitchFamily="18" charset="0"/>
                            <a:ea typeface="Cambria" panose="02040503050406030204" pitchFamily="18" charset="0"/>
                            <a:cs typeface="Times New Roman" panose="02020603050405020304" pitchFamily="18" charset="0"/>
                          </a:rPr>
                          <m:t>3</m:t>
                        </m:r>
                      </m:sup>
                    </m:sSup>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from the point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r>
                      <a:rPr lang="en-IN" sz="2200" b="0" i="1" smtClean="0">
                        <a:latin typeface="Cambria Math" panose="02040503050406030204" pitchFamily="18" charset="0"/>
                        <a:ea typeface="Cambria" panose="02040503050406030204" pitchFamily="18" charset="0"/>
                        <a:cs typeface="Times New Roman" panose="02020603050405020304" pitchFamily="18" charset="0"/>
                      </a:rPr>
                      <m:t>=1 </m:t>
                    </m:r>
                  </m:oMath>
                </a14:m>
                <a:r>
                  <a:rPr lang="en-IN" sz="2200" dirty="0" smtClean="0">
                    <a:latin typeface="Times New Roman" panose="02020603050405020304" pitchFamily="18" charset="0"/>
                    <a:cs typeface="Times New Roman" panose="02020603050405020304" pitchFamily="18" charset="0"/>
                  </a:rPr>
                  <a:t> to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𝑡</m:t>
                    </m:r>
                    <m:r>
                      <a:rPr lang="en-IN" sz="2200" i="1">
                        <a:latin typeface="Cambria Math" panose="02040503050406030204" pitchFamily="18" charset="0"/>
                        <a:ea typeface="Cambria" panose="02040503050406030204" pitchFamily="18" charset="0"/>
                        <a:cs typeface="Times New Roman" panose="02020603050405020304" pitchFamily="18" charset="0"/>
                      </a:rPr>
                      <m:t>=2.</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038544"/>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56061"/>
                <a:ext cx="10515600" cy="4020902"/>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a:latin typeface="Times New Roman" panose="02020603050405020304" pitchFamily="18" charset="0"/>
                    <a:cs typeface="Times New Roman" panose="02020603050405020304" pitchFamily="18" charset="0"/>
                  </a:rPr>
                  <a:t> Given </a:t>
                </a:r>
                <a14:m>
                  <m:oMath xmlns:m="http://schemas.openxmlformats.org/officeDocument/2006/math">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𝐹</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5</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panose="02040503050406030204" pitchFamily="18" charset="0"/>
                        <a:cs typeface="Times New Roman" panose="02020603050405020304" pitchFamily="18" charset="0"/>
                      </a:rPr>
                      <m:t>𝑑</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𝑟</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a:r>
                <a:br>
                  <a:rPr lang="en-IN" sz="2200" b="1" dirty="0">
                    <a:latin typeface="Times New Roman" panose="02020603050405020304" pitchFamily="18" charset="0"/>
                    <a:ea typeface="Cambria" panose="02040503050406030204" pitchFamily="18" charset="0"/>
                    <a:cs typeface="Times New Roman" panose="02020603050405020304" pitchFamily="18" charset="0"/>
                  </a:rPr>
                </a:br>
                <a:r>
                  <a:rPr lang="en-IN" sz="2200" dirty="0">
                    <a:latin typeface="Times New Roman" panose="02020603050405020304" pitchFamily="18" charset="0"/>
                    <a:ea typeface="Cambria" panose="02040503050406030204" pitchFamily="18" charset="0"/>
                    <a:cs typeface="Times New Roman" panose="02020603050405020304" pitchFamily="18" charset="0"/>
                  </a:rPr>
                  <a:t>Consider,</a:t>
                </a:r>
                <a:r>
                  <a:rPr lang="en-IN" sz="2200" b="1"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2</m:t>
                        </m:r>
                        <m:r>
                          <a:rPr lang="en-IN" sz="2200" i="1">
                            <a:latin typeface="Cambria Math" panose="02040503050406030204" pitchFamily="18" charset="0"/>
                            <a:ea typeface="Cambria"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−4</m:t>
                        </m:r>
                        <m:r>
                          <a:rPr lang="en-IN" sz="2200" i="1">
                            <a:latin typeface="Cambria Math" panose="02040503050406030204" pitchFamily="18" charset="0"/>
                            <a:ea typeface="Cambria" panose="02040503050406030204" pitchFamily="18" charset="0"/>
                            <a:cs typeface="Times New Roman" panose="02020603050405020304" pitchFamily="18" charset="0"/>
                          </a:rPr>
                          <m:t>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i="1">
                            <a:latin typeface="Cambria Math" panose="02040503050406030204" pitchFamily="18" charset="0"/>
                            <a:ea typeface="Cambria" panose="02040503050406030204" pitchFamily="18" charset="0"/>
                            <a:cs typeface="Times New Roman" panose="02020603050405020304" pitchFamily="18" charset="0"/>
                          </a:rPr>
                          <m:t>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panose="02040503050406030204" pitchFamily="18" charset="0"/>
                            <a:cs typeface="Times New Roman" panose="02020603050405020304" pitchFamily="18" charset="0"/>
                          </a:rPr>
                          <m:t>𝑑𝑥</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𝑖</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𝑑𝑦</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𝑗</m:t>
                            </m:r>
                          </m:e>
                        </m:acc>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𝑑𝑧</m:t>
                        </m:r>
                        <m:acc>
                          <m:accPr>
                            <m:chr m:val="̂"/>
                            <m:ctrlPr>
                              <a:rPr lang="en-IN" sz="2200" i="1">
                                <a:latin typeface="Cambria Math" panose="02040503050406030204" pitchFamily="18" charset="0"/>
                                <a:ea typeface="Cambria" panose="02040503050406030204" pitchFamily="18" charset="0"/>
                                <a:cs typeface="Times New Roman" panose="02020603050405020304" pitchFamily="18" charset="0"/>
                              </a:rPr>
                            </m:ctrlPr>
                          </m:accPr>
                          <m:e>
                            <m:r>
                              <a:rPr lang="en-IN" sz="2200" i="1">
                                <a:latin typeface="Cambria Math" panose="02040503050406030204" pitchFamily="18" charset="0"/>
                                <a:ea typeface="Cambria" panose="02040503050406030204" pitchFamily="18" charset="0"/>
                                <a:cs typeface="Times New Roman" panose="02020603050405020304" pitchFamily="18" charset="0"/>
                              </a:rPr>
                              <m:t>𝑘</m:t>
                            </m:r>
                          </m:e>
                        </m:acc>
                      </m:e>
                    </m:d>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a:t>
                </a:r>
                <a:br>
                  <a:rPr lang="en-IN" sz="2200" b="1" dirty="0">
                    <a:latin typeface="Times New Roman" panose="02020603050405020304" pitchFamily="18" charset="0"/>
                    <a:ea typeface="Cambria" panose="02040503050406030204" pitchFamily="18" charset="0"/>
                    <a:cs typeface="Times New Roman" panose="02020603050405020304" pitchFamily="18" charset="0"/>
                  </a:rPr>
                </a:b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𝑥𝑦𝑑𝑥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𝑧𝑑𝑦</m:t>
                    </m:r>
                    <m:r>
                      <a:rPr lang="en-IN" sz="2200" i="1">
                        <a:latin typeface="Cambria Math" panose="02040503050406030204" pitchFamily="18" charset="0"/>
                        <a:ea typeface="Cambria" panose="02040503050406030204" pitchFamily="18" charset="0"/>
                        <a:cs typeface="Times New Roman" panose="02020603050405020304" pitchFamily="18" charset="0"/>
                      </a:rPr>
                      <m:t>+5</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𝑥𝑑</m:t>
                    </m:r>
                    <m:r>
                      <a:rPr lang="en-IN" sz="2200" i="1">
                        <a:latin typeface="Cambria Math" panose="02040503050406030204" pitchFamily="18" charset="0"/>
                        <a:ea typeface="Cambria" panose="02040503050406030204" pitchFamily="18" charset="0"/>
                        <a:cs typeface="Times New Roman" panose="02020603050405020304" pitchFamily="18" charset="0"/>
                      </a:rPr>
                      <m:t>𝑧</m:t>
                    </m:r>
                  </m:oMath>
                </a14:m>
                <a:r>
                  <a:rPr lang="en-IN" sz="2200" b="1" dirty="0">
                    <a:latin typeface="Times New Roman" panose="02020603050405020304" pitchFamily="18" charset="0"/>
                    <a:ea typeface="Cambria" panose="02040503050406030204" pitchFamily="18" charset="0"/>
                    <a:cs typeface="Times New Roman" panose="02020603050405020304" pitchFamily="18" charset="0"/>
                  </a:rPr>
                  <a:t>     ---  (1</a:t>
                </a: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a:t>
                </a:r>
              </a:p>
              <a:p>
                <a:pPr marL="0" indent="0">
                  <a:buNone/>
                </a:pPr>
                <a:r>
                  <a:rPr lang="en-IN" sz="2200" dirty="0">
                    <a:latin typeface="Times New Roman" panose="02020603050405020304" pitchFamily="18" charset="0"/>
                    <a:cs typeface="Times New Roman" panose="02020603050405020304" pitchFamily="18" charset="0"/>
                  </a:rPr>
                  <a:t>In </a:t>
                </a:r>
                <a14:m>
                  <m:oMath xmlns:m="http://schemas.openxmlformats.org/officeDocument/2006/math">
                    <m:r>
                      <a:rPr lang="en-IN" sz="2200" i="1">
                        <a:latin typeface="Cambria Math" panose="02040503050406030204" pitchFamily="18" charset="0"/>
                        <a:cs typeface="Times New Roman" panose="02020603050405020304" pitchFamily="18" charset="0"/>
                      </a:rPr>
                      <m:t>𝐶</m:t>
                    </m:r>
                    <m:r>
                      <a:rPr lang="en-IN" sz="2200" i="1">
                        <a:latin typeface="Cambria Math" panose="02040503050406030204" pitchFamily="18" charset="0"/>
                        <a:cs typeface="Times New Roman" panose="02020603050405020304" pitchFamily="18" charset="0"/>
                      </a:rPr>
                      <m:t> </m:t>
                    </m:r>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2</m:t>
                        </m:r>
                      </m:sup>
                    </m:sSup>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+1</m:t>
                    </m:r>
                  </m:oMath>
                </a14:m>
                <a:r>
                  <a:rPr lang="en-IN" sz="2200" dirty="0">
                    <a:latin typeface="Times New Roman" panose="02020603050405020304" pitchFamily="18" charset="0"/>
                    <a:cs typeface="Times New Roman" panose="02020603050405020304" pitchFamily="18" charset="0"/>
                  </a:rPr>
                  <a:t>            ;</a:t>
                </a: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3</m:t>
                        </m:r>
                      </m:sup>
                    </m:sSup>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𝑡𝑑</m:t>
                    </m:r>
                  </m:oMath>
                </a14:m>
                <a:r>
                  <a:rPr lang="en-IN" sz="2200" dirty="0" smtClean="0">
                    <a:latin typeface="Times New Roman" panose="02020603050405020304" pitchFamily="18" charset="0"/>
                    <a:cs typeface="Times New Roman" panose="02020603050405020304" pitchFamily="18" charset="0"/>
                  </a:rPr>
                  <a:t>t</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𝑑𝑦</m:t>
                    </m:r>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𝑑</m:t>
                    </m:r>
                  </m:oMath>
                </a14:m>
                <a:r>
                  <a:rPr lang="en-IN" sz="2200" dirty="0">
                    <a:latin typeface="Times New Roman" panose="02020603050405020304" pitchFamily="18" charset="0"/>
                    <a:cs typeface="Times New Roman" panose="02020603050405020304" pitchFamily="18" charset="0"/>
                  </a:rPr>
                  <a:t>t          ;  </a:t>
                </a:r>
                <a14:m>
                  <m:oMath xmlns:m="http://schemas.openxmlformats.org/officeDocument/2006/math">
                    <m:r>
                      <a:rPr lang="en-IN" sz="2200" i="1">
                        <a:latin typeface="Cambria Math" panose="02040503050406030204" pitchFamily="18" charset="0"/>
                        <a:cs typeface="Times New Roman" panose="02020603050405020304" pitchFamily="18" charset="0"/>
                      </a:rPr>
                      <m:t>𝑑𝑧</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𝑑𝑡</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𝑡</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r>
                      <a:rPr lang="en-IN" sz="2200" i="1">
                        <a:latin typeface="Cambria Math" panose="02040503050406030204" pitchFamily="18" charset="0"/>
                        <a:ea typeface="Cambria Math" panose="02040503050406030204" pitchFamily="18" charset="0"/>
                        <a:cs typeface="Times New Roman" panose="02020603050405020304" pitchFamily="18" charset="0"/>
                      </a:rPr>
                      <m:t>=1   </m:t>
                    </m:r>
                    <m:r>
                      <a:rPr lang="en-IN" sz="2200" i="1">
                        <a:latin typeface="Cambria Math" panose="02040503050406030204" pitchFamily="18" charset="0"/>
                        <a:ea typeface="Cambria Math" panose="02040503050406030204" pitchFamily="18" charset="0"/>
                        <a:cs typeface="Times New Roman" panose="02020603050405020304" pitchFamily="18" charset="0"/>
                      </a:rPr>
                      <m:t>𝑡𝑜</m:t>
                    </m:r>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r>
                      <a:rPr lang="en-IN" sz="2200" i="1">
                        <a:latin typeface="Cambria Math" panose="02040503050406030204" pitchFamily="18" charset="0"/>
                        <a:ea typeface="Cambria Math" panose="02040503050406030204" pitchFamily="18" charset="0"/>
                        <a:cs typeface="Times New Roman" panose="02020603050405020304" pitchFamily="18" charset="0"/>
                      </a:rPr>
                      <m:t>=2</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ea typeface="Cambria" panose="02040503050406030204" pitchFamily="18" charset="0"/>
                    <a:cs typeface="Times New Roman" panose="02020603050405020304" pitchFamily="18" charset="0"/>
                  </a:rPr>
                  <a:t>(1)</a:t>
                </a:r>
                <a14:m>
                  <m:oMath xmlns:m="http://schemas.openxmlformats.org/officeDocument/2006/math">
                    <m:r>
                      <a:rPr lang="en-IN" sz="2200" b="1" i="1">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+1)</m:t>
                        </m:r>
                      </m:e>
                    </m:d>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𝑡𝑑𝑡</m:t>
                    </m:r>
                    <m:r>
                      <a:rPr lang="en-IN" sz="2200" i="1">
                        <a:latin typeface="Cambria Math" panose="02040503050406030204" pitchFamily="18" charset="0"/>
                        <a:cs typeface="Times New Roman" panose="02020603050405020304" pitchFamily="18" charset="0"/>
                      </a:rPr>
                      <m:t>−4</m:t>
                    </m:r>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3</m:t>
                            </m:r>
                          </m:sup>
                        </m:sSup>
                      </m:e>
                    </m:d>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𝑑𝑡</m:t>
                    </m:r>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5</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2</m:t>
                            </m:r>
                          </m:sup>
                        </m:sSup>
                      </m:e>
                    </m:d>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𝑑𝑡</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8</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4</m:t>
                            </m:r>
                          </m:sup>
                        </m:sSup>
                        <m:r>
                          <a:rPr lang="en-IN" sz="2200" b="0" i="1" smtClean="0">
                            <a:latin typeface="Cambria Math" panose="02040503050406030204" pitchFamily="18" charset="0"/>
                            <a:cs typeface="Times New Roman" panose="02020603050405020304" pitchFamily="18" charset="0"/>
                          </a:rPr>
                          <m:t>+4</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−8</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15</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4</m:t>
                            </m:r>
                          </m:sup>
                        </m:sSup>
                      </m:e>
                    </m:d>
                    <m:r>
                      <a:rPr lang="en-IN" sz="2200" i="1">
                        <a:latin typeface="Cambria Math" panose="02040503050406030204" pitchFamily="18" charset="0"/>
                        <a:cs typeface="Times New Roman" panose="02020603050405020304" pitchFamily="18" charset="0"/>
                      </a:rPr>
                      <m:t>𝑑𝑡</m:t>
                    </m:r>
                  </m:oMath>
                </a14:m>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56061"/>
                <a:ext cx="10515600" cy="4020902"/>
              </a:xfrm>
              <a:blipFill>
                <a:blip r:embed="rId3" cstate="print"/>
                <a:stretch>
                  <a:fillRect l="-754" t="-910"/>
                </a:stretch>
              </a:blipFill>
            </p:spPr>
            <p:txBody>
              <a:bodyPr/>
              <a:lstStyle/>
              <a:p>
                <a:r>
                  <a:rPr lang="en-IN">
                    <a:noFill/>
                  </a:rPr>
                  <a:t> </a:t>
                </a:r>
              </a:p>
            </p:txBody>
          </p:sp>
        </mc:Fallback>
      </mc:AlternateContent>
    </p:spTree>
    <p:extLst>
      <p:ext uri="{BB962C8B-B14F-4D97-AF65-F5344CB8AC3E}">
        <p14:creationId xmlns:p14="http://schemas.microsoft.com/office/powerpoint/2010/main" val="35164878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4</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3</m:t>
                              </m:r>
                            </m:sup>
                          </m:sSup>
                        </m:e>
                      </m:d>
                      <m:r>
                        <a:rPr lang="en-IN" sz="2200" i="1">
                          <a:latin typeface="Cambria Math" panose="02040503050406030204" pitchFamily="18" charset="0"/>
                          <a:cs typeface="Times New Roman" panose="02020603050405020304" pitchFamily="18" charset="0"/>
                        </a:rPr>
                        <m:t>𝑑𝑡</m:t>
                      </m:r>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58" t="-638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The work done by a force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nary>
                      <m:naryPr>
                        <m:limLoc m:val="undOvr"/>
                        <m:ctrlPr>
                          <a:rPr lang="en-IN" sz="2200" b="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𝐶</m:t>
                        </m:r>
                      </m:sub>
                      <m:sup/>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e>
                    </m:nary>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e>
                      </m:nary>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r>
                        <a:rPr lang="en-IN" sz="2200" b="0" i="1" smtClean="0">
                          <a:latin typeface="Cambria Math" panose="02040503050406030204" pitchFamily="18" charset="0"/>
                          <a:cs typeface="Times New Roman" panose="02020603050405020304" pitchFamily="18" charset="0"/>
                        </a:rPr>
                        <m:t>=</m:t>
                      </m:r>
                      <m:nary>
                        <m:naryPr>
                          <m:limLoc m:val="undOvr"/>
                          <m:ctrlPr>
                            <a:rPr lang="en-IN" sz="2200" b="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2</m:t>
                          </m:r>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4</m:t>
                                  </m:r>
                                </m:sup>
                              </m:sSup>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cs typeface="Times New Roman" panose="02020603050405020304" pitchFamily="18" charset="0"/>
                                    </a:rPr>
                                    <m:t>3</m:t>
                                  </m:r>
                                </m:sup>
                              </m:sSup>
                            </m:e>
                          </m:d>
                          <m:r>
                            <a:rPr lang="en-IN" sz="2200" i="1">
                              <a:latin typeface="Cambria Math" panose="02040503050406030204" pitchFamily="18" charset="0"/>
                              <a:cs typeface="Times New Roman" panose="02020603050405020304" pitchFamily="18" charset="0"/>
                            </a:rPr>
                            <m:t>𝑑𝑡</m:t>
                          </m:r>
                          <m:r>
                            <m:rPr>
                              <m:nor/>
                            </m:rPr>
                            <a:rPr lang="en-IN" sz="2200" dirty="0">
                              <a:latin typeface="Times New Roman" panose="02020603050405020304" pitchFamily="18" charset="0"/>
                              <a:cs typeface="Times New Roman" panose="02020603050405020304" pitchFamily="18" charset="0"/>
                            </a:rPr>
                            <m:t> </m:t>
                          </m:r>
                        </m:e>
                      </m:nary>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=23</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5</m:t>
                                    </m:r>
                                  </m:sup>
                                </m:sSup>
                              </m:num>
                              <m:den>
                                <m:r>
                                  <a:rPr lang="en-IN" sz="2200" b="0" i="1" smtClean="0">
                                    <a:latin typeface="Cambria Math" panose="02040503050406030204" pitchFamily="18" charset="0"/>
                                    <a:cs typeface="Times New Roman" panose="02020603050405020304" pitchFamily="18" charset="0"/>
                                  </a:rPr>
                                  <m:t>5</m:t>
                                </m:r>
                              </m:den>
                            </m:f>
                          </m:e>
                        </m:d>
                      </m:e>
                      <m:sub>
                        <m: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2</m:t>
                        </m:r>
                      </m:sup>
                    </m:sSubSup>
                    <m:r>
                      <a:rPr lang="en-IN" sz="2200" b="0" i="1" smtClean="0">
                        <a:latin typeface="Cambria Math" panose="02040503050406030204" pitchFamily="18" charset="0"/>
                        <a:cs typeface="Times New Roman" panose="02020603050405020304" pitchFamily="18" charset="0"/>
                      </a:rPr>
                      <m:t>−4</m:t>
                    </m:r>
                    <m:sSubSup>
                      <m:sSubSupPr>
                        <m:ctrlPr>
                          <a:rPr lang="en-IN" sz="2200" i="1">
                            <a:latin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cs typeface="Times New Roman" panose="02020603050405020304" pitchFamily="18" charset="0"/>
                                      </a:rPr>
                                      <m:t>4</m:t>
                                    </m:r>
                                  </m:sup>
                                </m:sSup>
                              </m:num>
                              <m:den>
                                <m:r>
                                  <a:rPr lang="en-IN" sz="2200" b="0" i="1" smtClean="0">
                                    <a:latin typeface="Cambria Math" panose="02040503050406030204" pitchFamily="18" charset="0"/>
                                    <a:cs typeface="Times New Roman" panose="02020603050405020304" pitchFamily="18" charset="0"/>
                                  </a:rPr>
                                  <m:t>4</m:t>
                                </m:r>
                              </m:den>
                            </m:f>
                          </m:e>
                        </m:d>
                      </m:e>
                      <m:sub>
                        <m:r>
                          <a:rPr lang="en-IN" sz="2200" i="1">
                            <a:latin typeface="Cambria Math" panose="02040503050406030204" pitchFamily="18" charset="0"/>
                            <a:cs typeface="Times New Roman" panose="02020603050405020304" pitchFamily="18" charset="0"/>
                          </a:rPr>
                          <m:t>𝑡</m:t>
                        </m:r>
                        <m:r>
                          <a:rPr lang="en-IN" sz="2200" i="1">
                            <a:latin typeface="Cambria Math" panose="02040503050406030204" pitchFamily="18" charset="0"/>
                            <a:cs typeface="Times New Roman" panose="02020603050405020304" pitchFamily="18" charset="0"/>
                          </a:rPr>
                          <m:t>=1</m:t>
                        </m:r>
                      </m:sub>
                      <m:sup>
                        <m:r>
                          <a:rPr lang="en-IN" sz="2200" i="1">
                            <a:latin typeface="Cambria Math" panose="02040503050406030204" pitchFamily="18" charset="0"/>
                            <a:cs typeface="Times New Roman" panose="02020603050405020304" pitchFamily="18" charset="0"/>
                          </a:rPr>
                          <m:t>2</m:t>
                        </m:r>
                      </m:sup>
                    </m:sSubSup>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23</m:t>
                        </m:r>
                      </m:num>
                      <m:den>
                        <m:r>
                          <a:rPr lang="en-IN" sz="2200" b="0" i="1" smtClean="0">
                            <a:latin typeface="Cambria Math" panose="02040503050406030204" pitchFamily="18" charset="0"/>
                            <a:cs typeface="Times New Roman" panose="02020603050405020304" pitchFamily="18" charset="0"/>
                          </a:rPr>
                          <m:t>5</m:t>
                        </m:r>
                      </m:den>
                    </m:f>
                    <m:d>
                      <m:dPr>
                        <m:ctrlPr>
                          <a:rPr lang="en-IN" sz="2200" b="0" i="1" smtClean="0">
                            <a:latin typeface="Cambria Math" panose="02040503050406030204" pitchFamily="18" charset="0"/>
                            <a:cs typeface="Times New Roman" panose="02020603050405020304" pitchFamily="18" charset="0"/>
                          </a:rPr>
                        </m:ctrlPr>
                      </m:dPr>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5</m:t>
                            </m:r>
                          </m:sup>
                        </m:sSup>
                        <m:r>
                          <a:rPr lang="en-IN" sz="2200" b="0" i="1" smtClean="0">
                            <a:latin typeface="Cambria Math" panose="02040503050406030204" pitchFamily="18" charset="0"/>
                            <a:cs typeface="Times New Roman" panose="02020603050405020304" pitchFamily="18" charset="0"/>
                          </a:rPr>
                          <m:t>−1</m:t>
                        </m:r>
                      </m:e>
                    </m:d>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cs typeface="Times New Roman" panose="02020603050405020304" pitchFamily="18" charset="0"/>
                          </a:rPr>
                          <m:t>4</m:t>
                        </m:r>
                      </m:sup>
                    </m:sSup>
                    <m:r>
                      <a:rPr lang="en-IN" sz="2200" b="0" i="1" smtClean="0">
                        <a:latin typeface="Cambria Math" panose="02040503050406030204" pitchFamily="18" charset="0"/>
                        <a:cs typeface="Times New Roman" panose="02020603050405020304" pitchFamily="18" charset="0"/>
                      </a:rPr>
                      <m:t>−1)</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23</m:t>
                        </m:r>
                        <m:r>
                          <a:rPr lang="en-IN" sz="2200" b="0" i="1" smtClean="0">
                            <a:latin typeface="Cambria Math" panose="02040503050406030204" pitchFamily="18" charset="0"/>
                            <a:cs typeface="Times New Roman" panose="02020603050405020304" pitchFamily="18" charset="0"/>
                          </a:rPr>
                          <m:t>(31)</m:t>
                        </m:r>
                      </m:num>
                      <m:den>
                        <m:r>
                          <a:rPr lang="en-IN" sz="2200" i="1">
                            <a:latin typeface="Cambria Math" panose="02040503050406030204" pitchFamily="18" charset="0"/>
                            <a:cs typeface="Times New Roman" panose="02020603050405020304" pitchFamily="18" charset="0"/>
                          </a:rPr>
                          <m:t>5</m:t>
                        </m:r>
                      </m:den>
                    </m:f>
                    <m:r>
                      <a:rPr lang="en-IN" sz="2200" b="0" i="1" smtClean="0">
                        <a:latin typeface="Cambria Math" panose="02040503050406030204" pitchFamily="18" charset="0"/>
                        <a:cs typeface="Times New Roman" panose="02020603050405020304" pitchFamily="18" charset="0"/>
                      </a:rPr>
                      <m:t>−15=</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713−75</m:t>
                        </m:r>
                      </m:num>
                      <m:den>
                        <m:r>
                          <a:rPr lang="en-IN" sz="2200" b="0" i="1" smtClean="0">
                            <a:latin typeface="Cambria Math" panose="02040503050406030204" pitchFamily="18" charset="0"/>
                            <a:cs typeface="Times New Roman" panose="02020603050405020304" pitchFamily="18" charset="0"/>
                          </a:rPr>
                          <m:t>5</m:t>
                        </m:r>
                      </m:den>
                    </m:f>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Work done , </a:t>
                </a:r>
                <a14:m>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r>
                      <a:rPr lang="en-IN" sz="2200" b="1" i="1">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cs typeface="Times New Roman" panose="02020603050405020304" pitchFamily="18" charset="0"/>
                          </a:rPr>
                          <m:t>𝟔𝟑𝟖</m:t>
                        </m:r>
                      </m:num>
                      <m:den>
                        <m:r>
                          <a:rPr lang="en-IN" sz="2200" b="1" i="1" smtClean="0">
                            <a:latin typeface="Cambria Math" panose="02040503050406030204" pitchFamily="18" charset="0"/>
                            <a:cs typeface="Times New Roman" panose="02020603050405020304" pitchFamily="18" charset="0"/>
                          </a:rPr>
                          <m:t>𝟓</m:t>
                        </m:r>
                      </m:den>
                    </m:f>
                  </m:oMath>
                </a14:m>
                <a:r>
                  <a:rPr lang="en-IN" sz="2200" b="1" dirty="0" smtClean="0">
                    <a:latin typeface="Times New Roman" panose="02020603050405020304" pitchFamily="18" charset="0"/>
                    <a:cs typeface="Times New Roman" panose="02020603050405020304" pitchFamily="18" charset="0"/>
                  </a:rPr>
                  <a:t> units</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754" b="-560"/>
                </a:stretch>
              </a:blipFill>
            </p:spPr>
            <p:txBody>
              <a:bodyPr/>
              <a:lstStyle/>
              <a:p>
                <a:r>
                  <a:rPr lang="en-IN">
                    <a:noFill/>
                  </a:rPr>
                  <a:t> </a:t>
                </a:r>
              </a:p>
            </p:txBody>
          </p:sp>
        </mc:Fallback>
      </mc:AlternateContent>
    </p:spTree>
    <p:extLst>
      <p:ext uri="{BB962C8B-B14F-4D97-AF65-F5344CB8AC3E}">
        <p14:creationId xmlns:p14="http://schemas.microsoft.com/office/powerpoint/2010/main" val="662050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2684463"/>
              </a:xfrm>
            </p:spPr>
            <p:txBody>
              <a:bodyPr>
                <a:normAutofit/>
              </a:bodyPr>
              <a:lstStyle/>
              <a:p>
                <a:r>
                  <a:rPr lang="en-IN" sz="2800" b="1" i="1" u="sng" dirty="0" smtClean="0">
                    <a:latin typeface="Times New Roman" panose="02020603050405020304" pitchFamily="18" charset="0"/>
                    <a:cs typeface="Times New Roman" panose="02020603050405020304" pitchFamily="18" charset="0"/>
                  </a:rPr>
                  <a:t>Green’s Theorem</a:t>
                </a:r>
                <a:r>
                  <a:rPr lang="en-IN" sz="2800" b="1" i="1" u="sng" dirty="0" smtClean="0"/>
                  <a:t/>
                </a:r>
                <a:br>
                  <a:rPr lang="en-IN" sz="2800" b="1" i="1" u="sng" dirty="0" smtClean="0"/>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Let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𝑀</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𝑁</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be two functions defined in region  </a:t>
                </a:r>
                <a14:m>
                  <m:oMath xmlns:m="http://schemas.openxmlformats.org/officeDocument/2006/math">
                    <m:r>
                      <a:rPr lang="en-IN" sz="2200" b="0" i="0"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𝑅</m:t>
                    </m:r>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and the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𝑃𝑙𝑎𝑛𝑒</m:t>
                    </m:r>
                  </m:oMath>
                </a14:m>
                <a:r>
                  <a:rPr lang="en-IN" sz="2200" dirty="0" smtClean="0">
                    <a:latin typeface="Times New Roman" panose="02020603050405020304" pitchFamily="18" charset="0"/>
                    <a:cs typeface="Times New Roman" panose="02020603050405020304" pitchFamily="18" charset="0"/>
                  </a:rPr>
                  <a:t> with simple closed curve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has its boundary , then </a:t>
                </a: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r>
                          <a:rPr lang="en-IN" sz="2200" b="1" i="1" smtClean="0">
                            <a:latin typeface="Cambria Math" panose="02040503050406030204" pitchFamily="18" charset="0"/>
                            <a:cs typeface="Times New Roman" panose="02020603050405020304" pitchFamily="18" charset="0"/>
                          </a:rPr>
                          <m:t>𝑴𝒅𝒙</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𝑵𝒅𝒚</m:t>
                        </m:r>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smtClean="0">
                            <a:latin typeface="Cambria Math" panose="02040503050406030204" pitchFamily="18" charset="0"/>
                            <a:cs typeface="Times New Roman" panose="02020603050405020304" pitchFamily="18" charset="0"/>
                          </a:rPr>
                        </m:ctrlPr>
                      </m:naryPr>
                      <m:sub>
                        <m:r>
                          <m:rPr>
                            <m:brk m:alnAt="24"/>
                          </m:rPr>
                          <a:rPr lang="en-IN" sz="2200" b="1" i="1" smtClean="0">
                            <a:latin typeface="Cambria Math" panose="02040503050406030204" pitchFamily="18" charset="0"/>
                            <a:cs typeface="Times New Roman" panose="02020603050405020304" pitchFamily="18" charset="0"/>
                          </a:rPr>
                          <m:t>𝑹</m:t>
                        </m:r>
                      </m:sub>
                      <m:sup/>
                      <m:e>
                        <m:d>
                          <m:dPr>
                            <m:begChr m:val="["/>
                            <m:endChr m:val="]"/>
                            <m:ctrlPr>
                              <a:rPr lang="en-IN" sz="2200" b="1" i="1" smtClean="0">
                                <a:latin typeface="Cambria Math" panose="02040503050406030204" pitchFamily="18" charset="0"/>
                                <a:cs typeface="Times New Roman" panose="02020603050405020304" pitchFamily="18" charset="0"/>
                              </a:rPr>
                            </m:ctrlPr>
                          </m:dPr>
                          <m:e>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m:t>
                                </m:r>
                              </m:den>
                            </m:f>
                          </m:e>
                        </m:d>
                      </m:e>
                    </m:nary>
                    <m:r>
                      <a:rPr lang="en-IN" sz="2200" b="1" i="1" smtClean="0">
                        <a:latin typeface="Cambria Math" panose="02040503050406030204" pitchFamily="18" charset="0"/>
                        <a:cs typeface="Times New Roman" panose="02020603050405020304" pitchFamily="18" charset="0"/>
                      </a:rPr>
                      <m:t>𝒅𝒚𝒅𝒙</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Note:</a:t>
                </a:r>
                <a:br>
                  <a:rPr lang="en-IN" sz="2200" b="1"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1. </a:t>
                </a:r>
                <a14:m>
                  <m:oMath xmlns:m="http://schemas.openxmlformats.org/officeDocument/2006/math">
                    <m:r>
                      <a:rPr lang="en-IN" sz="2200" b="1" i="0" smtClean="0">
                        <a:latin typeface="Cambria Math" panose="02040503050406030204" pitchFamily="18" charset="0"/>
                        <a:cs typeface="Times New Roman" panose="02020603050405020304" pitchFamily="18" charset="0"/>
                      </a:rPr>
                      <m:t>𝐀𝐫𝐞𝐚</m:t>
                    </m:r>
                    <m:r>
                      <a:rPr lang="en-IN" sz="2200" b="1" i="1">
                        <a:latin typeface="Cambria Math" panose="02040503050406030204" pitchFamily="18" charset="0"/>
                        <a:cs typeface="Times New Roman" panose="02020603050405020304" pitchFamily="18" charset="0"/>
                      </a:rPr>
                      <m:t>=</m:t>
                    </m:r>
                    <m:nary>
                      <m:naryPr>
                        <m:chr m:val="∬"/>
                        <m:limLoc m:val="undOvr"/>
                        <m:ctrlPr>
                          <a:rPr lang="en-IN" sz="2200" b="1" i="1" smtClean="0">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𝑹</m:t>
                        </m:r>
                      </m:sub>
                      <m:sup/>
                      <m:e>
                        <m:r>
                          <a:rPr lang="en-IN" sz="2200" b="1" i="1" smtClean="0">
                            <a:latin typeface="Cambria Math" panose="02040503050406030204" pitchFamily="18" charset="0"/>
                            <a:cs typeface="Times New Roman" panose="02020603050405020304" pitchFamily="18" charset="0"/>
                          </a:rPr>
                          <m:t>𝒅𝒚𝒅𝒙</m:t>
                        </m:r>
                      </m:e>
                    </m:nary>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𝟏</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den>
                    </m:f>
                    <m:nary>
                      <m:naryPr>
                        <m:limLoc m:val="undOv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𝒙𝒅𝒚</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𝒚𝒅𝒙</m:t>
                            </m:r>
                          </m:e>
                        </m:d>
                      </m:e>
                    </m:nary>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2684463"/>
              </a:xfrm>
              <a:blipFill>
                <a:blip r:embed="rId2" cstate="print"/>
                <a:stretch>
                  <a:fillRect l="-1217" r="-29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801979"/>
                <a:ext cx="10515600" cy="2374984"/>
              </a:xfrm>
            </p:spPr>
            <p:txBody>
              <a:bodyPr>
                <a:normAutofit lnSpcReduction="10000"/>
              </a:bodyPr>
              <a:lstStyle/>
              <a:p>
                <a:pPr marL="0" indent="0">
                  <a:buNone/>
                </a:pPr>
                <a:r>
                  <a:rPr lang="en-IN" b="1" i="1" u="sng"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Evaluate </a:t>
                </a:r>
                <a14:m>
                  <m:oMath xmlns:m="http://schemas.openxmlformats.org/officeDocument/2006/math">
                    <m:nary>
                      <m:naryPr>
                        <m:limLoc m:val="undOv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𝒙𝒚</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sup>
                            </m:sSup>
                          </m:e>
                        </m:d>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𝒅𝒙</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𝒚𝒅𝒚</m:t>
                        </m:r>
                      </m:e>
                    </m:nary>
                  </m:oMath>
                </a14:m>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the closed curve bounded by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a:t>
                </a: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a:t>
                </a:r>
                <a:r>
                  <a:rPr lang="en-IN" sz="2200" i="1" dirty="0" smtClean="0">
                    <a:latin typeface="Times New Roman" panose="02020603050405020304" pitchFamily="18" charset="0"/>
                    <a:cs typeface="Times New Roman" panose="02020603050405020304" pitchFamily="18" charset="0"/>
                  </a:rPr>
                  <a:t>Green’s Theorem:</a:t>
                </a: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r>
                          <a:rPr lang="en-IN" sz="2200" b="1" i="1">
                            <a:latin typeface="Cambria Math" panose="02040503050406030204" pitchFamily="18" charset="0"/>
                            <a:cs typeface="Times New Roman" panose="02020603050405020304" pitchFamily="18" charset="0"/>
                          </a:rPr>
                          <m:t>𝑴𝒅𝒙</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𝑵𝒅𝒚</m:t>
                        </m:r>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𝑹</m:t>
                        </m:r>
                      </m:sub>
                      <m:sup/>
                      <m:e>
                        <m:d>
                          <m:dPr>
                            <m:begChr m:val="["/>
                            <m:endChr m:val="]"/>
                            <m:ctrlPr>
                              <a:rPr lang="en-IN" sz="2200" b="1" i="1">
                                <a:latin typeface="Cambria Math" panose="02040503050406030204" pitchFamily="18" charset="0"/>
                                <a:cs typeface="Times New Roman" panose="02020603050405020304" pitchFamily="18" charset="0"/>
                              </a:rPr>
                            </m:ctrlPr>
                          </m:dPr>
                          <m:e>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en>
                            </m:f>
                          </m:e>
                        </m:d>
                      </m:e>
                    </m:nary>
                    <m:r>
                      <a:rPr lang="en-IN" sz="2200" b="1" i="1">
                        <a:latin typeface="Cambria Math" panose="02040503050406030204" pitchFamily="18" charset="0"/>
                        <a:cs typeface="Times New Roman" panose="02020603050405020304" pitchFamily="18" charset="0"/>
                      </a:rPr>
                      <m:t>𝒅𝒚𝒅𝒙</m:t>
                    </m:r>
                  </m:oMath>
                </a14:m>
                <a:r>
                  <a:rPr lang="en-IN" sz="2200" dirty="0" smtClean="0">
                    <a:latin typeface="Times New Roman" panose="02020603050405020304" pitchFamily="18" charset="0"/>
                    <a:cs typeface="Times New Roman" panose="02020603050405020304" pitchFamily="18" charset="0"/>
                  </a:rPr>
                  <a:t>         --- (1)</a:t>
                </a: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endParaRPr lang="en-IN" sz="2200" i="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801979"/>
                <a:ext cx="10515600" cy="2374984"/>
              </a:xfrm>
              <a:blipFill>
                <a:blip r:embed="rId3" cstate="print"/>
                <a:stretch>
                  <a:fillRect l="-1217" t="-6427"/>
                </a:stretch>
              </a:blipFill>
            </p:spPr>
            <p:txBody>
              <a:bodyPr/>
              <a:lstStyle/>
              <a:p>
                <a:r>
                  <a:rPr lang="en-IN">
                    <a:noFill/>
                  </a:rPr>
                  <a:t> </a:t>
                </a:r>
              </a:p>
            </p:txBody>
          </p:sp>
        </mc:Fallback>
      </mc:AlternateContent>
    </p:spTree>
    <p:extLst>
      <p:ext uri="{BB962C8B-B14F-4D97-AF65-F5344CB8AC3E}">
        <p14:creationId xmlns:p14="http://schemas.microsoft.com/office/powerpoint/2010/main" val="263418332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dirty="0" smtClean="0">
                    <a:latin typeface="Times New Roman" panose="02020603050405020304" pitchFamily="18" charset="0"/>
                    <a:cs typeface="Times New Roman" panose="02020603050405020304" pitchFamily="18" charset="0"/>
                  </a:rPr>
                  <a:t>Given  </a:t>
                </a:r>
                <a14:m>
                  <m:oMath xmlns:m="http://schemas.openxmlformats.org/officeDocument/2006/math">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b="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𝑦𝑑𝑦</m:t>
                        </m:r>
                      </m:e>
                    </m:nary>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1170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Here,   </a:t>
                </a:r>
                <a14:m>
                  <m:oMath xmlns:m="http://schemas.openxmlformats.org/officeDocument/2006/math">
                    <m:r>
                      <m:rPr>
                        <m:sty m:val="p"/>
                      </m:rPr>
                      <a:rPr lang="en-IN" sz="2200" b="0" i="0" smtClean="0">
                        <a:latin typeface="Cambria Math" panose="02040503050406030204" pitchFamily="18" charset="0"/>
                        <a:ea typeface="Cambria Math" panose="02040503050406030204" pitchFamily="18" charset="0"/>
                        <a:cs typeface="Times New Roman" panose="02020603050405020304" pitchFamily="18" charset="0"/>
                      </a:rPr>
                      <m:t>M</m:t>
                    </m:r>
                    <m:r>
                      <a:rPr lang="en-IN" sz="22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𝑁</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𝑦</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dirty="0" smtClean="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en>
                    </m:f>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𝒙𝒚</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u="sng" dirty="0" smtClean="0">
                    <a:latin typeface="Times New Roman" panose="02020603050405020304" pitchFamily="18" charset="0"/>
                    <a:cs typeface="Times New Roman" panose="02020603050405020304" pitchFamily="18" charset="0"/>
                  </a:rPr>
                  <a:t>In ‘R’</a:t>
                </a: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=0  </m:t>
                      </m:r>
                      <m:r>
                        <a:rPr lang="en-IN" sz="2200" b="0" i="1" smtClean="0">
                          <a:latin typeface="Cambria Math" panose="02040503050406030204" pitchFamily="18" charset="0"/>
                          <a:cs typeface="Times New Roman" panose="02020603050405020304" pitchFamily="18" charset="0"/>
                        </a:rPr>
                        <m:t>𝑡𝑜</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oMath>
                  </m:oMathPara>
                </a14:m>
                <a:endParaRPr lang="en-IN" sz="2200" i="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=0  </m:t>
                      </m:r>
                      <m:r>
                        <a:rPr lang="en-IN" sz="2200" i="1">
                          <a:latin typeface="Cambria Math" panose="02040503050406030204" pitchFamily="18" charset="0"/>
                          <a:cs typeface="Times New Roman" panose="02020603050405020304" pitchFamily="18" charset="0"/>
                        </a:rPr>
                        <m:t>𝑡𝑜</m:t>
                      </m:r>
                      <m:r>
                        <a:rPr lang="en-IN" sz="2200" i="1">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oMath>
                  </m:oMathPara>
                </a14:m>
                <a:endParaRPr lang="en-IN" sz="2200" i="1" dirty="0" smtClean="0">
                  <a:latin typeface="Times New Roman" panose="02020603050405020304" pitchFamily="18" charset="0"/>
                  <a:cs typeface="Times New Roman" panose="02020603050405020304" pitchFamily="18" charset="0"/>
                </a:endParaRPr>
              </a:p>
              <a:p>
                <a:pPr marL="457200" indent="-457200">
                  <a:buAutoNum type="arabicParenBoth"/>
                </a:pPr>
                <a14:m>
                  <m:oMath xmlns:m="http://schemas.openxmlformats.org/officeDocument/2006/math">
                    <m:r>
                      <a:rPr lang="en-IN" sz="2200" b="1" i="1">
                        <a:latin typeface="Cambria Math" panose="02040503050406030204" pitchFamily="18" charset="0"/>
                        <a:ea typeface="Cambria" panose="02040503050406030204" pitchFamily="18" charset="0"/>
                        <a:cs typeface="Times New Roman" panose="02020603050405020304" pitchFamily="18" charset="0"/>
                      </a:rPr>
                      <m:t>⇒</m:t>
                    </m:r>
                  </m:oMath>
                </a14:m>
                <a:r>
                  <a:rPr lang="en-IN" sz="2200" i="1" dirty="0" smtClean="0">
                    <a:latin typeface="Times New Roman" panose="02020603050405020304" pitchFamily="18" charset="0"/>
                    <a:cs typeface="Times New Roman" panose="02020603050405020304" pitchFamily="18" charset="0"/>
                  </a:rPr>
                  <a:t> </a:t>
                </a:r>
                <a14:m>
                  <m:oMath xmlns:m="http://schemas.openxmlformats.org/officeDocument/2006/math">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𝑦𝑑𝑦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p>
                          <m:e>
                            <m:nary>
                              <m:naryPr>
                                <m:limLoc m:val="undOv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sup>
                              <m:e>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𝑑𝑦𝑑𝑥</m:t>
                                </m:r>
                              </m:e>
                            </m:nary>
                          </m:e>
                        </m:nary>
                      </m:e>
                    </m:nary>
                  </m:oMath>
                </a14:m>
                <a:endParaRPr lang="en-IN" sz="2200" i="1" dirty="0" smtClean="0">
                  <a:latin typeface="Times New Roman" panose="02020603050405020304" pitchFamily="18" charset="0"/>
                  <a:cs typeface="Times New Roman" panose="02020603050405020304" pitchFamily="18" charset="0"/>
                </a:endParaRPr>
              </a:p>
              <a:p>
                <a:pPr marL="0" indent="0">
                  <a:buNone/>
                </a:pP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1</m:t>
                        </m:r>
                      </m:sup>
                      <m:e>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SubSup>
                              <m:sSub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num>
                                      <m:den>
                                        <m:r>
                                          <a:rPr lang="en-IN" sz="2200" i="1">
                                            <a:latin typeface="Cambria Math" panose="02040503050406030204" pitchFamily="18" charset="0"/>
                                            <a:ea typeface="Cambria Math" panose="02040503050406030204" pitchFamily="18" charset="0"/>
                                            <a:cs typeface="Times New Roman" panose="02020603050405020304" pitchFamily="18" charset="0"/>
                                          </a:rPr>
                                          <m:t>2</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𝑥</m:t>
                                </m:r>
                              </m:sup>
                            </m:sSubSup>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SubSup>
                              <m:sSub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𝑥</m:t>
                                </m:r>
                              </m:sup>
                            </m:sSubSup>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200" i="1" dirty="0" smtClean="0">
                    <a:latin typeface="Times New Roman" panose="02020603050405020304" pitchFamily="18" charset="0"/>
                    <a:cs typeface="Times New Roman" panose="02020603050405020304" pitchFamily="18" charset="0"/>
                  </a:rPr>
                  <a:t>          </a:t>
                </a:r>
              </a:p>
              <a:p>
                <a:pPr marL="0" indent="0">
                  <a:buNone/>
                </a:pPr>
                <a:r>
                  <a:rPr lang="en-IN" sz="2200" i="1" dirty="0" smtClean="0">
                    <a:latin typeface="Times New Roman" panose="02020603050405020304" pitchFamily="18" charset="0"/>
                    <a:cs typeface="Times New Roman" panose="02020603050405020304" pitchFamily="18" charset="0"/>
                  </a:rPr>
                  <a:t>                      </a:t>
                </a:r>
                <a:endParaRPr lang="en-IN" sz="2200" i="1" dirty="0">
                  <a:latin typeface="Times New Roman" panose="02020603050405020304" pitchFamily="18" charset="0"/>
                  <a:cs typeface="Times New Roman" panose="02020603050405020304" pitchFamily="18" charset="0"/>
                </a:endParaRPr>
              </a:p>
              <a:p>
                <a:pPr marL="0" indent="0">
                  <a:buNone/>
                </a:pP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1</m:t>
                        </m:r>
                      </m:sup>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e>
                            </m:d>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e>
                            </m:d>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e>
                    </m:nary>
                  </m:oMath>
                </a14:m>
                <a:endParaRPr lang="en-IN" sz="2200" i="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754" t="-1541"/>
                </a:stretch>
              </a:blipFill>
            </p:spPr>
            <p:txBody>
              <a:bodyPr/>
              <a:lstStyle/>
              <a:p>
                <a:r>
                  <a:rPr lang="en-IN">
                    <a:noFill/>
                  </a:rPr>
                  <a:t> </a:t>
                </a:r>
              </a:p>
            </p:txBody>
          </p:sp>
        </mc:Fallback>
      </mc:AlternateContent>
    </p:spTree>
    <p:extLst>
      <p:ext uri="{BB962C8B-B14F-4D97-AF65-F5344CB8AC3E}">
        <p14:creationId xmlns:p14="http://schemas.microsoft.com/office/powerpoint/2010/main" val="79197866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028919"/>
              </a:xfrm>
            </p:spPr>
            <p:txBody>
              <a:bodyPr>
                <a:normAutofit/>
              </a:bodyPr>
              <a:lstStyle/>
              <a:p>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𝑦𝑑𝑦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1</m:t>
                              </m:r>
                            </m:sup>
                            <m:e>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e>
                              </m:d>
                            </m:e>
                          </m:nary>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028919"/>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46435"/>
                <a:ext cx="10515600" cy="4030528"/>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200" i="1">
                            <a:latin typeface="Cambria Math" panose="02040503050406030204" pitchFamily="18" charset="0"/>
                            <a:cs typeface="Times New Roman" panose="02020603050405020304" pitchFamily="18" charset="0"/>
                          </a:rPr>
                        </m:ctrlPr>
                      </m:sSubSupPr>
                      <m:e>
                        <m:r>
                          <a:rPr lang="en-IN" sz="2200" b="0" i="1" smtClean="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4</m:t>
                                    </m:r>
                                  </m:sup>
                                </m:sSup>
                              </m:num>
                              <m:den>
                                <m:r>
                                  <a:rPr lang="en-IN" sz="2200" b="0" i="1" smtClean="0">
                                    <a:latin typeface="Cambria Math" panose="02040503050406030204" pitchFamily="18" charset="0"/>
                                    <a:cs typeface="Times New Roman" panose="02020603050405020304" pitchFamily="18" charset="0"/>
                                  </a:rPr>
                                  <m:t>4</m:t>
                                </m:r>
                              </m:den>
                            </m:f>
                          </m:e>
                        </m:d>
                      </m:e>
                      <m:sub>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sSubSup>
                    <m:r>
                      <a:rPr lang="en-IN" sz="2200" b="0" i="1" smtClean="0">
                        <a:latin typeface="Cambria Math" panose="02040503050406030204" pitchFamily="18" charset="0"/>
                        <a:cs typeface="Times New Roman" panose="02020603050405020304" pitchFamily="18" charset="0"/>
                      </a:rPr>
                      <m:t>−</m:t>
                    </m:r>
                    <m:sSubSup>
                      <m:sSubSupPr>
                        <m:ctrlPr>
                          <a:rPr lang="en-IN" sz="2200" i="1">
                            <a:latin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num>
                              <m:den>
                                <m:r>
                                  <a:rPr lang="en-IN" sz="2200" i="1">
                                    <a:latin typeface="Cambria Math" panose="02040503050406030204" pitchFamily="18" charset="0"/>
                                    <a:cs typeface="Times New Roman" panose="02020603050405020304" pitchFamily="18" charset="0"/>
                                  </a:rPr>
                                  <m:t>3</m:t>
                                </m:r>
                              </m:den>
                            </m:f>
                          </m:e>
                        </m:d>
                      </m:e>
                      <m:sub>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sSubSup>
                  </m:oMath>
                </a14:m>
                <a:r>
                  <a:rPr lang="en-IN" sz="2200" dirty="0" smtClean="0">
                    <a:latin typeface="Times New Roman" panose="02020603050405020304" pitchFamily="18" charset="0"/>
                    <a:cs typeface="Times New Roman" panose="02020603050405020304" pitchFamily="18" charset="0"/>
                  </a:rPr>
                  <a:t>  </a:t>
                </a:r>
              </a:p>
              <a:p>
                <a:pPr marL="0" indent="0">
                  <a:buNone/>
                </a:pPr>
                <a:endParaRPr lang="en-IN" sz="2200" b="0" i="1" dirty="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4</m:t>
                        </m:r>
                      </m:den>
                    </m:f>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3</m:t>
                        </m:r>
                      </m:den>
                    </m:f>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3−4</m:t>
                        </m:r>
                      </m:num>
                      <m:den>
                        <m:r>
                          <a:rPr lang="en-IN" sz="2200" b="0" i="1" smtClean="0">
                            <a:latin typeface="Cambria Math" panose="02040503050406030204" pitchFamily="18" charset="0"/>
                            <a:cs typeface="Times New Roman" panose="02020603050405020304" pitchFamily="18" charset="0"/>
                          </a:rPr>
                          <m:t>12</m:t>
                        </m:r>
                      </m:den>
                    </m:f>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𝒙𝒚</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e>
                          </m:d>
                          <m:r>
                            <a:rPr lang="en-IN" sz="2200" b="1" i="1">
                              <a:latin typeface="Cambria Math" panose="02040503050406030204" pitchFamily="18" charset="0"/>
                              <a:ea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𝒚𝒅𝒚</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𝟏</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𝟏𝟐</m:t>
                              </m:r>
                            </m:den>
                          </m:f>
                        </m:e>
                      </m:nary>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2. Use Green’s theorem to evaluate </a:t>
                </a:r>
                <a14:m>
                  <m:oMath xmlns:m="http://schemas.openxmlformats.org/officeDocument/2006/math">
                    <m:nary>
                      <m:naryPr>
                        <m:limLoc m:val="undOv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e>
                        </m:d>
                        <m:r>
                          <a:rPr lang="en-IN" sz="2200" b="1" i="1">
                            <a:latin typeface="Cambria Math" panose="02040503050406030204" pitchFamily="18" charset="0"/>
                            <a:ea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𝟑</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𝒚𝒅𝒚</m:t>
                        </m:r>
                      </m:e>
                    </m:nary>
                  </m:oMath>
                </a14:m>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the circle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oMath>
                </a14:m>
                <a:r>
                  <a:rPr lang="en-IN" sz="2200" dirty="0" smtClean="0">
                    <a:latin typeface="Times New Roman" panose="02020603050405020304" pitchFamily="18" charset="0"/>
                    <a:cs typeface="Times New Roman" panose="02020603050405020304" pitchFamily="18" charset="0"/>
                  </a:rPr>
                  <a:t> traced in the positive sign.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46435"/>
                <a:ext cx="10515600" cy="4030528"/>
              </a:xfrm>
              <a:blipFill>
                <a:blip r:embed="rId3"/>
                <a:stretch>
                  <a:fillRect l="-754" b="-2723"/>
                </a:stretch>
              </a:blipFill>
            </p:spPr>
            <p:txBody>
              <a:bodyPr/>
              <a:lstStyle/>
              <a:p>
                <a:r>
                  <a:rPr lang="en-IN">
                    <a:noFill/>
                  </a:rPr>
                  <a:t> </a:t>
                </a:r>
              </a:p>
            </p:txBody>
          </p:sp>
        </mc:Fallback>
      </mc:AlternateContent>
    </p:spTree>
    <p:extLst>
      <p:ext uri="{BB962C8B-B14F-4D97-AF65-F5344CB8AC3E}">
        <p14:creationId xmlns:p14="http://schemas.microsoft.com/office/powerpoint/2010/main" val="14756588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894164"/>
              </a:xfrm>
            </p:spPr>
            <p:txBody>
              <a:bodyPr>
                <a:normAutofit/>
              </a:bodyPr>
              <a:lstStyle/>
              <a:p>
                <a:r>
                  <a:rPr lang="en-IN" sz="2200" b="1" dirty="0" smtClean="0">
                    <a:latin typeface="Times New Roman" panose="02020603050405020304" pitchFamily="18" charset="0"/>
                    <a:cs typeface="Times New Roman" panose="02020603050405020304" pitchFamily="18" charset="0"/>
                  </a:rPr>
                  <a:t>Sol:</a:t>
                </a:r>
                <a:r>
                  <a:rPr lang="en-IN" sz="2200" dirty="0">
                    <a:latin typeface="Times New Roman" panose="02020603050405020304" pitchFamily="18" charset="0"/>
                    <a:cs typeface="Times New Roman" panose="02020603050405020304" pitchFamily="18" charset="0"/>
                  </a:rPr>
                  <a:t> </a:t>
                </a:r>
                <a:r>
                  <a:rPr lang="en-IN" sz="2200" i="1" dirty="0">
                    <a:latin typeface="Times New Roman" panose="02020603050405020304" pitchFamily="18" charset="0"/>
                    <a:cs typeface="Times New Roman" panose="02020603050405020304" pitchFamily="18" charset="0"/>
                  </a:rPr>
                  <a:t>Green’s Theorem</a:t>
                </a:r>
                <a:r>
                  <a:rPr lang="en-IN" sz="2200" i="1" dirty="0" smtClean="0">
                    <a:latin typeface="Times New Roman" panose="02020603050405020304" pitchFamily="18" charset="0"/>
                    <a:cs typeface="Times New Roman" panose="02020603050405020304" pitchFamily="18" charset="0"/>
                  </a:rPr>
                  <a:t>: </a:t>
                </a: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r>
                          <a:rPr lang="en-IN" sz="2200" b="1" i="1">
                            <a:latin typeface="Cambria Math" panose="02040503050406030204" pitchFamily="18" charset="0"/>
                            <a:cs typeface="Times New Roman" panose="02020603050405020304" pitchFamily="18" charset="0"/>
                          </a:rPr>
                          <m:t>𝑴𝒅𝒙</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𝑵𝒅𝒚</m:t>
                        </m:r>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𝑹</m:t>
                        </m:r>
                      </m:sub>
                      <m:sup/>
                      <m:e>
                        <m:d>
                          <m:dPr>
                            <m:begChr m:val="["/>
                            <m:endChr m:val="]"/>
                            <m:ctrlPr>
                              <a:rPr lang="en-IN" sz="2200" b="1" i="1">
                                <a:latin typeface="Cambria Math" panose="02040503050406030204" pitchFamily="18" charset="0"/>
                                <a:cs typeface="Times New Roman" panose="02020603050405020304" pitchFamily="18" charset="0"/>
                              </a:rPr>
                            </m:ctrlPr>
                          </m:dPr>
                          <m:e>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en>
                            </m:f>
                          </m:e>
                        </m:d>
                      </m:e>
                    </m:nary>
                    <m:r>
                      <a:rPr lang="en-IN" sz="2200" b="1" i="1">
                        <a:latin typeface="Cambria Math" panose="02040503050406030204" pitchFamily="18" charset="0"/>
                        <a:cs typeface="Times New Roman" panose="02020603050405020304" pitchFamily="18" charset="0"/>
                      </a:rPr>
                      <m:t>𝒅𝒚𝒅𝒙</m:t>
                    </m:r>
                  </m:oMath>
                </a14:m>
                <a:r>
                  <a:rPr lang="en-IN" sz="2200" dirty="0">
                    <a:latin typeface="Times New Roman" panose="02020603050405020304" pitchFamily="18" charset="0"/>
                    <a:cs typeface="Times New Roman" panose="02020603050405020304" pitchFamily="18" charset="0"/>
                  </a:rPr>
                  <a:t>         --- (1</a:t>
                </a:r>
                <a:r>
                  <a:rPr lang="en-IN" sz="2200" dirty="0" smtClean="0">
                    <a:latin typeface="Times New Roman" panose="020206030504050203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894164"/>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098307"/>
                <a:ext cx="10515600" cy="4369869"/>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Given  </a:t>
                </a:r>
                <a14:m>
                  <m:oMath xmlns:m="http://schemas.openxmlformats.org/officeDocument/2006/math">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b="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3</m:t>
                            </m:r>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𝑦𝑑𝑦</m:t>
                        </m:r>
                      </m:e>
                    </m:nary>
                  </m:oMath>
                </a14:m>
                <a:endParaRPr lang="en-IN" sz="2200" dirty="0" smtClean="0">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Here,   </a:t>
                </a:r>
                <a14:m>
                  <m:oMath xmlns:m="http://schemas.openxmlformats.org/officeDocument/2006/math">
                    <m:r>
                      <m:rPr>
                        <m:sty m:val="p"/>
                      </m:rPr>
                      <a:rPr lang="en-IN" sz="2200">
                        <a:latin typeface="Cambria Math" panose="02040503050406030204" pitchFamily="18" charset="0"/>
                        <a:ea typeface="Cambria Math" panose="02040503050406030204" pitchFamily="18" charset="0"/>
                        <a:cs typeface="Times New Roman" panose="02020603050405020304" pitchFamily="18" charset="0"/>
                      </a:rPr>
                      <m:t>M</m:t>
                    </m:r>
                    <m:r>
                      <a:rPr lang="en-IN" sz="220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𝑁</m:t>
                        </m:r>
                        <m:r>
                          <a:rPr lang="en-IN" sz="2200" i="1">
                            <a:latin typeface="Cambria Math" panose="02040503050406030204" pitchFamily="18" charset="0"/>
                            <a:ea typeface="Cambria Math" panose="02040503050406030204" pitchFamily="18" charset="0"/>
                            <a:cs typeface="Times New Roman" panose="02020603050405020304" pitchFamily="18" charset="0"/>
                          </a:rPr>
                          <m:t>=3</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𝑦</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1" dirty="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𝑴</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en>
                    </m:f>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m:t>
                    </m:r>
                    <m:r>
                      <a:rPr lang="en-IN" sz="2200"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𝑵</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𝟔</m:t>
                    </m:r>
                    <m:r>
                      <a:rPr lang="en-IN" sz="2200" b="1" i="1">
                        <a:latin typeface="Cambria Math" panose="02040503050406030204" pitchFamily="18" charset="0"/>
                        <a:ea typeface="Cambria Math" panose="02040503050406030204" pitchFamily="18" charset="0"/>
                        <a:cs typeface="Times New Roman" panose="02020603050405020304" pitchFamily="18" charset="0"/>
                      </a:rPr>
                      <m:t>𝒙𝒚</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u="sng" dirty="0">
                    <a:latin typeface="Times New Roman" panose="02020603050405020304" pitchFamily="18" charset="0"/>
                    <a:cs typeface="Times New Roman" panose="02020603050405020304" pitchFamily="18" charset="0"/>
                  </a:rPr>
                  <a:t>In ‘R’</a:t>
                </a: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  </m:t>
                      </m:r>
                      <m:r>
                        <a:rPr lang="en-IN" sz="2200" i="1">
                          <a:latin typeface="Cambria Math" panose="02040503050406030204" pitchFamily="18" charset="0"/>
                          <a:cs typeface="Times New Roman" panose="02020603050405020304" pitchFamily="18" charset="0"/>
                        </a:rPr>
                        <m:t>𝑡𝑜</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m:t>
                      </m:r>
                    </m:oMath>
                  </m:oMathPara>
                </a14:m>
                <a:endParaRPr lang="en-IN" sz="2200" i="1"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𝑡𝑜</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oMath>
                  </m:oMathPara>
                </a14:m>
                <a:endParaRPr lang="en-IN" sz="22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2200" dirty="0" smtClean="0">
                    <a:ea typeface="Cambria" panose="02040503050406030204" pitchFamily="18" charset="0"/>
                    <a:cs typeface="Times New Roman" panose="02020603050405020304" pitchFamily="18" charset="0"/>
                  </a:rPr>
                  <a:t>(1)</a:t>
                </a:r>
                <a14:m>
                  <m:oMath xmlns:m="http://schemas.openxmlformats.org/officeDocument/2006/math">
                    <m:r>
                      <a:rPr lang="en-IN" sz="2200" b="1" i="1">
                        <a:latin typeface="Cambria Math" panose="02040503050406030204" pitchFamily="18" charset="0"/>
                        <a:ea typeface="Cambria" panose="02040503050406030204" pitchFamily="18" charset="0"/>
                        <a:cs typeface="Times New Roman" panose="02020603050405020304" pitchFamily="18" charset="0"/>
                      </a:rPr>
                      <m:t>⇒</m:t>
                    </m:r>
                  </m:oMath>
                </a14:m>
                <a:r>
                  <a:rPr lang="en-IN" sz="2200" i="1" dirty="0">
                    <a:latin typeface="Times New Roman" panose="02020603050405020304" pitchFamily="18" charset="0"/>
                    <a:cs typeface="Times New Roman" panose="02020603050405020304" pitchFamily="18" charset="0"/>
                  </a:rPr>
                  <a:t> </a:t>
                </a:r>
                <a14:m>
                  <m:oMath xmlns:m="http://schemas.openxmlformats.org/officeDocument/2006/math">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3</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𝑦𝑑𝑦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e>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b>
                              <m:sup>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2200" i="1">
                                        <a:latin typeface="Cambria Math" panose="02040503050406030204" pitchFamily="18" charset="0"/>
                                        <a:ea typeface="Cambria Math" panose="02040503050406030204" pitchFamily="18" charset="0"/>
                                        <a:cs typeface="Times New Roman" panose="02020603050405020304" pitchFamily="18" charset="0"/>
                                      </a:rPr>
                                      <m:t>𝑥𝑦</m:t>
                                    </m:r>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d>
                                <m:r>
                                  <a:rPr lang="en-IN" sz="2200" i="1">
                                    <a:latin typeface="Cambria Math" panose="02040503050406030204" pitchFamily="18" charset="0"/>
                                    <a:ea typeface="Cambria Math" panose="02040503050406030204" pitchFamily="18" charset="0"/>
                                    <a:cs typeface="Times New Roman" panose="02020603050405020304" pitchFamily="18" charset="0"/>
                                  </a:rPr>
                                  <m:t>𝑑𝑦𝑑𝑥</m:t>
                                </m:r>
                              </m:e>
                            </m:nary>
                          </m:e>
                        </m:nary>
                      </m:e>
                    </m:nary>
                  </m:oMath>
                </a14:m>
                <a:endParaRPr lang="en-IN" sz="2200" i="1" dirty="0">
                  <a:latin typeface="Times New Roman" panose="02020603050405020304" pitchFamily="18" charset="0"/>
                  <a:cs typeface="Times New Roman" panose="02020603050405020304" pitchFamily="18" charset="0"/>
                </a:endParaRPr>
              </a:p>
              <a:p>
                <a:pPr marL="0" indent="0">
                  <a:buNone/>
                </a:pPr>
                <a:r>
                  <a:rPr lang="en-IN" sz="2200" dirty="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SubSup>
                              <m:sSub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num>
                                      <m:den>
                                        <m:r>
                                          <a:rPr lang="en-IN" sz="2200" i="1">
                                            <a:latin typeface="Cambria Math" panose="02040503050406030204" pitchFamily="18" charset="0"/>
                                            <a:ea typeface="Cambria Math" panose="02040503050406030204" pitchFamily="18" charset="0"/>
                                            <a:cs typeface="Times New Roman" panose="02020603050405020304" pitchFamily="18" charset="0"/>
                                          </a:rPr>
                                          <m:t>2</m:t>
                                        </m:r>
                                      </m:den>
                                    </m:f>
                                  </m:e>
                                </m:d>
                              </m:e>
                              <m:sub>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b>
                              <m:sup>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p>
                            </m:sSubSup>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SubSup>
                              <m:sSub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num>
                                      <m:den>
                                        <m:r>
                                          <a:rPr lang="en-IN" sz="2200" i="1">
                                            <a:latin typeface="Cambria Math" panose="02040503050406030204" pitchFamily="18" charset="0"/>
                                            <a:ea typeface="Cambria Math" panose="02040503050406030204" pitchFamily="18" charset="0"/>
                                            <a:cs typeface="Times New Roman" panose="02020603050405020304" pitchFamily="18" charset="0"/>
                                          </a:rPr>
                                          <m:t>2</m:t>
                                        </m:r>
                                      </m:den>
                                    </m:f>
                                  </m:e>
                                </m:d>
                              </m:e>
                              <m:sub>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b>
                              <m:sup>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sup>
                            </m:sSubSup>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098307"/>
                <a:ext cx="10515600" cy="4369869"/>
              </a:xfrm>
              <a:blipFill>
                <a:blip r:embed="rId3" cstate="print"/>
                <a:stretch>
                  <a:fillRect l="-754"/>
                </a:stretch>
              </a:blipFill>
            </p:spPr>
            <p:txBody>
              <a:bodyPr/>
              <a:lstStyle/>
              <a:p>
                <a:r>
                  <a:rPr lang="en-IN">
                    <a:noFill/>
                  </a:rPr>
                  <a:t> </a:t>
                </a:r>
              </a:p>
            </p:txBody>
          </p:sp>
        </mc:Fallback>
      </mc:AlternateContent>
      <p:pic>
        <p:nvPicPr>
          <p:cNvPr id="4" name="Picture 3"/>
          <p:cNvPicPr>
            <a:picLocks noChangeAspect="1"/>
          </p:cNvPicPr>
          <p:nvPr/>
        </p:nvPicPr>
        <p:blipFill>
          <a:blip r:embed="rId4" cstate="print"/>
          <a:stretch>
            <a:fillRect/>
          </a:stretch>
        </p:blipFill>
        <p:spPr>
          <a:xfrm>
            <a:off x="7588367" y="2290812"/>
            <a:ext cx="2287153" cy="1905803"/>
          </a:xfrm>
          <a:prstGeom prst="rect">
            <a:avLst/>
          </a:prstGeom>
        </p:spPr>
      </p:pic>
      <p:cxnSp>
        <p:nvCxnSpPr>
          <p:cNvPr id="6" name="Straight Arrow Connector 5"/>
          <p:cNvCxnSpPr/>
          <p:nvPr/>
        </p:nvCxnSpPr>
        <p:spPr>
          <a:xfrm>
            <a:off x="8162223" y="4283241"/>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8787865" y="3089709"/>
            <a:ext cx="19251" cy="731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5961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192547"/>
              </a:xfrm>
            </p:spPr>
            <p:txBody>
              <a:bodyPr>
                <a:normAutofit fontScale="90000"/>
              </a:bodyPr>
              <a:lstStyle/>
              <a:p>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e>
                                    </m:d>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e>
                                    </m:d>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e>
                                    </m:d>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e>
                                    </m:d>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e>
                    </m:nary>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192547"/>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87065"/>
                <a:ext cx="10515600" cy="3789898"/>
              </a:xfrm>
            </p:spPr>
            <p:txBody>
              <a:bodyPr>
                <a:normAutofit/>
              </a:bodyPr>
              <a:lstStyle/>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ea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b="0" i="1">
                              <a:latin typeface="Cambria Math" panose="02040503050406030204" pitchFamily="18" charset="0"/>
                              <a:ea typeface="Cambria Math" panose="02040503050406030204" pitchFamily="18" charset="0"/>
                              <a:cs typeface="Times New Roman" panose="02020603050405020304" pitchFamily="18" charset="0"/>
                            </a:rPr>
                            <m:t>𝑑𝑥</m:t>
                          </m:r>
                          <m:r>
                            <a:rPr lang="en-IN" sz="2200" b="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ea typeface="Cambria Math" panose="02040503050406030204" pitchFamily="18" charset="0"/>
                                  <a:cs typeface="Times New Roman" panose="02020603050405020304" pitchFamily="18" charset="0"/>
                                </a:rPr>
                                <m:t>3</m:t>
                              </m:r>
                              <m:r>
                                <a:rPr lang="en-IN" sz="2200" b="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ea typeface="Cambria Math" panose="02040503050406030204" pitchFamily="18" charset="0"/>
                              <a:cs typeface="Times New Roman" panose="02020603050405020304" pitchFamily="18" charset="0"/>
                            </a:rPr>
                            <m:t>𝑦𝑑𝑦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e>
                      </m:nary>
                      <m:nary>
                        <m:naryPr>
                          <m:limLoc m:val="undOvr"/>
                          <m:ctrlPr>
                            <a:rPr lang="en-IN" sz="2200"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e>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3</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4−</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d>
                                </m:e>
                              </m:d>
                            </m:e>
                          </m:d>
                          <m:r>
                            <a:rPr lang="en-IN" sz="2200" i="1">
                              <a:latin typeface="Cambria Math" panose="02040503050406030204" pitchFamily="18" charset="0"/>
                              <a:ea typeface="Cambria Math" panose="02040503050406030204" pitchFamily="18" charset="0"/>
                              <a:cs typeface="Times New Roman" panose="02020603050405020304" pitchFamily="18" charset="0"/>
                            </a:rPr>
                            <m:t>𝑑𝑥</m:t>
                          </m:r>
                        </m:e>
                      </m:nary>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nary>
                      <m:naryPr>
                        <m:limLoc m:val="undOv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ea typeface="Cambria Math" panose="02040503050406030204" pitchFamily="18" charset="0"/>
                            <a:cs typeface="Times New Roman" panose="02020603050405020304" pitchFamily="18" charset="0"/>
                          </a:rPr>
                          <m:t>𝑪</m:t>
                        </m:r>
                      </m:sub>
                      <m:sup/>
                      <m:e>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e>
                        </m:d>
                        <m:r>
                          <a:rPr lang="en-IN" sz="2200" b="1" i="1">
                            <a:latin typeface="Cambria Math" panose="02040503050406030204" pitchFamily="18" charset="0"/>
                            <a:ea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𝟑</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𝒚𝒅𝒚</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e>
                    </m:nary>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𝟎</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87065"/>
                <a:ext cx="10515600" cy="3789898"/>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8518082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47656"/>
          </a:xfrm>
        </p:spPr>
        <p:txBody>
          <a:bodyPr>
            <a:normAutofit/>
          </a:bodyPr>
          <a:lstStyle/>
          <a:p>
            <a:r>
              <a:rPr lang="en-IN" sz="2400" b="1" i="1" u="sng" dirty="0" err="1" smtClean="0">
                <a:latin typeface="Times New Roman" panose="02020603050405020304" pitchFamily="18" charset="0"/>
                <a:cs typeface="Times New Roman" panose="02020603050405020304" pitchFamily="18" charset="0"/>
              </a:rPr>
              <a:t>Stoke’s</a:t>
            </a:r>
            <a:r>
              <a:rPr lang="en-IN" sz="2400" b="1" i="1" u="sng" dirty="0" smtClean="0">
                <a:latin typeface="Times New Roman" panose="02020603050405020304" pitchFamily="18" charset="0"/>
                <a:cs typeface="Times New Roman" panose="02020603050405020304" pitchFamily="18" charset="0"/>
              </a:rPr>
              <a:t> Theorem</a:t>
            </a:r>
            <a:endParaRPr lang="en-IN" sz="2400" baseline="-25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65173"/>
                <a:ext cx="10515600" cy="451179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             If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𝑆</m:t>
                    </m:r>
                  </m:oMath>
                </a14:m>
                <a:r>
                  <a:rPr lang="en-IN" sz="2200" dirty="0" smtClean="0">
                    <a:latin typeface="Times New Roman" panose="02020603050405020304" pitchFamily="18" charset="0"/>
                    <a:cs typeface="Times New Roman" panose="02020603050405020304" pitchFamily="18" charset="0"/>
                  </a:rPr>
                  <a:t> is a surface bounded by a simple closed curve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and if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any continuously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differentiable vector function then</a:t>
                </a:r>
              </a:p>
              <a:p>
                <a:pPr marL="0" indent="0">
                  <a:buNone/>
                </a:pPr>
                <a14:m>
                  <m:oMathPara xmlns:m="http://schemas.openxmlformats.org/officeDocument/2006/math">
                    <m:oMathParaPr>
                      <m:jc m:val="centerGroup"/>
                    </m:oMathParaPr>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𝒅</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𝒓</m:t>
                              </m:r>
                            </m:e>
                          </m:acc>
                        </m:e>
                      </m:nary>
                      <m:r>
                        <a:rPr lang="en-IN" sz="2200" b="1" i="1" smtClean="0">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smtClean="0">
                              <a:latin typeface="Cambria Math" panose="02040503050406030204" pitchFamily="18" charset="0"/>
                              <a:cs typeface="Times New Roman" panose="02020603050405020304" pitchFamily="18" charset="0"/>
                            </a:rPr>
                            <m:t>𝑺</m:t>
                          </m:r>
                        </m:sub>
                        <m:sup/>
                        <m:e>
                          <m:r>
                            <a:rPr lang="en-IN" sz="2200" b="1" i="1" smtClean="0">
                              <a:latin typeface="Cambria Math" panose="02040503050406030204" pitchFamily="18" charset="0"/>
                              <a:cs typeface="Times New Roman" panose="02020603050405020304" pitchFamily="18" charset="0"/>
                            </a:rPr>
                            <m:t>𝒄𝒖𝒓𝒍</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e>
                      </m:nary>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smtClean="0">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m:t>
                      </m:r>
                      <m:r>
                        <a:rPr lang="en-IN" sz="2200" b="1" i="1" smtClean="0">
                          <a:latin typeface="Cambria Math" panose="02040503050406030204" pitchFamily="18" charset="0"/>
                          <a:cs typeface="Times New Roman" panose="02020603050405020304" pitchFamily="18" charset="0"/>
                        </a:rPr>
                        <m:t>𝒔</m:t>
                      </m:r>
                      <m:r>
                        <a:rPr lang="en-IN" sz="2200" b="1" i="1" smtClean="0">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𝑺</m:t>
                          </m:r>
                        </m:sub>
                        <m:sup/>
                        <m:e>
                          <m:d>
                            <m:dPr>
                              <m:ctrlPr>
                                <a:rPr lang="en-IN" sz="2200" b="1" i="1" smtClean="0">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𝑿</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𝑭</m:t>
                                  </m:r>
                                </m:e>
                              </m:acc>
                            </m:e>
                          </m:d>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i="1" u="sng" dirty="0" smtClean="0">
                    <a:latin typeface="Times New Roman" panose="02020603050405020304" pitchFamily="18" charset="0"/>
                    <a:cs typeface="Times New Roman" panose="02020603050405020304" pitchFamily="18" charset="0"/>
                  </a:rPr>
                  <a:t>Problems</a:t>
                </a:r>
              </a:p>
              <a:p>
                <a:pPr marL="0" indent="0">
                  <a:buNone/>
                </a:pPr>
                <a:r>
                  <a:rPr lang="en-IN" sz="2200" dirty="0" smtClean="0">
                    <a:latin typeface="Times New Roman" panose="02020603050405020304" pitchFamily="18" charset="0"/>
                    <a:cs typeface="Times New Roman" panose="02020603050405020304" pitchFamily="18" charset="0"/>
                  </a:rPr>
                  <a:t>1.Verify </a:t>
                </a:r>
                <a:r>
                  <a:rPr lang="en-IN" sz="2200" dirty="0" err="1" smtClean="0">
                    <a:latin typeface="Times New Roman" panose="02020603050405020304" pitchFamily="18" charset="0"/>
                    <a:cs typeface="Times New Roman" panose="02020603050405020304" pitchFamily="18" charset="0"/>
                  </a:rPr>
                  <a:t>Stoke’s</a:t>
                </a:r>
                <a:r>
                  <a:rPr lang="en-IN" sz="2200" dirty="0" smtClean="0">
                    <a:latin typeface="Times New Roman" panose="02020603050405020304" pitchFamily="18" charset="0"/>
                    <a:cs typeface="Times New Roman" panose="02020603050405020304" pitchFamily="18" charset="0"/>
                  </a:rPr>
                  <a:t> theorem for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r>
                      <a:rPr lang="en-IN" sz="2200" i="1">
                        <a:latin typeface="Cambria Math" panose="02040503050406030204" pitchFamily="18" charset="0"/>
                        <a:cs typeface="Times New Roman" panose="02020603050405020304" pitchFamily="18" charset="0"/>
                      </a:rPr>
                      <m:t>𝑆</m:t>
                    </m:r>
                  </m:oMath>
                </a14:m>
                <a:r>
                  <a:rPr lang="en-IN" sz="2200" dirty="0" smtClean="0">
                    <a:latin typeface="Times New Roman" panose="02020603050405020304" pitchFamily="18" charset="0"/>
                    <a:cs typeface="Times New Roman" panose="02020603050405020304" pitchFamily="18" charset="0"/>
                  </a:rPr>
                  <a:t> is the upper half of the sphere</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its boundary.</a:t>
                </a:r>
              </a:p>
              <a:p>
                <a:pPr marL="0" indent="0">
                  <a:buNone/>
                </a:pP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By </a:t>
                </a:r>
                <a:r>
                  <a:rPr lang="en-IN" sz="2200" dirty="0" err="1" smtClean="0">
                    <a:latin typeface="Times New Roman" panose="02020603050405020304" pitchFamily="18" charset="0"/>
                    <a:cs typeface="Times New Roman" panose="02020603050405020304" pitchFamily="18" charset="0"/>
                  </a:rPr>
                  <a:t>Stoke’s</a:t>
                </a:r>
                <a:r>
                  <a:rPr lang="en-IN" sz="2200" dirty="0" smtClean="0">
                    <a:latin typeface="Times New Roman" panose="02020603050405020304" pitchFamily="18" charset="0"/>
                    <a:cs typeface="Times New Roman" panose="02020603050405020304" pitchFamily="18" charset="0"/>
                  </a:rPr>
                  <a:t> theorem,</a:t>
                </a:r>
              </a:p>
              <a:p>
                <a:pPr marL="0" indent="0">
                  <a:buNone/>
                </a:pP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𝑺</m:t>
                        </m:r>
                      </m:sub>
                      <m:sup/>
                      <m:e>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𝐶</m:t>
                    </m:r>
                  </m:oMath>
                </a14:m>
                <a:r>
                  <a:rPr lang="en-IN" sz="2200" dirty="0">
                    <a:latin typeface="Times New Roman" panose="02020603050405020304" pitchFamily="18" charset="0"/>
                    <a:cs typeface="Times New Roman" panose="02020603050405020304" pitchFamily="18" charset="0"/>
                  </a:rPr>
                  <a:t> is </a:t>
                </a:r>
                <a:r>
                  <a:rPr lang="en-IN" sz="2200" dirty="0" smtClean="0">
                    <a:latin typeface="Times New Roman" panose="02020603050405020304" pitchFamily="18" charset="0"/>
                    <a:cs typeface="Times New Roman" panose="02020603050405020304" pitchFamily="18" charset="0"/>
                  </a:rPr>
                  <a:t>the circle in the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𝑝𝑙𝑎𝑛𝑒</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whose centre is the origin and radius equal to unity.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65173"/>
                <a:ext cx="10515600" cy="4511790"/>
              </a:xfrm>
              <a:blipFill>
                <a:blip r:embed="rId2" cstate="print"/>
                <a:stretch>
                  <a:fillRect l="-754" t="-811" r="-116" b="-676"/>
                </a:stretch>
              </a:blipFill>
            </p:spPr>
            <p:txBody>
              <a:bodyPr/>
              <a:lstStyle/>
              <a:p>
                <a:r>
                  <a:rPr lang="en-IN">
                    <a:noFill/>
                  </a:rPr>
                  <a:t> </a:t>
                </a:r>
              </a:p>
            </p:txBody>
          </p:sp>
        </mc:Fallback>
      </mc:AlternateContent>
    </p:spTree>
    <p:extLst>
      <p:ext uri="{BB962C8B-B14F-4D97-AF65-F5344CB8AC3E}">
        <p14:creationId xmlns:p14="http://schemas.microsoft.com/office/powerpoint/2010/main" val="320403286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761198" y="1117515"/>
                <a:ext cx="10515600" cy="1105921"/>
              </a:xfrm>
            </p:spPr>
            <p:txBody>
              <a:bodyPr>
                <a:normAutofit/>
              </a:bodyPr>
              <a:lstStyle/>
              <a:p>
                <a:r>
                  <a:rPr lang="en-IN" sz="2200" dirty="0" smtClean="0">
                    <a:latin typeface="Times New Roman" panose="02020603050405020304" pitchFamily="18" charset="0"/>
                    <a:cs typeface="Times New Roman" panose="02020603050405020304" pitchFamily="18" charset="0"/>
                  </a:rPr>
                  <a:t>i.e.,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=1</m:t>
                    </m:r>
                  </m:oMath>
                </a14:m>
                <a:r>
                  <a:rPr lang="en-IN" sz="2200" dirty="0">
                    <a:latin typeface="Times New Roman" panose="02020603050405020304" pitchFamily="18" charset="0"/>
                    <a:cs typeface="Times New Roman" panose="02020603050405020304" pitchFamily="18" charset="0"/>
                  </a:rPr>
                  <a:t> and</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r>
                  <a:rPr lang="en-IN" sz="2200" b="0" i="1" dirty="0" smtClean="0">
                    <a:latin typeface="Cambria Math" panose="02040503050406030204" pitchFamily="18" charset="0"/>
                    <a:cs typeface="Times New Roman" panose="02020603050405020304" pitchFamily="18" charset="0"/>
                  </a:rPr>
                  <a:t/>
                </a:r>
                <a:br>
                  <a:rPr lang="en-IN" sz="2200" b="0" i="1" dirty="0" smtClean="0">
                    <a:latin typeface="Cambria Math" panose="02040503050406030204" pitchFamily="18" charset="0"/>
                    <a:cs typeface="Times New Roman" panose="02020603050405020304" pitchFamily="18" charset="0"/>
                  </a:rPr>
                </a:br>
                <a:r>
                  <a:rPr lang="en-IN" sz="2200" b="0"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b="0" i="1" dirty="0" smtClean="0">
                        <a:latin typeface="Cambria Math" panose="02040503050406030204" pitchFamily="18" charset="0"/>
                        <a:cs typeface="Times New Roman" panose="02020603050405020304" pitchFamily="18" charset="0"/>
                      </a:rPr>
                      <m:t>𝑑</m:t>
                    </m:r>
                    <m:r>
                      <a:rPr lang="en-IN" sz="2200" i="1">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Put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dirty="0" smtClean="0">
                        <a:latin typeface="Cambria Math" panose="02040503050406030204" pitchFamily="18" charset="0"/>
                        <a:cs typeface="Times New Roman" panose="02020603050405020304" pitchFamily="18" charset="0"/>
                      </a:rPr>
                      <m:t>𝑦</m:t>
                    </m:r>
                    <m:r>
                      <a:rPr lang="en-IN" sz="2200" b="0" i="1" dirty="0" smtClean="0">
                        <a:latin typeface="Cambria Math" panose="02040503050406030204" pitchFamily="18" charset="0"/>
                        <a:cs typeface="Times New Roman" panose="02020603050405020304" pitchFamily="18" charset="0"/>
                      </a:rPr>
                      <m:t>=</m:t>
                    </m:r>
                    <m:r>
                      <a:rPr lang="en-IN" sz="2200" b="0" i="1" dirty="0" smtClean="0">
                        <a:latin typeface="Cambria Math" panose="02040503050406030204" pitchFamily="18" charset="0"/>
                        <a:cs typeface="Times New Roman" panose="02020603050405020304" pitchFamily="18" charset="0"/>
                      </a:rPr>
                      <m:t>𝑠𝑖𝑛</m:t>
                    </m:r>
                    <m:r>
                      <a:rPr lang="en-IN" sz="2200" b="0" i="1" dirty="0"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b="0" i="1" smtClean="0">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oMath>
                </a14:m>
                <a:endParaRPr lang="en-IN" sz="2200" dirty="0" smtClean="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761198" y="1117515"/>
                <a:ext cx="10515600" cy="1105921"/>
              </a:xfrm>
              <a:blipFill>
                <a:blip r:embed="rId2" cstate="print"/>
                <a:stretch>
                  <a:fillRect l="-754" t="-1099" b="-659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223436"/>
                <a:ext cx="10515600" cy="4148488"/>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LHS,</a:t>
                </a:r>
                <a:r>
                  <a:rPr lang="en-IN" sz="2200" b="1" dirty="0" smtClean="0">
                    <a:cs typeface="Times New Roman" panose="02020603050405020304" pitchFamily="18" charset="0"/>
                  </a:rPr>
                  <a:t>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𝑟</m:t>
                            </m:r>
                          </m:e>
                        </m:acc>
                      </m:e>
                    </m:nary>
                    <m:r>
                      <a:rPr lang="en-IN" sz="2200" b="0" i="1">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r>
                          <a:rPr lang="en-IN" sz="2200" i="1">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𝑧𝑑𝑦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𝑥𝑑𝑧</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𝜋</m:t>
                        </m:r>
                      </m:sup>
                      <m:e>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𝑑</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)+(0)+(0)</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𝜋</m:t>
                        </m:r>
                      </m:sup>
                      <m:e>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𝑠𝑖𝑛</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𝜋</m:t>
                        </m:r>
                      </m:sup>
                      <m:e>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den>
                        </m:f>
                        <m:r>
                          <a:rPr lang="en-IN" sz="2200" b="0" i="1" smtClean="0">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2</m:t>
                        </m:r>
                      </m:den>
                    </m:f>
                    <m:nary>
                      <m:naryPr>
                        <m:limLoc m:val="undOvr"/>
                        <m:ctrlPr>
                          <a:rPr lang="en-IN" sz="2200" b="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e>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r>
                          <a:rPr lang="en-IN" sz="2200" b="0" i="1" smtClean="0">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i="1" dirty="0">
                    <a:latin typeface="Cambria Math" panose="02040503050406030204" pitchFamily="18" charset="0"/>
                    <a:cs typeface="Times New Roman" panose="02020603050405020304" pitchFamily="18" charset="0"/>
                  </a:rPr>
                  <a:t> </a:t>
                </a:r>
                <a:r>
                  <a:rPr lang="en-IN" sz="2200"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2</m:t>
                        </m:r>
                      </m:den>
                    </m:f>
                    <m:d>
                      <m:dPr>
                        <m:begChr m:val="{"/>
                        <m:endChr m:val="}"/>
                        <m:ctrlPr>
                          <a:rPr lang="en-IN" sz="2200" b="0" i="1" smtClean="0">
                            <a:latin typeface="Cambria Math" panose="02040503050406030204" pitchFamily="18" charset="0"/>
                            <a:cs typeface="Times New Roman" panose="02020603050405020304" pitchFamily="18" charset="0"/>
                          </a:rPr>
                        </m:ctrlPr>
                      </m:dPr>
                      <m:e>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e>
                            </m:d>
                          </m:e>
                          <m:sub>
                            <m:r>
                              <a:rPr lang="en-IN" sz="2200" b="0" i="1" smtClean="0">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sSubSup>
                        <m:r>
                          <a:rPr lang="en-IN" sz="2200" b="0" i="1" smtClean="0">
                            <a:latin typeface="Cambria Math" panose="02040503050406030204" pitchFamily="18" charset="0"/>
                            <a:cs typeface="Times New Roman" panose="02020603050405020304" pitchFamily="18" charset="0"/>
                          </a:rPr>
                          <m:t>−</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num>
                                  <m:den>
                                    <m:r>
                                      <a:rPr lang="en-IN" sz="2200" b="0" i="1" smtClean="0">
                                        <a:latin typeface="Cambria Math" panose="02040503050406030204" pitchFamily="18" charset="0"/>
                                        <a:cs typeface="Times New Roman" panose="02020603050405020304" pitchFamily="18" charset="0"/>
                                      </a:rPr>
                                      <m:t>2</m:t>
                                    </m:r>
                                  </m:den>
                                </m:f>
                              </m:e>
                            </m:d>
                          </m:e>
                          <m:sub>
                            <m:r>
                              <a:rPr lang="en-IN" sz="2200" b="0" i="1" smtClean="0">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sup>
                        </m:sSubSup>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2</m:t>
                        </m:r>
                      </m:den>
                    </m:f>
                    <m:d>
                      <m:dPr>
                        <m:begChr m:val="{"/>
                        <m:endChr m:val="}"/>
                        <m:ctrlPr>
                          <a:rPr lang="en-IN" sz="2200" i="1">
                            <a:latin typeface="Cambria Math" panose="02040503050406030204" pitchFamily="18" charset="0"/>
                            <a:cs typeface="Times New Roman" panose="02020603050405020304" pitchFamily="18" charset="0"/>
                          </a:rPr>
                        </m:ctrlPr>
                      </m:dPr>
                      <m:e>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2</m:t>
                            </m:r>
                          </m:den>
                        </m:f>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cs typeface="Times New Roman" panose="02020603050405020304" pitchFamily="18" charset="0"/>
                              </a:rPr>
                              <m:t>4</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e>
                        </m:d>
                      </m:e>
                    </m:d>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223436"/>
                <a:ext cx="10515600" cy="4148488"/>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1661661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067419"/>
              </a:xfrm>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2</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𝜋</m:t>
                          </m:r>
                        </m:e>
                      </m:d>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067419"/>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71625" y="2184935"/>
                <a:ext cx="10515600" cy="3992028"/>
              </a:xfrm>
            </p:spPr>
            <p:txBody>
              <a:bodyPr>
                <a:normAutofit/>
              </a:bodyPr>
              <a:lstStyle/>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b="1" i="1" smtClean="0">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e>
                      </m:nary>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𝝅</m:t>
                      </m:r>
                    </m:oMath>
                  </m:oMathPara>
                </a14:m>
                <a:endParaRPr lang="en-IN" sz="2200" b="1" dirty="0" smtClean="0">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b="0" i="1" smtClean="0">
                                <a:latin typeface="Cambria Math" panose="02040503050406030204" pitchFamily="18" charset="0"/>
                                <a:cs typeface="Times New Roman" panose="02020603050405020304" pitchFamily="18" charset="0"/>
                              </a:rPr>
                            </m:ctrlPr>
                          </m:mPr>
                          <m:mr>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r>
                                <a:rPr lang="en-IN" sz="2200" b="0" i="1" smtClean="0">
                                  <a:latin typeface="Cambria Math" panose="02040503050406030204" pitchFamily="18" charset="0"/>
                                  <a:cs typeface="Times New Roman" panose="02020603050405020304" pitchFamily="18" charset="0"/>
                                </a:rPr>
                                <m:t>𝑦</m:t>
                              </m:r>
                            </m:e>
                            <m:e>
                              <m:r>
                                <a:rPr lang="en-IN" sz="2200" b="0" i="1" smtClean="0">
                                  <a:latin typeface="Cambria Math" panose="02040503050406030204" pitchFamily="18" charset="0"/>
                                  <a:cs typeface="Times New Roman" panose="02020603050405020304" pitchFamily="18" charset="0"/>
                                </a:rPr>
                                <m:t>𝑧</m:t>
                              </m:r>
                            </m:e>
                            <m:e>
                              <m:r>
                                <a:rPr lang="en-IN" sz="2200" b="0" i="1" smtClean="0">
                                  <a:latin typeface="Cambria Math" panose="02040503050406030204" pitchFamily="18" charset="0"/>
                                  <a:cs typeface="Times New Roman" panose="02020603050405020304" pitchFamily="18" charset="0"/>
                                </a:rPr>
                                <m:t>𝑥</m:t>
                              </m:r>
                            </m:e>
                          </m:mr>
                        </m:m>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0"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𝑧</m:t>
                            </m:r>
                          </m:e>
                        </m:d>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0−1</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71625" y="2184935"/>
                <a:ext cx="10515600" cy="3992028"/>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28363654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605407"/>
              </a:xfrm>
            </p:spPr>
            <p:txBody>
              <a:bodyPr>
                <a:normAutofit fontScale="90000"/>
              </a:bodyPr>
              <a:lstStyle/>
              <a:p>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𝑛</m:t>
                          </m:r>
                        </m:e>
                      </m:acc>
                      <m:r>
                        <a:rPr lang="en-IN" sz="2200" b="0" i="1" smtClean="0">
                          <a:latin typeface="Cambria Math" panose="02040503050406030204" pitchFamily="18" charset="0"/>
                          <a:cs typeface="Times New Roman" panose="02020603050405020304" pitchFamily="18" charset="0"/>
                        </a:rPr>
                        <m:t>𝑑𝑠</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𝑑𝑦𝑑𝑧</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𝑑𝑥𝑑𝑧</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𝑑𝑥𝑑𝑦</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605407"/>
              </a:xfrm>
              <a:blipFill>
                <a:blip r:embed="rId2" cstate="print"/>
                <a:stretch>
                  <a:fillRect t="-24000" b="-18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34678"/>
                <a:ext cx="10515600" cy="4300036"/>
              </a:xfrm>
            </p:spPr>
            <p:txBody>
              <a:bodyPr>
                <a:normAutofit lnSpcReduction="10000"/>
              </a:bodyPr>
              <a:lstStyle/>
              <a:p>
                <a:pPr marL="0" indent="0">
                  <a:buNone/>
                </a:pP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𝑆𝑖𝑛𝑐𝑒</m:t>
                        </m:r>
                        <m:r>
                          <a:rPr lang="en-IN" sz="2200" b="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 </m:t>
                        </m:r>
                        <m:r>
                          <a:rPr lang="en-IN" sz="2200" b="0" i="1" smtClean="0">
                            <a:latin typeface="Cambria Math" panose="02040503050406030204" pitchFamily="18" charset="0"/>
                            <a:cs typeface="Times New Roman" panose="02020603050405020304" pitchFamily="18" charset="0"/>
                          </a:rPr>
                          <m:t>𝑑𝑧</m:t>
                        </m:r>
                        <m:r>
                          <a:rPr lang="en-IN" sz="2200" b="0" i="1" smtClean="0">
                            <a:latin typeface="Cambria Math" panose="02040503050406030204" pitchFamily="18" charset="0"/>
                            <a:cs typeface="Times New Roman" panose="02020603050405020304" pitchFamily="18" charset="0"/>
                          </a:rPr>
                          <m:t>=0</m:t>
                        </m:r>
                      </m:e>
                    </m:d>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d>
                        <m:dPr>
                          <m:ctrlPr>
                            <a:rPr lang="en-IN" sz="2200" i="1" smtClean="0">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m:rPr>
                              <m:nor/>
                            </m:rPr>
                            <a:rPr lang="en-IN" sz="2200" dirty="0">
                              <a:latin typeface="Times New Roman" panose="02020603050405020304" pitchFamily="18" charset="0"/>
                              <a:cs typeface="Times New Roman" panose="02020603050405020304" pitchFamily="18" charset="0"/>
                            </a:rPr>
                            <m:t> </m:t>
                          </m:r>
                        </m:e>
                      </m:d>
                      <m:r>
                        <a:rPr lang="en-IN" sz="2200" b="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𝒅𝒔</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𝒅𝒙𝒅𝒚</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RHS,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𝑆</m:t>
                        </m:r>
                      </m:sub>
                      <m:sup/>
                      <m:e>
                        <m:r>
                          <a:rPr lang="en-IN" sz="2200" b="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e>
                    </m:nary>
                    <m:r>
                      <a:rPr lang="en-IN" sz="2200" b="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b="0" i="1">
                        <a:latin typeface="Cambria Math" panose="02040503050406030204" pitchFamily="18" charset="0"/>
                        <a:cs typeface="Times New Roman" panose="02020603050405020304" pitchFamily="18" charset="0"/>
                      </a:rPr>
                      <m:t> </m:t>
                    </m:r>
                    <m:r>
                      <a:rPr lang="en-IN" sz="2200" b="0" i="1">
                        <a:latin typeface="Cambria Math" panose="02040503050406030204" pitchFamily="18" charset="0"/>
                        <a:cs typeface="Times New Roman" panose="02020603050405020304" pitchFamily="18" charset="0"/>
                      </a:rPr>
                      <m:t>𝑑𝑠</m:t>
                    </m:r>
                    <m:r>
                      <a:rPr lang="en-IN" sz="2200" b="0" i="1" smtClean="0">
                        <a:latin typeface="Cambria Math" panose="02040503050406030204" pitchFamily="18" charset="0"/>
                        <a:cs typeface="Times New Roman" panose="02020603050405020304" pitchFamily="18" charset="0"/>
                      </a:rPr>
                      <m:t>=</m:t>
                    </m:r>
                    <m:nary>
                      <m:naryPr>
                        <m:chr m:val="∬"/>
                        <m:limLoc m:val="undOvr"/>
                        <m:ctrlPr>
                          <a:rPr lang="en-IN" sz="2200" i="1" smtClean="0">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𝑆</m:t>
                        </m:r>
                      </m:sub>
                      <m:sup/>
                      <m:e>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𝑑𝑥𝑑𝑦</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𝑆</m:t>
                          </m:r>
                        </m:sub>
                        <m:sup/>
                        <m:e>
                          <m:r>
                            <a:rPr lang="en-IN" sz="2200" b="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e>
                      </m:nary>
                      <m:r>
                        <a:rPr lang="en-IN" sz="2200" b="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b="0" i="1">
                          <a:latin typeface="Cambria Math" panose="02040503050406030204" pitchFamily="18" charset="0"/>
                          <a:cs typeface="Times New Roman" panose="02020603050405020304" pitchFamily="18" charset="0"/>
                        </a:rPr>
                        <m:t> </m:t>
                      </m:r>
                      <m:r>
                        <a:rPr lang="en-IN" sz="2200" b="0" i="1">
                          <a:latin typeface="Cambria Math" panose="02040503050406030204" pitchFamily="18" charset="0"/>
                          <a:cs typeface="Times New Roman" panose="02020603050405020304" pitchFamily="18" charset="0"/>
                        </a:rPr>
                        <m:t>𝑑𝑠</m:t>
                      </m:r>
                      <m:r>
                        <a:rPr lang="en-IN" sz="2200" b="0" i="1">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𝑆</m:t>
                          </m:r>
                        </m:sub>
                        <m:sup/>
                        <m:e>
                          <m:r>
                            <a:rPr lang="en-IN" sz="2200" b="0" i="1">
                              <a:latin typeface="Cambria Math" panose="02040503050406030204" pitchFamily="18" charset="0"/>
                              <a:cs typeface="Times New Roman" panose="02020603050405020304" pitchFamily="18" charset="0"/>
                            </a:rPr>
                            <m:t>𝑑𝑥𝑑𝑦</m:t>
                          </m:r>
                        </m:e>
                      </m:nary>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𝑺</m:t>
                        </m:r>
                      </m:sub>
                      <m:sup/>
                      <m:e>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𝝅</m:t>
                    </m:r>
                  </m:oMath>
                </a14:m>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d>
                      <m:dPr>
                        <m:ctrlPr>
                          <a:rPr lang="en-IN" sz="1800" b="1" i="1" dirty="0" smtClean="0">
                            <a:latin typeface="Cambria Math" panose="02040503050406030204" pitchFamily="18" charset="0"/>
                            <a:cs typeface="Times New Roman" panose="02020603050405020304" pitchFamily="18" charset="0"/>
                          </a:rPr>
                        </m:ctrlPr>
                      </m:dPr>
                      <m:e>
                        <m:r>
                          <a:rPr lang="en-IN" sz="1800" b="1" i="1" dirty="0" smtClean="0">
                            <a:latin typeface="Cambria Math" panose="02040503050406030204" pitchFamily="18" charset="0"/>
                            <a:cs typeface="Times New Roman" panose="02020603050405020304" pitchFamily="18" charset="0"/>
                          </a:rPr>
                          <m:t>𝑺𝒊𝒏𝒄𝒆</m:t>
                        </m:r>
                        <m:nary>
                          <m:naryPr>
                            <m:chr m:val="∬"/>
                            <m:limLoc m:val="undOvr"/>
                            <m:ctrlPr>
                              <a:rPr lang="en-IN" sz="1800" i="1">
                                <a:latin typeface="Cambria Math" panose="02040503050406030204" pitchFamily="18" charset="0"/>
                                <a:cs typeface="Times New Roman" panose="02020603050405020304" pitchFamily="18" charset="0"/>
                              </a:rPr>
                            </m:ctrlPr>
                          </m:naryPr>
                          <m:sub>
                            <m:r>
                              <a:rPr lang="en-IN" sz="1800" i="1">
                                <a:latin typeface="Cambria Math" panose="02040503050406030204" pitchFamily="18" charset="0"/>
                                <a:cs typeface="Times New Roman" panose="02020603050405020304" pitchFamily="18" charset="0"/>
                              </a:rPr>
                              <m:t>𝑆</m:t>
                            </m:r>
                          </m:sub>
                          <m:sup/>
                          <m:e>
                            <m:r>
                              <a:rPr lang="en-IN" sz="1800" i="1">
                                <a:latin typeface="Cambria Math" panose="02040503050406030204" pitchFamily="18" charset="0"/>
                                <a:cs typeface="Times New Roman" panose="02020603050405020304" pitchFamily="18" charset="0"/>
                              </a:rPr>
                              <m:t>𝑑𝑥𝑑𝑦</m:t>
                            </m:r>
                          </m:e>
                        </m:nary>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𝑨𝒓𝒆𝒂</m:t>
                        </m:r>
                        <m:r>
                          <a:rPr lang="en-IN" sz="1800" b="1" i="1" smtClean="0">
                            <a:latin typeface="Cambria Math" panose="02040503050406030204" pitchFamily="18" charset="0"/>
                            <a:cs typeface="Times New Roman" panose="02020603050405020304" pitchFamily="18" charset="0"/>
                          </a:rPr>
                          <m:t> </m:t>
                        </m:r>
                        <m:r>
                          <a:rPr lang="en-IN" sz="1800" b="1" i="1" smtClean="0">
                            <a:latin typeface="Cambria Math" panose="02040503050406030204" pitchFamily="18" charset="0"/>
                            <a:cs typeface="Times New Roman" panose="02020603050405020304" pitchFamily="18" charset="0"/>
                          </a:rPr>
                          <m:t>𝒐𝒇</m:t>
                        </m:r>
                        <m:r>
                          <a:rPr lang="en-IN" sz="1800" b="1" i="1" smtClean="0">
                            <a:latin typeface="Cambria Math" panose="02040503050406030204" pitchFamily="18" charset="0"/>
                            <a:cs typeface="Times New Roman" panose="02020603050405020304" pitchFamily="18" charset="0"/>
                          </a:rPr>
                          <m:t> </m:t>
                        </m:r>
                        <m:r>
                          <a:rPr lang="en-IN" sz="1800" b="1" i="1" smtClean="0">
                            <a:latin typeface="Cambria Math" panose="02040503050406030204" pitchFamily="18" charset="0"/>
                            <a:cs typeface="Times New Roman" panose="02020603050405020304" pitchFamily="18" charset="0"/>
                          </a:rPr>
                          <m:t>𝒄𝒊𝒓𝒄𝒍𝒆</m:t>
                        </m:r>
                        <m:r>
                          <a:rPr lang="en-IN" sz="1800" b="1" i="1" smtClean="0">
                            <a:latin typeface="Cambria Math" panose="02040503050406030204" pitchFamily="18" charset="0"/>
                            <a:cs typeface="Times New Roman" panose="02020603050405020304" pitchFamily="18" charset="0"/>
                          </a:rPr>
                          <m:t>,</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𝑦</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𝜋</m:t>
                        </m:r>
                      </m:e>
                    </m:d>
                  </m:oMath>
                </a14:m>
                <a:endParaRPr lang="en-IN" sz="1800" b="1" dirty="0" smtClean="0">
                  <a:latin typeface="Times New Roman" panose="02020603050405020304" pitchFamily="18" charset="0"/>
                  <a:cs typeface="Times New Roman" panose="02020603050405020304" pitchFamily="18" charset="0"/>
                </a:endParaRPr>
              </a:p>
              <a:p>
                <a:pPr marL="0" indent="0">
                  <a:buNone/>
                </a:pPr>
                <a:endParaRPr lang="en-IN" sz="1800" b="1" dirty="0">
                  <a:latin typeface="Times New Roman" panose="02020603050405020304" pitchFamily="18" charset="0"/>
                  <a:cs typeface="Times New Roman" panose="02020603050405020304" pitchFamily="18" charset="0"/>
                </a:endParaRPr>
              </a:p>
              <a:p>
                <a:pPr marL="0" indent="0">
                  <a:buNone/>
                </a:pPr>
                <a:r>
                  <a:rPr lang="en-IN" sz="1800" b="1" dirty="0" smtClean="0">
                    <a:latin typeface="Times New Roman" panose="02020603050405020304" pitchFamily="18" charset="0"/>
                    <a:cs typeface="Times New Roman" panose="02020603050405020304" pitchFamily="18" charset="0"/>
                  </a:rPr>
                  <a:t>LHS = RHS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34678"/>
                <a:ext cx="10515600" cy="4300036"/>
              </a:xfrm>
              <a:blipFill>
                <a:blip r:embed="rId3" cstate="print"/>
                <a:stretch>
                  <a:fillRect l="-754" t="-2125"/>
                </a:stretch>
              </a:blipFill>
            </p:spPr>
            <p:txBody>
              <a:bodyPr/>
              <a:lstStyle/>
              <a:p>
                <a:r>
                  <a:rPr lang="en-IN">
                    <a:noFill/>
                  </a:rPr>
                  <a:t> </a:t>
                </a:r>
              </a:p>
            </p:txBody>
          </p:sp>
        </mc:Fallback>
      </mc:AlternateContent>
    </p:spTree>
    <p:extLst>
      <p:ext uri="{BB962C8B-B14F-4D97-AF65-F5344CB8AC3E}">
        <p14:creationId xmlns:p14="http://schemas.microsoft.com/office/powerpoint/2010/main" val="21175984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951917"/>
              </a:xfrm>
            </p:spPr>
            <p:txBody>
              <a:bodyPr>
                <a:normAutofit fontScale="90000"/>
              </a:bodyPr>
              <a:lstStyle/>
              <a:p>
                <a:r>
                  <a:rPr lang="en-IN" sz="2200" dirty="0" smtClean="0">
                    <a:latin typeface="Times New Roman" panose="02020603050405020304" pitchFamily="18" charset="0"/>
                    <a:cs typeface="Times New Roman" panose="02020603050405020304" pitchFamily="18" charset="0"/>
                  </a:rPr>
                  <a:t>2. Evaluate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𝐶</m:t>
                        </m:r>
                      </m:sub>
                      <m:sup/>
                      <m:e>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𝑥𝑦𝑑𝑥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𝑑𝑦</m:t>
                            </m:r>
                          </m:e>
                        </m:d>
                        <m:r>
                          <a:rPr lang="en-IN" sz="2200" b="0" i="1" smtClean="0">
                            <a:latin typeface="Cambria Math" panose="02040503050406030204" pitchFamily="18" charset="0"/>
                            <a:cs typeface="Times New Roman" panose="02020603050405020304" pitchFamily="18" charset="0"/>
                          </a:rPr>
                          <m:t> </m:t>
                        </m:r>
                      </m:e>
                    </m:nary>
                  </m:oMath>
                </a14:m>
                <a:r>
                  <a:rPr lang="en-IN" sz="2200" dirty="0" smtClean="0">
                    <a:latin typeface="Times New Roman" panose="02020603050405020304" pitchFamily="18" charset="0"/>
                    <a:cs typeface="Times New Roman" panose="02020603050405020304" pitchFamily="18" charset="0"/>
                  </a:rPr>
                  <a:t>by </a:t>
                </a:r>
                <a:r>
                  <a:rPr lang="en-IN" sz="2200" dirty="0" err="1" smtClean="0">
                    <a:latin typeface="Times New Roman" panose="02020603050405020304" pitchFamily="18" charset="0"/>
                    <a:cs typeface="Times New Roman" panose="02020603050405020304" pitchFamily="18" charset="0"/>
                  </a:rPr>
                  <a:t>Stoke’s</a:t>
                </a:r>
                <a:r>
                  <a:rPr lang="en-IN" sz="2200" dirty="0" smtClean="0">
                    <a:latin typeface="Times New Roman" panose="02020603050405020304" pitchFamily="18" charset="0"/>
                    <a:cs typeface="Times New Roman" panose="02020603050405020304" pitchFamily="18" charset="0"/>
                  </a:rPr>
                  <a:t> theorem where </a:t>
                </a:r>
                <a14:m>
                  <m:oMath xmlns:m="http://schemas.openxmlformats.org/officeDocument/2006/math">
                    <m:r>
                      <m:rPr>
                        <m:brk m:alnAt="24"/>
                      </m:rPr>
                      <a:rPr lang="en-IN" sz="2200" i="1">
                        <a:latin typeface="Cambria Math" panose="02040503050406030204" pitchFamily="18" charset="0"/>
                        <a:cs typeface="Times New Roman" panose="02020603050405020304" pitchFamily="18" charset="0"/>
                      </a:rPr>
                      <m:t>𝐶</m:t>
                    </m:r>
                  </m:oMath>
                </a14:m>
                <a:r>
                  <a:rPr lang="en-IN" sz="2200" dirty="0" smtClean="0">
                    <a:latin typeface="Times New Roman" panose="02020603050405020304" pitchFamily="18" charset="0"/>
                    <a:cs typeface="Times New Roman" panose="02020603050405020304" pitchFamily="18" charset="0"/>
                  </a:rPr>
                  <a:t> is the square in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𝑝𝑙𝑎𝑛𝑒</m:t>
                    </m:r>
                    <m:r>
                      <a:rPr lang="en-IN" sz="2200" b="0" i="1" smtClean="0">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with</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vertices </a:t>
                </a:r>
                <a14:m>
                  <m:oMath xmlns:m="http://schemas.openxmlformats.org/officeDocument/2006/math">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1,0</m:t>
                        </m:r>
                      </m:e>
                    </m:d>
                    <m:r>
                      <a:rPr lang="en-IN" sz="2200" b="0" i="1" smtClean="0">
                        <a:latin typeface="Cambria Math" panose="02040503050406030204" pitchFamily="18" charset="0"/>
                        <a:cs typeface="Times New Roman" panose="02020603050405020304" pitchFamily="18" charset="0"/>
                      </a:rPr>
                      <m:t> </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−1,0</m:t>
                        </m:r>
                      </m:e>
                    </m:d>
                    <m:r>
                      <a:rPr lang="en-IN" sz="2200" b="0" i="1" smtClean="0">
                        <a:latin typeface="Cambria Math" panose="02040503050406030204" pitchFamily="18" charset="0"/>
                        <a:cs typeface="Times New Roman" panose="02020603050405020304" pitchFamily="18" charset="0"/>
                      </a:rPr>
                      <m:t>  </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0,1</m:t>
                        </m:r>
                      </m:e>
                    </m:d>
                    <m:r>
                      <a:rPr lang="en-IN" sz="2200" b="0" i="1" smtClean="0">
                        <a:latin typeface="Cambria Math" panose="02040503050406030204" pitchFamily="18" charset="0"/>
                        <a:cs typeface="Times New Roman" panose="02020603050405020304" pitchFamily="18" charset="0"/>
                      </a:rPr>
                      <m:t> </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0,−1</m:t>
                        </m:r>
                      </m:e>
                    </m:d>
                    <m:r>
                      <a:rPr lang="en-IN" sz="2200" b="0" i="1" smtClean="0">
                        <a:latin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951917"/>
              </a:xfrm>
              <a:blipFill>
                <a:blip r:embed="rId2" cstate="print"/>
                <a:stretch>
                  <a:fillRect l="-638" b="-192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069433"/>
                <a:ext cx="10515600" cy="4107530"/>
              </a:xfrm>
            </p:spPr>
            <p:txBody>
              <a:bodyPr>
                <a:normAutofit lnSpcReduction="10000"/>
              </a:bodyPr>
              <a:lstStyle/>
              <a:p>
                <a:pPr marL="0" indent="0">
                  <a:buNone/>
                </a:pP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Given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𝑥𝑦𝑑𝑥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𝑑𝑦</m:t>
                            </m:r>
                          </m:e>
                        </m:d>
                        <m:r>
                          <a:rPr lang="en-IN" sz="2200" i="1">
                            <a:latin typeface="Cambria Math" panose="02040503050406030204" pitchFamily="18" charset="0"/>
                            <a:cs typeface="Times New Roman" panose="02020603050405020304" pitchFamily="18" charset="0"/>
                          </a:rPr>
                          <m:t> </m:t>
                        </m:r>
                      </m:e>
                    </m:nary>
                  </m:oMath>
                </a14:m>
                <a:endParaRPr lang="en-IN" sz="2200" b="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𝑟</m:t>
                              </m:r>
                            </m:e>
                          </m:acc>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𝑥𝑦𝑑𝑥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𝑑𝑦</m:t>
                              </m:r>
                            </m:e>
                          </m:d>
                          <m:r>
                            <a:rPr lang="en-IN" sz="2200" i="1">
                              <a:latin typeface="Cambria Math" panose="02040503050406030204" pitchFamily="18" charset="0"/>
                              <a:cs typeface="Times New Roman" panose="02020603050405020304" pitchFamily="18" charset="0"/>
                            </a:rPr>
                            <m:t> </m:t>
                          </m:r>
                        </m:e>
                      </m:nary>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Here,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+0</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𝑋</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m>
                          <m:mPr>
                            <m:mcs>
                              <m:mc>
                                <m:mcPr>
                                  <m:count m:val="3"/>
                                  <m:mcJc m:val="center"/>
                                </m:mcPr>
                              </m:mc>
                            </m:mcs>
                            <m:ctrlPr>
                              <a:rPr lang="en-IN" sz="2200" i="1">
                                <a:latin typeface="Cambria Math" panose="02040503050406030204" pitchFamily="18" charset="0"/>
                                <a:cs typeface="Times New Roman" panose="02020603050405020304" pitchFamily="18" charset="0"/>
                              </a:rPr>
                            </m:ctrlPr>
                          </m:mPr>
                          <m:m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mr>
                          <m:m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e>
                          </m:mr>
                          <m:mr>
                            <m:e>
                              <m:r>
                                <a:rPr lang="en-IN" sz="2200" i="1">
                                  <a:latin typeface="Cambria Math" panose="02040503050406030204" pitchFamily="18" charset="0"/>
                                  <a:cs typeface="Times New Roman" panose="02020603050405020304" pitchFamily="18" charset="0"/>
                                </a:rPr>
                                <m:t>𝑥𝑦</m:t>
                              </m:r>
                            </m:e>
                            <m:e>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e>
                              <m:r>
                                <a:rPr lang="en-IN" sz="2200" i="1">
                                  <a:latin typeface="Cambria Math" panose="02040503050406030204" pitchFamily="18" charset="0"/>
                                  <a:cs typeface="Times New Roman" panose="02020603050405020304" pitchFamily="18" charset="0"/>
                                </a:rPr>
                                <m:t>0</m:t>
                              </m:r>
                            </m:e>
                          </m:mr>
                        </m:m>
                      </m:e>
                    </m:d>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r>
                          <a:rPr lang="en-IN" sz="2200" i="1">
                            <a:latin typeface="Cambria Math" panose="02040503050406030204" pitchFamily="18" charset="0"/>
                            <a:cs typeface="Times New Roman" panose="02020603050405020304" pitchFamily="18" charset="0"/>
                          </a:rPr>
                          <m:t>)</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r>
                          <a:rPr lang="en-IN" sz="2200" i="1">
                            <a:latin typeface="Cambria Math" panose="02040503050406030204" pitchFamily="18" charset="0"/>
                            <a:cs typeface="Times New Roman" panose="02020603050405020304" pitchFamily="18" charset="0"/>
                          </a:rPr>
                          <m:t>)</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069433"/>
                <a:ext cx="10515600" cy="4107530"/>
              </a:xfrm>
              <a:blipFill>
                <a:blip r:embed="rId3" cstate="print"/>
                <a:stretch>
                  <a:fillRect l="-754" t="-297"/>
                </a:stretch>
              </a:blipFill>
            </p:spPr>
            <p:txBody>
              <a:bodyPr/>
              <a:lstStyle/>
              <a:p>
                <a:r>
                  <a:rPr lang="en-IN">
                    <a:noFill/>
                  </a:rPr>
                  <a:t> </a:t>
                </a:r>
              </a:p>
            </p:txBody>
          </p:sp>
        </mc:Fallback>
      </mc:AlternateContent>
    </p:spTree>
    <p:extLst>
      <p:ext uri="{BB962C8B-B14F-4D97-AF65-F5344CB8AC3E}">
        <p14:creationId xmlns:p14="http://schemas.microsoft.com/office/powerpoint/2010/main" val="334258747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7"/>
                <a:ext cx="10515600" cy="1125170"/>
              </a:xfrm>
            </p:spPr>
            <p:txBody>
              <a:bodyPr>
                <a:normAutofit/>
              </a:bodyPr>
              <a:lstStyle/>
              <a:p>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cs typeface="Times New Roman" panose="02020603050405020304" pitchFamily="18" charset="0"/>
                            </a:rPr>
                            <m:t>0</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−0</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𝑑𝑦𝑑𝑧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b="0" i="0" smtClean="0">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m:rPr>
                              <m:nor/>
                            </m:rPr>
                            <a:rPr lang="en-IN" sz="2200" dirty="0">
                              <a:latin typeface="Times New Roman" panose="02020603050405020304" pitchFamily="18" charset="0"/>
                              <a:cs typeface="Times New Roman" panose="02020603050405020304" pitchFamily="18" charset="0"/>
                            </a:rPr>
                            <m:t> </m:t>
                          </m:r>
                        </m:e>
                      </m:d>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𝑑𝑦𝑑𝑧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𝑑𝑥𝑑𝑦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i="1">
                          <a:latin typeface="Cambria Math" panose="02040503050406030204" pitchFamily="18" charset="0"/>
                          <a:cs typeface="Times New Roman" panose="02020603050405020304" pitchFamily="18" charset="0"/>
                        </a:rPr>
                        <m:t>)</m:t>
                      </m:r>
                    </m:oMath>
                  </m:oMathPara>
                </a14:m>
                <a:r>
                  <a:rPr lang="en-IN" sz="2200" dirty="0" smtClean="0">
                    <a:cs typeface="Times New Roman" panose="02020603050405020304" pitchFamily="18" charset="0"/>
                  </a:rPr>
                  <a:t/>
                </a:r>
                <a:br>
                  <a:rPr lang="en-IN" sz="2200" dirty="0" smtClean="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7"/>
                <a:ext cx="10515600" cy="1125170"/>
              </a:xfrm>
              <a:blipFill>
                <a:blip r:embed="rId2" cstate="print"/>
                <a:stretch>
                  <a:fillRect l="-116" t="-8649" b="-486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242687"/>
                <a:ext cx="10515600" cy="3963151"/>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𝒅𝒔</m:t>
                      </m:r>
                      <m:r>
                        <a:rPr lang="en-IN" sz="2200" b="1" i="1">
                          <a:latin typeface="Cambria Math" panose="02040503050406030204" pitchFamily="18" charset="0"/>
                          <a:cs typeface="Times New Roman" panose="02020603050405020304" pitchFamily="18" charset="0"/>
                        </a:rPr>
                        <m:t>=</m:t>
                      </m:r>
                      <m:d>
                        <m:dPr>
                          <m:begChr m:val="["/>
                          <m:endChr m:val="]"/>
                          <m:ctrlPr>
                            <a:rPr lang="en-IN" sz="2200" b="1" i="1">
                              <a:latin typeface="Cambria Math" panose="02040503050406030204" pitchFamily="18" charset="0"/>
                              <a:cs typeface="Times New Roman" panose="02020603050405020304" pitchFamily="18" charset="0"/>
                            </a:rPr>
                          </m:ctrlPr>
                        </m:dPr>
                        <m:e>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𝒚</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e>
                      </m:d>
                      <m:r>
                        <a:rPr lang="en-IN" sz="2200" b="1" i="1">
                          <a:latin typeface="Cambria Math" panose="02040503050406030204" pitchFamily="18" charset="0"/>
                          <a:cs typeface="Times New Roman" panose="02020603050405020304" pitchFamily="18" charset="0"/>
                        </a:rPr>
                        <m:t>𝒅𝒙𝒅𝒚</m:t>
                      </m:r>
                    </m:oMath>
                  </m:oMathPara>
                </a14:m>
                <a:endParaRPr lang="en-IN" sz="2200" b="1" dirty="0">
                  <a:latin typeface="Times New Roman" panose="02020603050405020304" pitchFamily="18" charset="0"/>
                  <a:cs typeface="Times New Roman" panose="02020603050405020304" pitchFamily="18" charset="0"/>
                </a:endParaRPr>
              </a:p>
              <a:p>
                <a:pPr marL="0" indent="0">
                  <a:buNone/>
                </a:pPr>
                <a:r>
                  <a:rPr lang="en-IN" sz="2200" dirty="0" err="1" smtClean="0">
                    <a:latin typeface="Times New Roman" panose="02020603050405020304" pitchFamily="18" charset="0"/>
                    <a:cs typeface="Times New Roman" panose="02020603050405020304" pitchFamily="18" charset="0"/>
                  </a:rPr>
                  <a:t>Wkt</a:t>
                </a:r>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e>
                    </m:nary>
                    <m:r>
                      <a:rPr lang="en-IN" sz="2200" b="1" i="1">
                        <a:latin typeface="Cambria Math" panose="02040503050406030204" pitchFamily="18" charset="0"/>
                        <a:cs typeface="Times New Roman" panose="02020603050405020304" pitchFamily="18" charset="0"/>
                      </a:rPr>
                      <m:t>=</m:t>
                    </m:r>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smtClean="0">
                            <a:latin typeface="Cambria Math" panose="02040503050406030204" pitchFamily="18" charset="0"/>
                            <a:cs typeface="Times New Roman" panose="02020603050405020304" pitchFamily="18" charset="0"/>
                          </a:rPr>
                          <m:t>𝑹</m:t>
                        </m:r>
                      </m:sub>
                      <m:sup/>
                      <m:e>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oMath>
                </a14:m>
                <a:endParaRPr lang="en-IN" sz="2200" b="1" i="1" dirty="0" smtClean="0">
                  <a:latin typeface="Cambria Math"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0" i="1">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b="0" i="1">
                            <a:latin typeface="Cambria Math" panose="02040503050406030204" pitchFamily="18" charset="0"/>
                            <a:cs typeface="Times New Roman" panose="02020603050405020304" pitchFamily="18" charset="0"/>
                          </a:rPr>
                          <m:t>𝑅</m:t>
                        </m:r>
                      </m:sub>
                      <m:sup/>
                      <m:e>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𝑥</m:t>
                            </m:r>
                          </m:e>
                        </m:d>
                        <m:r>
                          <a:rPr lang="en-IN" sz="2200" b="0" i="1">
                            <a:latin typeface="Cambria Math" panose="02040503050406030204" pitchFamily="18" charset="0"/>
                            <a:cs typeface="Times New Roman" panose="02020603050405020304" pitchFamily="18" charset="0"/>
                          </a:rPr>
                          <m:t>𝑑𝑥𝑑𝑦</m:t>
                        </m:r>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e>
                        <m:nary>
                          <m:naryPr>
                            <m:limLoc m:val="undOvr"/>
                            <m:ctrlPr>
                              <a:rPr lang="en-IN" sz="2200" i="1" smtClean="0">
                                <a:latin typeface="Cambria Math" panose="02040503050406030204" pitchFamily="18" charset="0"/>
                                <a:cs typeface="Times New Roman" panose="02020603050405020304" pitchFamily="18" charset="0"/>
                              </a:rPr>
                            </m:ctrlPr>
                          </m:naryPr>
                          <m:sub>
                            <m:r>
                              <m:rPr>
                                <m:brk m:alnAt="24"/>
                              </m:rP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e>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𝑥</m:t>
                                </m:r>
                              </m:e>
                            </m:d>
                            <m:r>
                              <a:rPr lang="en-IN" sz="2200" b="0" i="1">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cs typeface="Times New Roman" panose="02020603050405020304" pitchFamily="18" charset="0"/>
                              </a:rPr>
                              <m:t>𝑦</m:t>
                            </m:r>
                            <m:r>
                              <a:rPr lang="en-IN" sz="2200" b="0" i="1">
                                <a:latin typeface="Cambria Math" panose="02040503050406030204" pitchFamily="18" charset="0"/>
                                <a:cs typeface="Times New Roman" panose="02020603050405020304" pitchFamily="18" charset="0"/>
                              </a:rPr>
                              <m:t>𝑑</m:t>
                            </m:r>
                            <m:r>
                              <a:rPr lang="en-IN" sz="2200" b="0" i="1" smtClean="0">
                                <a:latin typeface="Cambria Math" panose="02040503050406030204" pitchFamily="18" charset="0"/>
                                <a:cs typeface="Times New Roman" panose="02020603050405020304" pitchFamily="18" charset="0"/>
                              </a:rPr>
                              <m:t>𝑥</m:t>
                            </m:r>
                          </m:e>
                        </m:nary>
                      </m:e>
                    </m:nary>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𝑥</m:t>
                        </m:r>
                        <m:r>
                          <a:rPr lang="en-IN" sz="2200" b="0" i="1">
                            <a:latin typeface="Cambria Math" panose="02040503050406030204" pitchFamily="18" charset="0"/>
                            <a:cs typeface="Times New Roman" panose="02020603050405020304" pitchFamily="18" charset="0"/>
                          </a:rPr>
                          <m:t>=−1</m:t>
                        </m:r>
                      </m:sub>
                      <m:sup>
                        <m:r>
                          <a:rPr lang="en-IN" sz="2200" b="0" i="1">
                            <a:latin typeface="Cambria Math" panose="02040503050406030204" pitchFamily="18" charset="0"/>
                            <a:cs typeface="Times New Roman" panose="02020603050405020304" pitchFamily="18" charset="0"/>
                          </a:rPr>
                          <m:t>1</m:t>
                        </m:r>
                      </m:sup>
                      <m:e>
                        <m:d>
                          <m:dPr>
                            <m:begChr m:val="{"/>
                            <m:endChr m:val="}"/>
                            <m:ctrlPr>
                              <a:rPr lang="en-IN" sz="2200" i="1" smtClean="0">
                                <a:latin typeface="Cambria Math" panose="02040503050406030204" pitchFamily="18" charset="0"/>
                                <a:cs typeface="Times New Roman" panose="02020603050405020304" pitchFamily="18" charset="0"/>
                              </a:rPr>
                            </m:ctrlPr>
                          </m:dPr>
                          <m:e>
                            <m:sSubSup>
                              <m:sSubSupPr>
                                <m:ctrlPr>
                                  <a:rPr lang="en-IN" sz="2200" i="1" smtClean="0">
                                    <a:latin typeface="Cambria Math" panose="02040503050406030204" pitchFamily="18" charset="0"/>
                                    <a:cs typeface="Times New Roman" panose="02020603050405020304" pitchFamily="18" charset="0"/>
                                  </a:rPr>
                                </m:ctrlPr>
                              </m:sSubSupPr>
                              <m:e>
                                <m:d>
                                  <m:dPr>
                                    <m:begChr m:val="["/>
                                    <m:endChr m:val="]"/>
                                    <m:ctrlPr>
                                      <a:rPr lang="en-IN" sz="2200" i="1" smtClean="0">
                                        <a:latin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3</m:t>
                                            </m:r>
                                          </m:sup>
                                        </m:sSup>
                                      </m:num>
                                      <m:den>
                                        <m:r>
                                          <a:rPr lang="en-IN" sz="2200" b="0" i="1" smtClean="0">
                                            <a:latin typeface="Cambria Math" panose="02040503050406030204" pitchFamily="18" charset="0"/>
                                            <a:cs typeface="Times New Roman" panose="02020603050405020304" pitchFamily="18" charset="0"/>
                                          </a:rPr>
                                          <m:t>3</m:t>
                                        </m:r>
                                      </m:den>
                                    </m:f>
                                  </m:e>
                                </m:d>
                              </m:e>
                              <m:sub>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sSubSup>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sSubSup>
                              <m:sSubSupPr>
                                <m:ctrlPr>
                                  <a:rPr lang="en-IN" sz="2200" i="1" smtClean="0">
                                    <a:latin typeface="Cambria Math" panose="02040503050406030204" pitchFamily="18" charset="0"/>
                                    <a:cs typeface="Times New Roman" panose="02020603050405020304" pitchFamily="18" charset="0"/>
                                  </a:rPr>
                                </m:ctrlPr>
                              </m:sSubSupPr>
                              <m:e>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e>
                                </m:d>
                              </m:e>
                              <m:sub>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sSubSup>
                          </m:e>
                        </m:d>
                      </m:e>
                    </m:nary>
                    <m:r>
                      <a:rPr lang="en-IN" sz="2200" b="0" i="1" smtClean="0">
                        <a:latin typeface="Cambria Math" panose="02040503050406030204" pitchFamily="18" charset="0"/>
                        <a:cs typeface="Times New Roman" panose="02020603050405020304" pitchFamily="18" charset="0"/>
                      </a:rPr>
                      <m:t>𝑑𝑥</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b="0" i="1">
                            <a:latin typeface="Cambria Math" panose="02040503050406030204" pitchFamily="18" charset="0"/>
                            <a:cs typeface="Times New Roman" panose="02020603050405020304" pitchFamily="18" charset="0"/>
                          </a:rPr>
                          <m:t>𝑥</m:t>
                        </m:r>
                        <m:r>
                          <a:rPr lang="en-IN" sz="2200" b="0" i="1">
                            <a:latin typeface="Cambria Math" panose="02040503050406030204" pitchFamily="18" charset="0"/>
                            <a:cs typeface="Times New Roman" panose="02020603050405020304" pitchFamily="18" charset="0"/>
                          </a:rPr>
                          <m:t>=−1</m:t>
                        </m:r>
                      </m:sub>
                      <m:sup>
                        <m:r>
                          <a:rPr lang="en-IN" sz="2200" b="0" i="1">
                            <a:latin typeface="Cambria Math" panose="02040503050406030204" pitchFamily="18" charset="0"/>
                            <a:cs typeface="Times New Roman" panose="02020603050405020304" pitchFamily="18" charset="0"/>
                          </a:rPr>
                          <m:t>1</m:t>
                        </m:r>
                      </m:sup>
                      <m:e>
                        <m:d>
                          <m:dPr>
                            <m:begChr m:val="["/>
                            <m:endChr m:val="]"/>
                            <m:ctrlPr>
                              <a:rPr lang="en-IN" sz="2200" i="1" smtClean="0">
                                <a:latin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3</m:t>
                                </m:r>
                              </m:den>
                            </m:f>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e>
                                </m:d>
                              </m:e>
                            </m:d>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
                              <m:dPr>
                                <m:begChr m:val="["/>
                                <m:endChr m:val="]"/>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1−</m:t>
                                </m:r>
                                <m:d>
                                  <m:dPr>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−1</m:t>
                                    </m:r>
                                  </m:e>
                                </m:d>
                              </m:e>
                            </m:d>
                          </m:e>
                        </m:d>
                      </m:e>
                    </m:nary>
                    <m:r>
                      <a:rPr lang="en-IN" sz="2200" b="0" i="1" smtClean="0">
                        <a:latin typeface="Cambria Math" panose="02040503050406030204" pitchFamily="18" charset="0"/>
                        <a:cs typeface="Times New Roman" panose="02020603050405020304" pitchFamily="18" charset="0"/>
                      </a:rPr>
                      <m:t>𝑑𝑥</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242687"/>
                <a:ext cx="10515600" cy="3963151"/>
              </a:xfrm>
              <a:blipFill>
                <a:blip r:embed="rId3" cstate="print"/>
                <a:stretch>
                  <a:fillRect l="-754" t="-615"/>
                </a:stretch>
              </a:blipFill>
            </p:spPr>
            <p:txBody>
              <a:bodyPr/>
              <a:lstStyle/>
              <a:p>
                <a:r>
                  <a:rPr lang="en-IN">
                    <a:noFill/>
                  </a:rPr>
                  <a:t> </a:t>
                </a:r>
              </a:p>
            </p:txBody>
          </p:sp>
        </mc:Fallback>
      </mc:AlternateContent>
      <p:pic>
        <p:nvPicPr>
          <p:cNvPr id="4" name="Picture 3"/>
          <p:cNvPicPr>
            <a:picLocks noChangeAspect="1"/>
          </p:cNvPicPr>
          <p:nvPr/>
        </p:nvPicPr>
        <p:blipFill>
          <a:blip r:embed="rId4" cstate="print"/>
          <a:stretch>
            <a:fillRect/>
          </a:stretch>
        </p:blipFill>
        <p:spPr>
          <a:xfrm>
            <a:off x="8522922" y="3126122"/>
            <a:ext cx="2114845" cy="1914792"/>
          </a:xfrm>
          <a:prstGeom prst="rect">
            <a:avLst/>
          </a:prstGeom>
        </p:spPr>
      </p:pic>
      <p:cxnSp>
        <p:nvCxnSpPr>
          <p:cNvPr id="6" name="Straight Arrow Connector 5"/>
          <p:cNvCxnSpPr/>
          <p:nvPr/>
        </p:nvCxnSpPr>
        <p:spPr>
          <a:xfrm>
            <a:off x="9134375" y="5255394"/>
            <a:ext cx="933650" cy="9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10327907" y="3676851"/>
            <a:ext cx="9626" cy="11839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5" cstate="print"/>
          <a:stretch>
            <a:fillRect/>
          </a:stretch>
        </p:blipFill>
        <p:spPr>
          <a:xfrm>
            <a:off x="8341921" y="5411487"/>
            <a:ext cx="2370997" cy="754597"/>
          </a:xfrm>
          <a:prstGeom prst="rect">
            <a:avLst/>
          </a:prstGeom>
        </p:spPr>
      </p:pic>
    </p:spTree>
    <p:extLst>
      <p:ext uri="{BB962C8B-B14F-4D97-AF65-F5344CB8AC3E}">
        <p14:creationId xmlns:p14="http://schemas.microsoft.com/office/powerpoint/2010/main" val="163956452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202173"/>
              </a:xfrm>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=−1</m:t>
                          </m:r>
                        </m:sub>
                        <m:sup>
                          <m:r>
                            <a:rPr lang="en-IN" sz="2200" i="1">
                              <a:latin typeface="Cambria Math" panose="02040503050406030204" pitchFamily="18" charset="0"/>
                              <a:cs typeface="Times New Roman" panose="02020603050405020304" pitchFamily="18" charset="0"/>
                            </a:rPr>
                            <m:t>1</m:t>
                          </m:r>
                        </m:sup>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m:t>
                                  </m:r>
                                </m:num>
                                <m:den>
                                  <m:r>
                                    <a:rPr lang="en-IN" sz="2200" i="1">
                                      <a:latin typeface="Cambria Math" panose="02040503050406030204" pitchFamily="18" charset="0"/>
                                      <a:cs typeface="Times New Roman" panose="02020603050405020304" pitchFamily="18" charset="0"/>
                                    </a:rPr>
                                    <m:t>3</m:t>
                                  </m:r>
                                </m:den>
                              </m:f>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m:t>
                              </m:r>
                            </m:e>
                          </m:d>
                        </m:e>
                      </m:nary>
                      <m:r>
                        <a:rPr lang="en-IN" sz="2200" i="1">
                          <a:latin typeface="Cambria Math" panose="02040503050406030204" pitchFamily="18" charset="0"/>
                          <a:cs typeface="Times New Roman" panose="02020603050405020304" pitchFamily="18" charset="0"/>
                        </a:rPr>
                        <m:t>𝑑𝑥</m:t>
                      </m:r>
                      <m:r>
                        <m:rPr>
                          <m:nor/>
                        </m:rPr>
                        <a:rPr lang="en-IN" sz="2200" dirty="0">
                          <a:latin typeface="Times New Roman" panose="02020603050405020304" pitchFamily="18" charset="0"/>
                          <a:cs typeface="Times New Roman" panose="02020603050405020304" pitchFamily="18" charset="0"/>
                        </a:rPr>
                        <m:t> </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202173"/>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19688"/>
                <a:ext cx="10515600" cy="3857275"/>
              </a:xfrm>
            </p:spPr>
            <p:txBody>
              <a:bodyPr>
                <a:normAutofit/>
              </a:bodyPr>
              <a:lstStyle/>
              <a:p>
                <a:pPr marL="0" indent="0">
                  <a:buNone/>
                </a:pPr>
                <a14:m>
                  <m:oMathPara xmlns:m="http://schemas.openxmlformats.org/officeDocument/2006/math">
                    <m:oMathParaPr>
                      <m:jc m:val="left"/>
                    </m:oMathParaPr>
                    <m:oMath xmlns:m="http://schemas.openxmlformats.org/officeDocument/2006/math">
                      <m:nary>
                        <m:naryPr>
                          <m:chr m:val="∮"/>
                          <m:limLoc m:val="undOvr"/>
                          <m:supHide m:val="on"/>
                          <m:ctrlPr>
                            <a:rPr lang="en-IN" sz="2200" i="1" smtClean="0">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2</m:t>
                          </m:r>
                        </m:num>
                        <m:den>
                          <m:r>
                            <a:rPr lang="en-IN" sz="2200" b="0" i="1" smtClean="0">
                              <a:latin typeface="Cambria Math" panose="02040503050406030204" pitchFamily="18" charset="0"/>
                              <a:cs typeface="Times New Roman" panose="02020603050405020304" pitchFamily="18" charset="0"/>
                            </a:rPr>
                            <m:t>3</m:t>
                          </m:r>
                        </m:den>
                      </m:f>
                      <m:sSubSup>
                        <m:sSubSupPr>
                          <m:ctrlPr>
                            <a:rPr lang="en-IN" sz="2200" i="1" smtClean="0">
                              <a:latin typeface="Cambria Math" panose="02040503050406030204" pitchFamily="18" charset="0"/>
                              <a:cs typeface="Times New Roman" panose="02020603050405020304" pitchFamily="18" charset="0"/>
                            </a:rPr>
                          </m:ctrlPr>
                        </m:sSubSupPr>
                        <m:e>
                          <m:d>
                            <m:dPr>
                              <m:begChr m:val="["/>
                              <m:endChr m:val="]"/>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e>
                          </m:d>
                        </m:e>
                        <m:sub>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sSubSup>
                      <m:r>
                        <a:rPr lang="en-IN" sz="2200" b="0" i="1" smtClean="0">
                          <a:latin typeface="Cambria Math" panose="02040503050406030204" pitchFamily="18" charset="0"/>
                          <a:cs typeface="Times New Roman" panose="02020603050405020304" pitchFamily="18" charset="0"/>
                        </a:rPr>
                        <m:t>−2</m:t>
                      </m:r>
                      <m:sSubSup>
                        <m:sSubSupPr>
                          <m:ctrlPr>
                            <a:rPr lang="en-IN" sz="2200" b="0" i="1" smtClean="0">
                              <a:latin typeface="Cambria Math" panose="02040503050406030204" pitchFamily="18" charset="0"/>
                              <a:cs typeface="Times New Roman" panose="02020603050405020304" pitchFamily="18" charset="0"/>
                            </a:rPr>
                          </m:ctrlPr>
                        </m:sSubSup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num>
                                <m:den>
                                  <m:r>
                                    <a:rPr lang="en-IN" sz="2200" b="0" i="1" smtClean="0">
                                      <a:latin typeface="Cambria Math" panose="02040503050406030204" pitchFamily="18" charset="0"/>
                                      <a:cs typeface="Times New Roman" panose="02020603050405020304" pitchFamily="18" charset="0"/>
                                    </a:rPr>
                                    <m:t>2</m:t>
                                  </m:r>
                                </m:den>
                              </m:f>
                            </m:e>
                          </m:d>
                        </m:e>
                        <m:sub>
                          <m:r>
                            <a:rPr lang="en-IN" sz="2200" b="0" i="1" smtClean="0">
                              <a:latin typeface="Cambria Math" panose="02040503050406030204" pitchFamily="18" charset="0"/>
                              <a:cs typeface="Times New Roman" panose="02020603050405020304" pitchFamily="18" charset="0"/>
                            </a:rPr>
                            <m:t>−1</m:t>
                          </m:r>
                        </m:sub>
                        <m:sup>
                          <m:r>
                            <a:rPr lang="en-IN" sz="2200" b="0" i="1" smtClean="0">
                              <a:latin typeface="Cambria Math" panose="02040503050406030204" pitchFamily="18" charset="0"/>
                              <a:cs typeface="Times New Roman" panose="02020603050405020304" pitchFamily="18" charset="0"/>
                            </a:rPr>
                            <m:t>1</m:t>
                          </m:r>
                        </m:sup>
                      </m:sSubSup>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m:t>
                          </m:r>
                        </m:num>
                        <m:den>
                          <m:r>
                            <a:rPr lang="en-IN" sz="2200" i="1">
                              <a:latin typeface="Cambria Math" panose="02040503050406030204" pitchFamily="18" charset="0"/>
                              <a:cs typeface="Times New Roman" panose="02020603050405020304" pitchFamily="18" charset="0"/>
                            </a:rPr>
                            <m:t>3</m:t>
                          </m:r>
                        </m:den>
                      </m:f>
                      <m:d>
                        <m:dPr>
                          <m:begChr m:val="["/>
                          <m:endChr m:val="]"/>
                          <m:ctrlPr>
                            <a:rPr lang="en-IN" sz="2200" i="1" smtClean="0">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1−(−1)</m:t>
                          </m:r>
                        </m:e>
                      </m:d>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(1)</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(−1)</m:t>
                              </m:r>
                            </m:e>
                            <m:sup>
                              <m:r>
                                <a:rPr lang="en-IN" sz="2200" b="0" i="1" smtClean="0">
                                  <a:latin typeface="Cambria Math" panose="02040503050406030204" pitchFamily="18" charset="0"/>
                                  <a:cs typeface="Times New Roman" panose="02020603050405020304" pitchFamily="18" charset="0"/>
                                </a:rPr>
                                <m:t>2</m:t>
                              </m:r>
                            </m:sup>
                          </m:sSup>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𝐶</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𝑑</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𝑟</m:t>
                              </m:r>
                            </m:e>
                          </m:acc>
                        </m:e>
                      </m:nary>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m:t>
                          </m:r>
                        </m:num>
                        <m:den>
                          <m:r>
                            <a:rPr lang="en-IN" sz="2200" i="1">
                              <a:latin typeface="Cambria Math" panose="02040503050406030204" pitchFamily="18" charset="0"/>
                              <a:cs typeface="Times New Roman" panose="02020603050405020304" pitchFamily="18" charset="0"/>
                            </a:rPr>
                            <m:t>3</m:t>
                          </m:r>
                        </m:den>
                      </m:f>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m:rPr>
                              <m:brk m:alnAt="24"/>
                            </m:rPr>
                            <a:rPr lang="en-IN" sz="2200" b="1" i="1">
                              <a:latin typeface="Cambria Math" panose="02040503050406030204" pitchFamily="18" charset="0"/>
                              <a:cs typeface="Times New Roman" panose="02020603050405020304" pitchFamily="18" charset="0"/>
                            </a:rPr>
                            <m:t>𝑪</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𝒅</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𝒓</m:t>
                              </m:r>
                            </m:e>
                          </m:acc>
                        </m:e>
                      </m:nary>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cs typeface="Times New Roman" panose="02020603050405020304" pitchFamily="18" charset="0"/>
                            </a:rPr>
                            <m:t>𝟒</m:t>
                          </m:r>
                        </m:num>
                        <m:den>
                          <m:r>
                            <a:rPr lang="en-IN" sz="2200" b="1" i="1">
                              <a:latin typeface="Cambria Math" panose="02040503050406030204" pitchFamily="18" charset="0"/>
                              <a:cs typeface="Times New Roman" panose="02020603050405020304" pitchFamily="18" charset="0"/>
                            </a:rPr>
                            <m:t>𝟑</m:t>
                          </m:r>
                        </m:den>
                      </m:f>
                    </m:oMath>
                  </m:oMathPara>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19688"/>
                <a:ext cx="10515600" cy="3857275"/>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0154701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125171"/>
              </a:xfrm>
            </p:spPr>
            <p:txBody>
              <a:bodyPr>
                <a:normAutofit/>
              </a:bodyPr>
              <a:lstStyle/>
              <a:p>
                <a:r>
                  <a:rPr lang="en-IN" sz="2200" b="1" i="1" u="sng" dirty="0" smtClean="0">
                    <a:latin typeface="Times New Roman" panose="02020603050405020304" pitchFamily="18" charset="0"/>
                    <a:cs typeface="Times New Roman" panose="02020603050405020304" pitchFamily="18" charset="0"/>
                  </a:rPr>
                  <a:t>Problem on flux</a:t>
                </a:r>
                <a:br>
                  <a:rPr lang="en-IN" sz="2200" b="1" i="1" u="sng"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If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𝑦𝑧</m:t>
                        </m:r>
                      </m:e>
                      <m:sup>
                        <m:r>
                          <a:rPr lang="en-IN" sz="2200" i="1">
                            <a:latin typeface="Cambria Math" panose="02040503050406030204" pitchFamily="18" charset="0"/>
                            <a:cs typeface="Times New Roman" panose="02020603050405020304" pitchFamily="18" charset="0"/>
                          </a:rPr>
                          <m:t>2</m:t>
                        </m:r>
                      </m:sup>
                    </m:sSup>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r>
                  <a:rPr lang="en-IN" sz="2200" dirty="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𝑆</m:t>
                    </m:r>
                  </m:oMath>
                </a14:m>
                <a:r>
                  <a:rPr lang="en-IN" sz="2200" dirty="0">
                    <a:latin typeface="Times New Roman" panose="02020603050405020304" pitchFamily="18" charset="0"/>
                    <a:cs typeface="Times New Roman" panose="02020603050405020304" pitchFamily="18" charset="0"/>
                  </a:rPr>
                  <a:t> is the </a:t>
                </a:r>
                <a:r>
                  <a:rPr lang="en-IN" sz="2200" dirty="0" smtClean="0">
                    <a:latin typeface="Times New Roman" panose="02020603050405020304" pitchFamily="18" charset="0"/>
                    <a:cs typeface="Times New Roman" panose="02020603050405020304" pitchFamily="18" charset="0"/>
                  </a:rPr>
                  <a:t>rectangular parallelepiped bounded </a:t>
                </a:r>
                <a:r>
                  <a:rPr lang="en-IN" sz="2200" dirty="0">
                    <a:latin typeface="Times New Roman" panose="02020603050405020304" pitchFamily="18" charset="0"/>
                    <a:cs typeface="Times New Roman" panose="02020603050405020304" pitchFamily="18" charset="0"/>
                  </a:rPr>
                  <a:t>by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   </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 </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=2,</m:t>
                    </m:r>
                  </m:oMath>
                </a14:m>
                <a:r>
                  <a:rPr lang="en-IN" sz="2200" i="1" dirty="0">
                    <a:latin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=3</m:t>
                    </m:r>
                    <m:r>
                      <a:rPr lang="en-IN" sz="22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Find the flux across S.</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125171"/>
              </a:xfrm>
              <a:blipFill>
                <a:blip r:embed="rId2" cstate="print"/>
                <a:stretch>
                  <a:fillRect l="-754" t="-2162" b="-702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242686"/>
                <a:ext cx="10515600" cy="3934277"/>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Here</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𝑦𝑧</m:t>
                        </m:r>
                      </m:e>
                      <m:sup>
                        <m:r>
                          <a:rPr lang="en-IN" sz="2200" i="1">
                            <a:latin typeface="Cambria Math" panose="02040503050406030204" pitchFamily="18" charset="0"/>
                            <a:cs typeface="Times New Roman" panose="02020603050405020304" pitchFamily="18" charset="0"/>
                          </a:rPr>
                          <m:t>2</m:t>
                        </m:r>
                      </m:sup>
                    </m:sSup>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endParaRPr lang="en-IN" sz="2200" b="1"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d>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𝑦𝑧</m:t>
                            </m:r>
                          </m:e>
                          <m:sup>
                            <m:r>
                              <a:rPr lang="en-IN" sz="2200" i="1">
                                <a:latin typeface="Cambria Math" panose="02040503050406030204" pitchFamily="18" charset="0"/>
                                <a:cs typeface="Times New Roman" panose="02020603050405020304" pitchFamily="18" charset="0"/>
                              </a:rPr>
                              <m:t>2</m:t>
                            </m:r>
                          </m:sup>
                        </m:sSup>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𝑥𝑦</m:t>
                        </m:r>
                      </m:e>
                    </m:d>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𝑦𝑧</m:t>
                            </m:r>
                          </m:e>
                          <m:sup>
                            <m:r>
                              <a:rPr lang="en-IN" sz="2200" i="1">
                                <a:latin typeface="Cambria Math" panose="02040503050406030204" pitchFamily="18" charset="0"/>
                                <a:cs typeface="Times New Roman" panose="02020603050405020304" pitchFamily="18" charset="0"/>
                              </a:rPr>
                              <m:t>2</m:t>
                            </m:r>
                          </m:sup>
                        </m:sSup>
                      </m:e>
                    </m:d>
                  </m:oMath>
                </a14:m>
                <a:r>
                  <a:rPr lang="en-IN" sz="2200" dirty="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𝑥𝑧</m:t>
                        </m:r>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m:t>
                    </m:r>
                    <m:r>
                      <a:rPr lang="en-IN" sz="2200" b="1" i="1" smtClean="0">
                        <a:latin typeface="Cambria Math" panose="02040503050406030204" pitchFamily="18" charset="0"/>
                        <a:cs typeface="Times New Roman" panose="02020603050405020304" pitchFamily="18" charset="0"/>
                      </a:rPr>
                      <m:t>𝒚</m:t>
                    </m:r>
                    <m:r>
                      <a:rPr lang="en-IN" sz="2200" b="1" i="1" smtClean="0">
                        <a:latin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𝒛</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𝒙</m:t>
                    </m:r>
                  </m:oMath>
                </a14:m>
                <a:endParaRPr lang="en-IN" sz="2200" b="1" i="1" dirty="0" smtClean="0">
                  <a:latin typeface="Cambria Math" panose="02040503050406030204" pitchFamily="18" charset="0"/>
                  <a:cs typeface="Times New Roman" panose="02020603050405020304" pitchFamily="18" charset="0"/>
                </a:endParaRPr>
              </a:p>
              <a:p>
                <a:pPr marL="0" indent="0">
                  <a:buNone/>
                </a:pPr>
                <a14:m>
                  <m:oMath xmlns:m="http://schemas.openxmlformats.org/officeDocument/2006/math">
                    <m:r>
                      <a:rPr lang="en-IN" sz="2200" b="0" i="0" smtClean="0">
                        <a:latin typeface="Cambria Math" panose="02040503050406030204" pitchFamily="18" charset="0"/>
                        <a:cs typeface="Times New Roman" panose="02020603050405020304" pitchFamily="18" charset="0"/>
                      </a:rPr>
                      <m:t>  </m:t>
                    </m:r>
                    <m:r>
                      <m:rPr>
                        <m:sty m:val="p"/>
                      </m:rPr>
                      <a:rPr lang="en-IN" sz="2200" b="0" i="0" smtClean="0">
                        <a:latin typeface="Cambria Math" panose="02040503050406030204" pitchFamily="18" charset="0"/>
                        <a:cs typeface="Times New Roman" panose="02020603050405020304" pitchFamily="18" charset="0"/>
                      </a:rPr>
                      <m:t>Flux</m:t>
                    </m:r>
                    <m:r>
                      <a:rPr lang="en-IN" sz="2200" b="0" i="0" smtClean="0">
                        <a:latin typeface="Cambria Math" panose="02040503050406030204" pitchFamily="18" charset="0"/>
                        <a:cs typeface="Times New Roman" panose="02020603050405020304" pitchFamily="18" charset="0"/>
                      </a:rPr>
                      <m:t> </m:t>
                    </m:r>
                    <m:r>
                      <m:rPr>
                        <m:sty m:val="p"/>
                      </m:rPr>
                      <a:rPr lang="en-IN" sz="2200" b="0" i="0" smtClean="0">
                        <a:latin typeface="Cambria Math" panose="02040503050406030204" pitchFamily="18" charset="0"/>
                        <a:cs typeface="Times New Roman" panose="02020603050405020304" pitchFamily="18" charset="0"/>
                      </a:rPr>
                      <m:t>across</m:t>
                    </m:r>
                    <m:r>
                      <a:rPr lang="en-IN" sz="2200" b="0" i="0" smtClean="0">
                        <a:latin typeface="Cambria Math" panose="02040503050406030204" pitchFamily="18" charset="0"/>
                        <a:cs typeface="Times New Roman" panose="02020603050405020304" pitchFamily="18" charset="0"/>
                      </a:rPr>
                      <m:t>  </m:t>
                    </m:r>
                    <m:r>
                      <m:rPr>
                        <m:sty m:val="p"/>
                      </m:rPr>
                      <a:rPr lang="en-IN" sz="2200" b="0" i="0" smtClean="0">
                        <a:latin typeface="Cambria Math" panose="02040503050406030204" pitchFamily="18" charset="0"/>
                        <a:cs typeface="Times New Roman" panose="02020603050405020304" pitchFamily="18" charset="0"/>
                      </a:rPr>
                      <m:t>S</m:t>
                    </m:r>
                    <m:r>
                      <a:rPr lang="en-IN" sz="2200" b="1"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𝑆</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𝑑𝑠</m:t>
                    </m:r>
                  </m:oMath>
                </a14:m>
                <a:endParaRPr lang="en-IN" sz="2200" b="1" dirty="0">
                  <a:latin typeface="Times New Roman" panose="02020603050405020304" pitchFamily="18" charset="0"/>
                  <a:cs typeface="Times New Roman" panose="02020603050405020304" pitchFamily="18" charset="0"/>
                </a:endParaRPr>
              </a:p>
              <a:p>
                <a:pPr marL="0" indent="0">
                  <a:buNone/>
                </a:pPr>
                <a:r>
                  <a:rPr lang="en-IN" sz="2200" b="1" dirty="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By divergence theorem, </a:t>
                </a:r>
                <a14:m>
                  <m:oMath xmlns:m="http://schemas.openxmlformats.org/officeDocument/2006/math">
                    <m:nary>
                      <m:naryPr>
                        <m:chr m:val="∬"/>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𝑆</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𝑑𝑠</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a:latin typeface="Cambria Math" panose="02040503050406030204" pitchFamily="18" charset="0"/>
                        <a:cs typeface="Times New Roman" panose="02020603050405020304" pitchFamily="18" charset="0"/>
                      </a:rPr>
                      <m:t>=</m:t>
                    </m:r>
                    <m:nary>
                      <m:naryPr>
                        <m:chr m:val="∭"/>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𝑉</m:t>
                        </m:r>
                      </m:sub>
                      <m:sup/>
                      <m:e>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m:rPr>
                            <m:brk m:alnAt="24"/>
                          </m:rP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𝑑𝑣</m:t>
                        </m:r>
                      </m:e>
                    </m:nary>
                  </m:oMath>
                </a14:m>
                <a:r>
                  <a:rPr lang="en-IN" sz="2200" b="1" dirty="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 </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242686"/>
                <a:ext cx="10515600" cy="3934277"/>
              </a:xfrm>
              <a:blipFill>
                <a:blip r:embed="rId3" cstate="print"/>
                <a:stretch>
                  <a:fillRect l="-754" t="-930"/>
                </a:stretch>
              </a:blipFill>
            </p:spPr>
            <p:txBody>
              <a:bodyPr/>
              <a:lstStyle/>
              <a:p>
                <a:r>
                  <a:rPr lang="en-IN">
                    <a:noFill/>
                  </a:rPr>
                  <a:t> </a:t>
                </a:r>
              </a:p>
            </p:txBody>
          </p:sp>
        </mc:Fallback>
      </mc:AlternateContent>
    </p:spTree>
    <p:extLst>
      <p:ext uri="{BB962C8B-B14F-4D97-AF65-F5344CB8AC3E}">
        <p14:creationId xmlns:p14="http://schemas.microsoft.com/office/powerpoint/2010/main" val="33251279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105920"/>
              </a:xfrm>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ctrlPr>
                            <a:rPr lang="en-IN" sz="2200" i="1" smtClean="0">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𝑆</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3</m:t>
                          </m:r>
                        </m:sup>
                        <m:e>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1</m:t>
                              </m:r>
                            </m:sup>
                            <m:e>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2</m:t>
                                  </m:r>
                                </m:sup>
                                <m:e>
                                  <m:d>
                                    <m:dPr>
                                      <m:ctrlPr>
                                        <a:rPr lang="en-IN" sz="2200"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𝒚</m:t>
                                      </m:r>
                                      <m:r>
                                        <a:rPr lang="en-IN" sz="2200" b="1" i="1">
                                          <a:latin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𝒛</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r>
                                        <m:rPr>
                                          <m:nor/>
                                        </m:rPr>
                                        <a:rPr lang="en-IN" sz="2200" b="1" i="1" dirty="0">
                                          <a:latin typeface="Cambria Math" panose="02040503050406030204" pitchFamily="18" charset="0"/>
                                          <a:cs typeface="Times New Roman" panose="02020603050405020304" pitchFamily="18" charset="0"/>
                                        </a:rPr>
                                        <m:t> </m:t>
                                      </m:r>
                                    </m:e>
                                  </m:d>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𝑑𝑦</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𝑑𝑧</m:t>
                                  </m:r>
                                </m:e>
                              </m:nary>
                            </m:e>
                          </m:nary>
                        </m:e>
                      </m:nary>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105920"/>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19687"/>
                <a:ext cx="10515600" cy="3857275"/>
              </a:xfrm>
            </p:spPr>
            <p:txBody>
              <a:bodyPr>
                <a:normAutofit lnSpcReduction="10000"/>
              </a:bodyPr>
              <a:lstStyle/>
              <a:p>
                <a:pPr marL="0" indent="0">
                  <a:buNone/>
                </a:pP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smtClean="0">
                            <a:latin typeface="Cambria Math" panose="02040503050406030204" pitchFamily="18" charset="0"/>
                            <a:cs typeface="Times New Roman" panose="02020603050405020304" pitchFamily="18" charset="0"/>
                          </a:rPr>
                          <m:t>3</m:t>
                        </m:r>
                      </m:sup>
                      <m:e>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𝑦</m:t>
                            </m:r>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1</m:t>
                            </m:r>
                          </m:sup>
                          <m:e>
                            <m:d>
                              <m:dPr>
                                <m:begChr m:val="["/>
                                <m:endChr m:val="]"/>
                                <m:ctrlPr>
                                  <a:rPr lang="en-IN" i="1" smtClean="0">
                                    <a:latin typeface="Cambria Math" panose="02040503050406030204" pitchFamily="18" charset="0"/>
                                    <a:cs typeface="Times New Roman" panose="02020603050405020304" pitchFamily="18" charset="0"/>
                                  </a:rPr>
                                </m:ctrlPr>
                              </m:dPr>
                              <m:e>
                                <m:d>
                                  <m:dPr>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2</m:t>
                                    </m:r>
                                    <m:r>
                                      <a:rPr lang="en-IN" b="0" i="1">
                                        <a:latin typeface="Cambria Math" panose="02040503050406030204" pitchFamily="18" charset="0"/>
                                        <a:cs typeface="Times New Roman" panose="02020603050405020304" pitchFamily="18" charset="0"/>
                                      </a:rPr>
                                      <m:t>𝑦</m:t>
                                    </m:r>
                                    <m:r>
                                      <a:rPr lang="en-IN" b="0"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e>
                                </m:d>
                                <m:r>
                                  <a:rPr lang="en-IN" b="0" i="1">
                                    <a:latin typeface="Cambria Math" panose="02040503050406030204" pitchFamily="18" charset="0"/>
                                    <a:cs typeface="Times New Roman" panose="02020603050405020304" pitchFamily="18" charset="0"/>
                                  </a:rPr>
                                  <m:t> </m:t>
                                </m:r>
                                <m:sSubSup>
                                  <m:sSubSupPr>
                                    <m:ctrlPr>
                                      <a:rPr lang="en-IN" i="1">
                                        <a:latin typeface="Cambria Math" panose="02040503050406030204" pitchFamily="18" charset="0"/>
                                        <a:cs typeface="Times New Roman" panose="02020603050405020304" pitchFamily="18" charset="0"/>
                                      </a:rPr>
                                    </m:ctrlPr>
                                  </m:sSubSupPr>
                                  <m:e>
                                    <m:d>
                                      <m:dPr>
                                        <m:begChr m:val="["/>
                                        <m:endChr m:val="]"/>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𝑥</m:t>
                                        </m:r>
                                      </m:e>
                                    </m:d>
                                  </m:e>
                                  <m:sub>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2</m:t>
                                    </m:r>
                                  </m:sup>
                                </m:sSubSup>
                                <m:r>
                                  <a:rPr lang="en-IN" b="0" i="1">
                                    <a:latin typeface="Cambria Math" panose="02040503050406030204" pitchFamily="18" charset="0"/>
                                    <a:cs typeface="Times New Roman" panose="02020603050405020304" pitchFamily="18" charset="0"/>
                                  </a:rPr>
                                  <m:t>+</m:t>
                                </m:r>
                                <m:sSubSup>
                                  <m:sSubSupPr>
                                    <m:ctrlPr>
                                      <a:rPr lang="en-IN" i="1">
                                        <a:latin typeface="Cambria Math" panose="02040503050406030204" pitchFamily="18" charset="0"/>
                                        <a:cs typeface="Times New Roman" panose="02020603050405020304" pitchFamily="18" charset="0"/>
                                      </a:rPr>
                                    </m:ctrlPr>
                                  </m:sSubSupPr>
                                  <m:e>
                                    <m:d>
                                      <m:dPr>
                                        <m:begChr m:val="["/>
                                        <m:endChr m:val="]"/>
                                        <m:ctrlPr>
                                          <a:rPr lang="en-IN" i="1">
                                            <a:latin typeface="Cambria Math" panose="02040503050406030204" pitchFamily="18" charset="0"/>
                                            <a:cs typeface="Times New Roman" panose="02020603050405020304" pitchFamily="18" charset="0"/>
                                          </a:rPr>
                                        </m:ctrlPr>
                                      </m:dPr>
                                      <m:e>
                                        <m:f>
                                          <m:fPr>
                                            <m:ctrlPr>
                                              <a:rPr lang="en-IN" i="1">
                                                <a:latin typeface="Cambria Math" panose="02040503050406030204" pitchFamily="18" charset="0"/>
                                                <a:cs typeface="Times New Roman" panose="02020603050405020304" pitchFamily="18" charset="0"/>
                                              </a:rPr>
                                            </m:ctrlPr>
                                          </m:fPr>
                                          <m:num>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𝑦</m:t>
                                                </m:r>
                                              </m:e>
                                              <m:sup>
                                                <m:r>
                                                  <a:rPr lang="en-IN" b="0" i="1">
                                                    <a:latin typeface="Cambria Math" panose="02040503050406030204" pitchFamily="18" charset="0"/>
                                                    <a:cs typeface="Times New Roman" panose="02020603050405020304" pitchFamily="18" charset="0"/>
                                                  </a:rPr>
                                                  <m:t>2</m:t>
                                                </m:r>
                                              </m:sup>
                                            </m:sSup>
                                          </m:num>
                                          <m:den>
                                            <m:r>
                                              <a:rPr lang="en-IN" b="0" i="1">
                                                <a:latin typeface="Cambria Math" panose="02040503050406030204" pitchFamily="18" charset="0"/>
                                                <a:cs typeface="Times New Roman" panose="02020603050405020304" pitchFamily="18" charset="0"/>
                                              </a:rPr>
                                              <m:t>2</m:t>
                                            </m:r>
                                          </m:den>
                                        </m:f>
                                      </m:e>
                                    </m:d>
                                  </m:e>
                                  <m:sub>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2</m:t>
                                    </m:r>
                                  </m:sup>
                                </m:sSubSup>
                              </m:e>
                            </m:d>
                            <m:r>
                              <a:rPr lang="en-IN" b="0" i="1">
                                <a:latin typeface="Cambria Math" panose="02040503050406030204" pitchFamily="18" charset="0"/>
                                <a:cs typeface="Times New Roman" panose="02020603050405020304" pitchFamily="18" charset="0"/>
                              </a:rPr>
                              <m:t>𝑑𝑦</m:t>
                            </m:r>
                            <m:r>
                              <a:rPr lang="en-IN" b="0" i="1">
                                <a:latin typeface="Cambria Math" panose="02040503050406030204" pitchFamily="18" charset="0"/>
                                <a:cs typeface="Times New Roman" panose="02020603050405020304" pitchFamily="18" charset="0"/>
                              </a:rPr>
                              <m:t> </m:t>
                            </m:r>
                            <m:r>
                              <a:rPr lang="en-IN" b="0" i="1">
                                <a:latin typeface="Cambria Math" panose="02040503050406030204" pitchFamily="18" charset="0"/>
                                <a:cs typeface="Times New Roman" panose="02020603050405020304" pitchFamily="18" charset="0"/>
                              </a:rPr>
                              <m:t>𝑑𝑧</m:t>
                            </m:r>
                          </m:e>
                        </m:nary>
                      </m:e>
                    </m:nary>
                  </m:oMath>
                </a14:m>
                <a:r>
                  <a:rPr lang="en-IN" dirty="0">
                    <a:latin typeface="Times New Roman" panose="02020603050405020304" pitchFamily="18" charset="0"/>
                    <a:cs typeface="Times New Roman" panose="02020603050405020304" pitchFamily="18" charset="0"/>
                  </a:rPr>
                  <a:t>    </a:t>
                </a:r>
              </a:p>
              <a:p>
                <a:pPr marL="0" indent="0">
                  <a:buNone/>
                </a:pPr>
                <a:r>
                  <a:rPr lang="en-IN" dirty="0">
                    <a:cs typeface="Times New Roman" panose="02020603050405020304" pitchFamily="18" charset="0"/>
                  </a:rPr>
                  <a:t>               </a:t>
                </a: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smtClean="0">
                            <a:latin typeface="Cambria Math" panose="02040503050406030204" pitchFamily="18" charset="0"/>
                            <a:cs typeface="Times New Roman" panose="02020603050405020304" pitchFamily="18" charset="0"/>
                          </a:rPr>
                          <m:t>3</m:t>
                        </m:r>
                      </m:sup>
                      <m:e>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𝑦</m:t>
                            </m:r>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1</m:t>
                            </m:r>
                          </m:sup>
                          <m:e>
                            <m:d>
                              <m:dPr>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4</m:t>
                                </m:r>
                                <m:r>
                                  <a:rPr lang="en-IN" b="0" i="1" smtClean="0">
                                    <a:latin typeface="Cambria Math" panose="02040503050406030204" pitchFamily="18" charset="0"/>
                                    <a:cs typeface="Times New Roman" panose="02020603050405020304" pitchFamily="18" charset="0"/>
                                  </a:rPr>
                                  <m:t>𝑦</m:t>
                                </m:r>
                                <m:r>
                                  <a:rPr lang="en-IN" b="0" i="1">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2</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r>
                                  <a:rPr lang="en-IN" b="0" i="1" smtClean="0">
                                    <a:latin typeface="Cambria Math" panose="02040503050406030204" pitchFamily="18" charset="0"/>
                                    <a:cs typeface="Times New Roman" panose="02020603050405020304" pitchFamily="18" charset="0"/>
                                  </a:rPr>
                                  <m:t>+2</m:t>
                                </m:r>
                              </m:e>
                            </m:d>
                            <m:r>
                              <a:rPr lang="en-IN" b="0" i="1">
                                <a:latin typeface="Cambria Math" panose="02040503050406030204" pitchFamily="18" charset="0"/>
                                <a:cs typeface="Times New Roman" panose="02020603050405020304" pitchFamily="18" charset="0"/>
                              </a:rPr>
                              <m:t> </m:t>
                            </m:r>
                            <m:r>
                              <a:rPr lang="en-IN" b="0" i="1">
                                <a:latin typeface="Cambria Math" panose="02040503050406030204" pitchFamily="18" charset="0"/>
                                <a:cs typeface="Times New Roman" panose="02020603050405020304" pitchFamily="18" charset="0"/>
                              </a:rPr>
                              <m:t>𝑑𝑦</m:t>
                            </m:r>
                            <m:r>
                              <a:rPr lang="en-IN" b="0" i="1">
                                <a:latin typeface="Cambria Math" panose="02040503050406030204" pitchFamily="18" charset="0"/>
                                <a:cs typeface="Times New Roman" panose="02020603050405020304" pitchFamily="18" charset="0"/>
                              </a:rPr>
                              <m:t> </m:t>
                            </m:r>
                            <m:r>
                              <a:rPr lang="en-IN" b="0" i="1">
                                <a:latin typeface="Cambria Math" panose="02040503050406030204" pitchFamily="18" charset="0"/>
                                <a:cs typeface="Times New Roman" panose="02020603050405020304" pitchFamily="18" charset="0"/>
                              </a:rPr>
                              <m:t>𝑑𝑧</m:t>
                            </m:r>
                          </m:e>
                        </m:nary>
                      </m:e>
                    </m:nary>
                  </m:oMath>
                </a14:m>
                <a:endParaRPr lang="en-IN" dirty="0">
                  <a:latin typeface="Times New Roman" panose="02020603050405020304" pitchFamily="18" charset="0"/>
                  <a:cs typeface="Times New Roman" panose="02020603050405020304" pitchFamily="18" charset="0"/>
                </a:endParaRPr>
              </a:p>
              <a:p>
                <a:pPr marL="0" indent="0">
                  <a:buNone/>
                </a:pPr>
                <a:r>
                  <a:rPr lang="en-IN" dirty="0">
                    <a:cs typeface="Times New Roman" panose="02020603050405020304" pitchFamily="18" charset="0"/>
                  </a:rPr>
                  <a:t>                </a:t>
                </a: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smtClean="0">
                            <a:latin typeface="Cambria Math" panose="02040503050406030204" pitchFamily="18" charset="0"/>
                            <a:cs typeface="Times New Roman" panose="02020603050405020304" pitchFamily="18" charset="0"/>
                          </a:rPr>
                          <m:t>3</m:t>
                        </m:r>
                      </m:sup>
                      <m:e>
                        <m:d>
                          <m:dPr>
                            <m:begChr m:val="{"/>
                            <m:endChr m:val="}"/>
                            <m:ctrlPr>
                              <a:rPr lang="en-IN" i="1">
                                <a:latin typeface="Cambria Math" panose="02040503050406030204" pitchFamily="18" charset="0"/>
                                <a:cs typeface="Times New Roman" panose="02020603050405020304" pitchFamily="18" charset="0"/>
                              </a:rPr>
                            </m:ctrlPr>
                          </m:dPr>
                          <m:e>
                            <m:r>
                              <a:rPr lang="en-IN" b="0" i="1" smtClean="0">
                                <a:latin typeface="Cambria Math" panose="02040503050406030204" pitchFamily="18" charset="0"/>
                                <a:cs typeface="Times New Roman" panose="02020603050405020304" pitchFamily="18" charset="0"/>
                              </a:rPr>
                              <m:t>4</m:t>
                            </m:r>
                            <m:sSubSup>
                              <m:sSubSupPr>
                                <m:ctrlPr>
                                  <a:rPr lang="en-IN" i="1">
                                    <a:latin typeface="Cambria Math" panose="02040503050406030204" pitchFamily="18" charset="0"/>
                                    <a:cs typeface="Times New Roman" panose="02020603050405020304" pitchFamily="18" charset="0"/>
                                  </a:rPr>
                                </m:ctrlPr>
                              </m:sSubSupPr>
                              <m:e>
                                <m:d>
                                  <m:dPr>
                                    <m:begChr m:val="["/>
                                    <m:endChr m:val="]"/>
                                    <m:ctrlPr>
                                      <a:rPr lang="en-IN" i="1">
                                        <a:latin typeface="Cambria Math" panose="02040503050406030204" pitchFamily="18" charset="0"/>
                                        <a:cs typeface="Times New Roman" panose="02020603050405020304" pitchFamily="18" charset="0"/>
                                      </a:rPr>
                                    </m:ctrlPr>
                                  </m:dPr>
                                  <m:e>
                                    <m:f>
                                      <m:fPr>
                                        <m:ctrlPr>
                                          <a:rPr lang="en-IN" i="1">
                                            <a:latin typeface="Cambria Math" panose="02040503050406030204" pitchFamily="18" charset="0"/>
                                            <a:cs typeface="Times New Roman" panose="02020603050405020304" pitchFamily="18" charset="0"/>
                                          </a:rPr>
                                        </m:ctrlPr>
                                      </m:fPr>
                                      <m:num>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𝑦</m:t>
                                            </m:r>
                                          </m:e>
                                          <m:sup>
                                            <m:r>
                                              <a:rPr lang="en-IN" b="0" i="1">
                                                <a:latin typeface="Cambria Math" panose="02040503050406030204" pitchFamily="18" charset="0"/>
                                                <a:cs typeface="Times New Roman" panose="02020603050405020304" pitchFamily="18" charset="0"/>
                                              </a:rPr>
                                              <m:t>2</m:t>
                                            </m:r>
                                          </m:sup>
                                        </m:sSup>
                                      </m:num>
                                      <m:den>
                                        <m:r>
                                          <a:rPr lang="en-IN" b="0" i="1">
                                            <a:latin typeface="Cambria Math" panose="02040503050406030204" pitchFamily="18" charset="0"/>
                                            <a:cs typeface="Times New Roman" panose="02020603050405020304" pitchFamily="18" charset="0"/>
                                          </a:rPr>
                                          <m:t>2</m:t>
                                        </m:r>
                                      </m:den>
                                    </m:f>
                                  </m:e>
                                </m:d>
                              </m:e>
                              <m:sub>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1</m:t>
                                </m:r>
                              </m:sup>
                            </m:sSubSup>
                            <m:r>
                              <a:rPr lang="en-IN" b="0" i="1" smtClean="0">
                                <a:latin typeface="Cambria Math" panose="02040503050406030204" pitchFamily="18" charset="0"/>
                                <a:cs typeface="Times New Roman" panose="02020603050405020304" pitchFamily="18" charset="0"/>
                              </a:rPr>
                              <m:t>+</m:t>
                            </m:r>
                            <m:d>
                              <m:dPr>
                                <m:ctrlPr>
                                  <a:rPr lang="en-IN" i="1" smtClean="0">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2</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r>
                                  <a:rPr lang="en-IN" b="0" i="1">
                                    <a:latin typeface="Cambria Math" panose="02040503050406030204" pitchFamily="18" charset="0"/>
                                    <a:cs typeface="Times New Roman" panose="02020603050405020304" pitchFamily="18" charset="0"/>
                                  </a:rPr>
                                  <m:t>+2</m:t>
                                </m:r>
                              </m:e>
                            </m:d>
                            <m:sSubSup>
                              <m:sSubSupPr>
                                <m:ctrlPr>
                                  <a:rPr lang="en-IN" i="1">
                                    <a:latin typeface="Cambria Math" panose="02040503050406030204" pitchFamily="18" charset="0"/>
                                    <a:cs typeface="Times New Roman" panose="02020603050405020304" pitchFamily="18" charset="0"/>
                                  </a:rPr>
                                </m:ctrlPr>
                              </m:sSubSupPr>
                              <m:e>
                                <m:d>
                                  <m:dPr>
                                    <m:begChr m:val="["/>
                                    <m:endChr m:val="]"/>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𝑦</m:t>
                                    </m:r>
                                  </m:e>
                                </m:d>
                              </m:e>
                              <m:sub>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1</m:t>
                                </m:r>
                              </m:sup>
                            </m:sSubSup>
                          </m:e>
                        </m:d>
                        <m:r>
                          <a:rPr lang="en-IN" b="0" i="1">
                            <a:latin typeface="Cambria Math" panose="02040503050406030204" pitchFamily="18" charset="0"/>
                            <a:cs typeface="Times New Roman" panose="02020603050405020304" pitchFamily="18" charset="0"/>
                          </a:rPr>
                          <m:t>𝑑𝑧</m:t>
                        </m:r>
                      </m:e>
                    </m:nary>
                  </m:oMath>
                </a14:m>
                <a:endParaRPr lang="en-IN" dirty="0" smtClean="0"/>
              </a:p>
              <a:p>
                <a:pPr marL="0" indent="0">
                  <a:buNone/>
                </a:pP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3</m:t>
                        </m:r>
                      </m:sup>
                      <m:e>
                        <m:d>
                          <m:dPr>
                            <m:begChr m:val="{"/>
                            <m:endChr m:val="}"/>
                            <m:ctrlPr>
                              <a:rPr lang="en-IN" i="1">
                                <a:latin typeface="Cambria Math" panose="02040503050406030204" pitchFamily="18" charset="0"/>
                                <a:cs typeface="Times New Roman" panose="02020603050405020304" pitchFamily="18" charset="0"/>
                              </a:rPr>
                            </m:ctrlPr>
                          </m:dPr>
                          <m:e>
                            <m:r>
                              <a:rPr lang="en-IN" b="0" i="1" smtClean="0">
                                <a:latin typeface="Cambria Math" panose="02040503050406030204" pitchFamily="18" charset="0"/>
                                <a:cs typeface="Times New Roman" panose="02020603050405020304" pitchFamily="18" charset="0"/>
                              </a:rPr>
                              <m:t>2</m:t>
                            </m:r>
                            <m:r>
                              <a:rPr lang="en-IN" b="0" i="1">
                                <a:latin typeface="Cambria Math" panose="02040503050406030204" pitchFamily="18" charset="0"/>
                                <a:cs typeface="Times New Roman" panose="02020603050405020304" pitchFamily="18" charset="0"/>
                              </a:rPr>
                              <m:t>+2</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r>
                              <a:rPr lang="en-IN" b="0" i="1">
                                <a:latin typeface="Cambria Math" panose="02040503050406030204" pitchFamily="18" charset="0"/>
                                <a:cs typeface="Times New Roman" panose="02020603050405020304" pitchFamily="18" charset="0"/>
                              </a:rPr>
                              <m:t>+2</m:t>
                            </m:r>
                          </m:e>
                        </m:d>
                        <m:r>
                          <a:rPr lang="en-IN" b="0" i="1">
                            <a:latin typeface="Cambria Math" panose="02040503050406030204" pitchFamily="18" charset="0"/>
                            <a:cs typeface="Times New Roman" panose="02020603050405020304" pitchFamily="18" charset="0"/>
                          </a:rPr>
                          <m:t>𝑑𝑧</m:t>
                        </m:r>
                      </m:e>
                    </m:nary>
                  </m:oMath>
                </a14:m>
                <a:endParaRPr lang="en-IN" dirty="0" smtClean="0"/>
              </a:p>
              <a:p>
                <a:pPr marL="0" indent="0">
                  <a:buNone/>
                </a:pPr>
                <a:r>
                  <a:rPr lang="en-IN" dirty="0" smtClean="0">
                    <a:cs typeface="Times New Roman" panose="02020603050405020304" pitchFamily="18" charset="0"/>
                  </a:rPr>
                  <a:t>               </a:t>
                </a:r>
                <a14:m>
                  <m:oMath xmlns:m="http://schemas.openxmlformats.org/officeDocument/2006/math">
                    <m:r>
                      <a:rPr lang="en-IN" b="0" i="1">
                        <a:latin typeface="Cambria Math" panose="02040503050406030204" pitchFamily="18" charset="0"/>
                        <a:cs typeface="Times New Roman" panose="02020603050405020304" pitchFamily="18" charset="0"/>
                      </a:rPr>
                      <m:t>=</m:t>
                    </m:r>
                    <m:nary>
                      <m:naryPr>
                        <m:limLoc m:val="undOvr"/>
                        <m:ctrlPr>
                          <a:rPr lang="en-IN" i="1">
                            <a:latin typeface="Cambria Math" panose="02040503050406030204" pitchFamily="18" charset="0"/>
                            <a:cs typeface="Times New Roman" panose="02020603050405020304" pitchFamily="18" charset="0"/>
                          </a:rPr>
                        </m:ctrlPr>
                      </m:naryPr>
                      <m:sub>
                        <m:r>
                          <m:rPr>
                            <m:brk m:alnAt="24"/>
                          </m:rP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=0</m:t>
                        </m:r>
                      </m:sub>
                      <m:sup>
                        <m:r>
                          <a:rPr lang="en-IN" b="0" i="1">
                            <a:latin typeface="Cambria Math" panose="02040503050406030204" pitchFamily="18" charset="0"/>
                            <a:cs typeface="Times New Roman" panose="02020603050405020304" pitchFamily="18" charset="0"/>
                          </a:rPr>
                          <m:t>3</m:t>
                        </m:r>
                      </m:sup>
                      <m:e>
                        <m:d>
                          <m:dPr>
                            <m:begChr m:val="{"/>
                            <m:endChr m:val="}"/>
                            <m:ctrlPr>
                              <a:rPr lang="en-IN" i="1">
                                <a:latin typeface="Cambria Math" panose="02040503050406030204" pitchFamily="18" charset="0"/>
                                <a:cs typeface="Times New Roman" panose="02020603050405020304" pitchFamily="18" charset="0"/>
                              </a:rPr>
                            </m:ctrlPr>
                          </m:dPr>
                          <m:e>
                            <m:r>
                              <a:rPr lang="en-IN" b="0" i="1">
                                <a:latin typeface="Cambria Math" panose="02040503050406030204" pitchFamily="18" charset="0"/>
                                <a:cs typeface="Times New Roman" panose="02020603050405020304" pitchFamily="18" charset="0"/>
                              </a:rPr>
                              <m:t>2</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𝑧</m:t>
                                </m:r>
                              </m:e>
                              <m:sup>
                                <m:r>
                                  <a:rPr lang="en-IN" b="0" i="1">
                                    <a:latin typeface="Cambria Math" panose="02040503050406030204" pitchFamily="18" charset="0"/>
                                    <a:cs typeface="Times New Roman" panose="02020603050405020304" pitchFamily="18" charset="0"/>
                                  </a:rPr>
                                  <m:t>2</m:t>
                                </m:r>
                              </m:sup>
                            </m:sSup>
                            <m:r>
                              <a:rPr lang="en-IN" b="0" i="1">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4</m:t>
                            </m:r>
                          </m:e>
                        </m:d>
                        <m:r>
                          <a:rPr lang="en-IN" b="0" i="1">
                            <a:latin typeface="Cambria Math" panose="02040503050406030204" pitchFamily="18" charset="0"/>
                            <a:cs typeface="Times New Roman" panose="02020603050405020304" pitchFamily="18" charset="0"/>
                          </a:rPr>
                          <m:t>𝑑𝑧</m:t>
                        </m:r>
                      </m:e>
                    </m:nary>
                  </m:oMath>
                </a14:m>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19687"/>
                <a:ext cx="10515600" cy="3857275"/>
              </a:xfrm>
              <a:blipFill>
                <a:blip r:embed="rId3" cstate="print"/>
                <a:stretch>
                  <a:fillRect t="-1266"/>
                </a:stretch>
              </a:blipFill>
            </p:spPr>
            <p:txBody>
              <a:bodyPr/>
              <a:lstStyle/>
              <a:p>
                <a:r>
                  <a:rPr lang="en-IN">
                    <a:noFill/>
                  </a:rPr>
                  <a:t> </a:t>
                </a:r>
              </a:p>
            </p:txBody>
          </p:sp>
        </mc:Fallback>
      </mc:AlternateContent>
    </p:spTree>
    <p:extLst>
      <p:ext uri="{BB962C8B-B14F-4D97-AF65-F5344CB8AC3E}">
        <p14:creationId xmlns:p14="http://schemas.microsoft.com/office/powerpoint/2010/main" val="13653863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000042"/>
              </a:xfrm>
            </p:spPr>
            <p:txBody>
              <a:bodyPr>
                <a:normAutofit fontScale="90000"/>
              </a:bodyPr>
              <a:lstStyle/>
              <a:p>
                <a:pPr/>
                <a14:m>
                  <m:oMathPara xmlns:m="http://schemas.openxmlformats.org/officeDocument/2006/math">
                    <m:oMathParaPr>
                      <m:jc m:val="left"/>
                    </m:oMathParaPr>
                    <m:oMath xmlns:m="http://schemas.openxmlformats.org/officeDocument/2006/math">
                      <m:nary>
                        <m:naryPr>
                          <m:chr m:val="∬"/>
                          <m:limLoc m:val="undOvr"/>
                          <m:ctrlPr>
                            <a:rPr lang="en-IN" sz="2200" i="1" smtClean="0">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𝑆</m:t>
                          </m:r>
                        </m:sub>
                        <m:sup/>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e>
                      </m:nary>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𝑑𝑠</m:t>
                      </m:r>
                      <m:r>
                        <a:rPr lang="en-IN" sz="22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2</m:t>
                      </m:r>
                      <m:sSubSup>
                        <m:sSubSupPr>
                          <m:ctrlPr>
                            <a:rPr lang="en-IN" sz="2400" i="1">
                              <a:latin typeface="Cambria Math" panose="02040503050406030204" pitchFamily="18" charset="0"/>
                              <a:cs typeface="Times New Roman" panose="02020603050405020304" pitchFamily="18" charset="0"/>
                            </a:rPr>
                          </m:ctrlPr>
                        </m:sSubSupPr>
                        <m:e>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𝑧</m:t>
                                      </m:r>
                                    </m:e>
                                    <m:sup>
                                      <m:r>
                                        <a:rPr lang="en-IN" sz="2400" b="0" i="1" smtClean="0">
                                          <a:latin typeface="Cambria Math" panose="02040503050406030204" pitchFamily="18" charset="0"/>
                                          <a:cs typeface="Times New Roman" panose="02020603050405020304" pitchFamily="18" charset="0"/>
                                        </a:rPr>
                                        <m:t>3</m:t>
                                      </m:r>
                                    </m:sup>
                                  </m:sSup>
                                </m:num>
                                <m:den>
                                  <m:r>
                                    <a:rPr lang="en-IN" sz="2400" b="0" i="1" smtClean="0">
                                      <a:latin typeface="Cambria Math" panose="02040503050406030204" pitchFamily="18" charset="0"/>
                                      <a:cs typeface="Times New Roman" panose="02020603050405020304" pitchFamily="18" charset="0"/>
                                    </a:rPr>
                                    <m:t>3</m:t>
                                  </m:r>
                                </m:den>
                              </m:f>
                            </m:e>
                          </m:d>
                        </m:e>
                        <m:sub>
                          <m:r>
                            <a:rPr lang="en-IN" sz="2400" i="1">
                              <a:latin typeface="Cambria Math" panose="02040503050406030204" pitchFamily="18" charset="0"/>
                              <a:cs typeface="Times New Roman" panose="02020603050405020304" pitchFamily="18" charset="0"/>
                            </a:rPr>
                            <m:t>0</m:t>
                          </m:r>
                        </m:sub>
                        <m:sup>
                          <m:r>
                            <a:rPr lang="en-IN" sz="2400" b="0" i="1" smtClean="0">
                              <a:latin typeface="Cambria Math" panose="02040503050406030204" pitchFamily="18" charset="0"/>
                              <a:cs typeface="Times New Roman" panose="02020603050405020304" pitchFamily="18" charset="0"/>
                            </a:rPr>
                            <m:t>3</m:t>
                          </m:r>
                        </m:sup>
                      </m:sSubSup>
                      <m:r>
                        <a:rPr lang="en-IN" sz="2400" b="0" i="1" smtClean="0">
                          <a:latin typeface="Cambria Math" panose="02040503050406030204" pitchFamily="18" charset="0"/>
                          <a:cs typeface="Times New Roman" panose="02020603050405020304" pitchFamily="18" charset="0"/>
                        </a:rPr>
                        <m:t>+4</m:t>
                      </m:r>
                      <m:sSubSup>
                        <m:sSubSupPr>
                          <m:ctrlPr>
                            <a:rPr lang="en-IN" sz="2400" i="1">
                              <a:latin typeface="Cambria Math" panose="02040503050406030204" pitchFamily="18" charset="0"/>
                              <a:cs typeface="Times New Roman" panose="02020603050405020304" pitchFamily="18" charset="0"/>
                            </a:rPr>
                          </m:ctrlPr>
                        </m:sSubSupPr>
                        <m:e>
                          <m:d>
                            <m:dPr>
                              <m:begChr m:val="["/>
                              <m:endChr m:val="]"/>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𝑧</m:t>
                              </m:r>
                            </m:e>
                          </m:d>
                        </m:e>
                        <m:sub>
                          <m:r>
                            <a:rPr lang="en-IN" sz="2400" i="1">
                              <a:latin typeface="Cambria Math" panose="02040503050406030204" pitchFamily="18" charset="0"/>
                              <a:cs typeface="Times New Roman" panose="02020603050405020304" pitchFamily="18" charset="0"/>
                            </a:rPr>
                            <m:t>0</m:t>
                          </m:r>
                        </m:sub>
                        <m:sup>
                          <m:r>
                            <a:rPr lang="en-IN" sz="2400" b="0" i="1" smtClean="0">
                              <a:latin typeface="Cambria Math" panose="02040503050406030204" pitchFamily="18" charset="0"/>
                              <a:cs typeface="Times New Roman" panose="02020603050405020304" pitchFamily="18" charset="0"/>
                            </a:rPr>
                            <m:t>3</m:t>
                          </m:r>
                        </m:sup>
                      </m:sSubSup>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000042"/>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58189"/>
                <a:ext cx="10515600" cy="3818774"/>
              </a:xfrm>
            </p:spPr>
            <p:txBody>
              <a:bodyPr>
                <a:normAutofit/>
              </a:bodyPr>
              <a:lstStyle/>
              <a:p>
                <a:pPr marL="0" indent="0">
                  <a:buNone/>
                </a:pPr>
                <a:r>
                  <a:rPr lang="en-IN" sz="2200" dirty="0" smtClean="0">
                    <a:cs typeface="Times New Roman" panose="02020603050405020304" pitchFamily="18" charset="0"/>
                  </a:rPr>
                  <a:t>                  </a:t>
                </a:r>
                <a14:m>
                  <m:oMath xmlns:m="http://schemas.openxmlformats.org/officeDocument/2006/math">
                    <m:r>
                      <a:rPr lang="en-IN" sz="2200" i="1" smtClean="0">
                        <a:latin typeface="Cambria Math" panose="02040503050406030204" pitchFamily="18" charset="0"/>
                        <a:cs typeface="Times New Roman" panose="02020603050405020304" pitchFamily="18" charset="0"/>
                      </a:rPr>
                      <m:t>=2</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9−0</m:t>
                        </m:r>
                      </m:e>
                    </m:d>
                    <m:r>
                      <a:rPr lang="en-IN" sz="2200" b="0" i="1" smtClean="0">
                        <a:latin typeface="Cambria Math" panose="02040503050406030204" pitchFamily="18" charset="0"/>
                        <a:cs typeface="Times New Roman" panose="02020603050405020304" pitchFamily="18" charset="0"/>
                      </a:rPr>
                      <m:t>+4(3−0)</m:t>
                    </m:r>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chr m:val="∬"/>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𝑺</m:t>
                          </m:r>
                        </m:sub>
                        <m:sup/>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e>
                      </m:nary>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𝒏</m:t>
                          </m:r>
                        </m:e>
                      </m:acc>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𝒅𝒔</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𝟑𝟎</m:t>
                      </m:r>
                    </m:oMath>
                  </m:oMathPara>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58189"/>
                <a:ext cx="10515600" cy="3818774"/>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3029495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latin typeface="Times New Roman" panose="02020603050405020304" pitchFamily="18" charset="0"/>
                <a:cs typeface="Times New Roman" panose="02020603050405020304" pitchFamily="18" charset="0"/>
              </a:rPr>
              <a:t>Module-3: Partial Differential Equations</a:t>
            </a: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Formation of PDE's by elimination of arbitrary constants and functions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Solution of non-homogeneous PDE by direct </a:t>
            </a:r>
            <a:r>
              <a:rPr lang="en-US" dirty="0" smtClean="0">
                <a:latin typeface="Times New Roman" panose="02020603050405020304" pitchFamily="18" charset="0"/>
                <a:cs typeface="Times New Roman" panose="02020603050405020304" pitchFamily="18" charset="0"/>
              </a:rPr>
              <a:t>integration.</a:t>
            </a:r>
          </a:p>
          <a:p>
            <a:r>
              <a:rPr lang="en-US" dirty="0">
                <a:latin typeface="Times New Roman" panose="02020603050405020304" pitchFamily="18" charset="0"/>
                <a:cs typeface="Times New Roman" panose="02020603050405020304" pitchFamily="18" charset="0"/>
              </a:rPr>
              <a:t>Homogeneous PDEs involving derivative with respect to one independent variable only.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Solution of Lagrange's linear PDE.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Derivation of one-dimensional heat equation and wave equation</a:t>
            </a:r>
            <a:r>
              <a:rPr lang="en-US"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Solution </a:t>
            </a:r>
            <a:r>
              <a:rPr lang="en-US" dirty="0">
                <a:latin typeface="Times New Roman" panose="02020603050405020304" pitchFamily="18" charset="0"/>
                <a:cs typeface="Times New Roman" panose="02020603050405020304" pitchFamily="18" charset="0"/>
              </a:rPr>
              <a:t>of one-dimensional heat equation and wave equation by the method of separation of variables.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76692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434837"/>
          </a:xfrm>
        </p:spPr>
        <p:txBody>
          <a:bodyPr>
            <a:normAutofit/>
          </a:bodyPr>
          <a:lstStyle/>
          <a:p>
            <a:r>
              <a:rPr lang="en-IN" sz="2400" b="1" i="1" dirty="0" smtClean="0">
                <a:latin typeface="Times New Roman" panose="02020603050405020304" pitchFamily="18" charset="0"/>
                <a:cs typeface="Times New Roman" panose="02020603050405020304" pitchFamily="18" charset="0"/>
              </a:rPr>
              <a:t>Definition</a:t>
            </a:r>
            <a:endParaRPr lang="en-IN" sz="24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52353"/>
                <a:ext cx="10515600" cy="462461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       An equation involving one or more partial derivatives of a function of two or more variables is called a </a:t>
                </a:r>
                <a:r>
                  <a:rPr lang="en-IN" sz="2200" b="1" i="1" dirty="0" smtClean="0">
                    <a:latin typeface="Times New Roman" panose="02020603050405020304" pitchFamily="18" charset="0"/>
                    <a:cs typeface="Times New Roman" panose="02020603050405020304" pitchFamily="18" charset="0"/>
                  </a:rPr>
                  <a:t>Partial differential equation[PDE]</a:t>
                </a:r>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The </a:t>
                </a:r>
                <a:r>
                  <a:rPr lang="en-IN" sz="2200" i="1" dirty="0" smtClean="0">
                    <a:latin typeface="Times New Roman" panose="02020603050405020304" pitchFamily="18" charset="0"/>
                    <a:cs typeface="Times New Roman" panose="02020603050405020304" pitchFamily="18" charset="0"/>
                  </a:rPr>
                  <a:t>order</a:t>
                </a:r>
                <a:r>
                  <a:rPr lang="en-IN" sz="2200" dirty="0" smtClean="0">
                    <a:latin typeface="Times New Roman" panose="02020603050405020304" pitchFamily="18" charset="0"/>
                    <a:cs typeface="Times New Roman" panose="02020603050405020304" pitchFamily="18" charset="0"/>
                  </a:rPr>
                  <a:t> of a PDE is the order of the highest derivative and the </a:t>
                </a:r>
                <a:r>
                  <a:rPr lang="en-IN" sz="2200" i="1" dirty="0" smtClean="0">
                    <a:latin typeface="Times New Roman" panose="02020603050405020304" pitchFamily="18" charset="0"/>
                    <a:cs typeface="Times New Roman" panose="02020603050405020304" pitchFamily="18" charset="0"/>
                  </a:rPr>
                  <a:t>degree</a:t>
                </a:r>
                <a:r>
                  <a:rPr lang="en-IN" sz="2200" dirty="0" smtClean="0">
                    <a:latin typeface="Times New Roman" panose="02020603050405020304" pitchFamily="18" charset="0"/>
                    <a:cs typeface="Times New Roman" panose="02020603050405020304" pitchFamily="18" charset="0"/>
                  </a:rPr>
                  <a:t> of highest order derivative after clearing the equation of fractional powers.</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 PDE is said to be linear if it </a:t>
                </a:r>
                <a:r>
                  <a:rPr lang="en-IN" sz="2200" dirty="0">
                    <a:latin typeface="Times New Roman" panose="02020603050405020304" pitchFamily="18" charset="0"/>
                    <a:cs typeface="Times New Roman" panose="02020603050405020304" pitchFamily="18" charset="0"/>
                  </a:rPr>
                  <a:t>i</a:t>
                </a:r>
                <a:r>
                  <a:rPr lang="en-IN" sz="2200" dirty="0" smtClean="0">
                    <a:latin typeface="Times New Roman" panose="02020603050405020304" pitchFamily="18" charset="0"/>
                    <a:cs typeface="Times New Roman" panose="02020603050405020304" pitchFamily="18" charset="0"/>
                  </a:rPr>
                  <a:t>s of first </a:t>
                </a:r>
                <a:r>
                  <a:rPr lang="en-IN" sz="2200" dirty="0" err="1" smtClean="0">
                    <a:latin typeface="Times New Roman" panose="02020603050405020304" pitchFamily="18" charset="0"/>
                    <a:cs typeface="Times New Roman" panose="02020603050405020304" pitchFamily="18" charset="0"/>
                  </a:rPr>
                  <a:t>first</a:t>
                </a:r>
                <a:r>
                  <a:rPr lang="en-IN" sz="2200" dirty="0" smtClean="0">
                    <a:latin typeface="Times New Roman" panose="02020603050405020304" pitchFamily="18" charset="0"/>
                    <a:cs typeface="Times New Roman" panose="02020603050405020304" pitchFamily="18" charset="0"/>
                  </a:rPr>
                  <a:t> degree in the dependent variable and its partial derivatives.</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If each term of the PDE contains either the dependent variable or one of its partial derivatives, the PDE is said to be </a:t>
                </a:r>
                <a:r>
                  <a:rPr lang="en-IN" sz="2200" b="1" i="1" dirty="0" smtClean="0">
                    <a:latin typeface="Times New Roman" panose="02020603050405020304" pitchFamily="18" charset="0"/>
                    <a:cs typeface="Times New Roman" panose="02020603050405020304" pitchFamily="18" charset="0"/>
                  </a:rPr>
                  <a:t>homogeneous</a:t>
                </a:r>
                <a:r>
                  <a:rPr lang="en-IN" sz="2200" dirty="0" smtClean="0">
                    <a:latin typeface="Times New Roman" panose="02020603050405020304" pitchFamily="18" charset="0"/>
                    <a:cs typeface="Times New Roman" panose="02020603050405020304" pitchFamily="18" charset="0"/>
                  </a:rPr>
                  <a:t>. Otherwise it is said to be a </a:t>
                </a:r>
                <a:r>
                  <a:rPr lang="en-IN" sz="2200" b="1" i="1" dirty="0" smtClean="0">
                    <a:latin typeface="Times New Roman" panose="02020603050405020304" pitchFamily="18" charset="0"/>
                    <a:cs typeface="Times New Roman" panose="02020603050405020304" pitchFamily="18" charset="0"/>
                  </a:rPr>
                  <a:t>nonhomogeneous</a:t>
                </a:r>
                <a:r>
                  <a:rPr lang="en-IN" sz="2200" dirty="0" smtClean="0">
                    <a:latin typeface="Times New Roman" panose="02020603050405020304" pitchFamily="18" charset="0"/>
                    <a:cs typeface="Times New Roman" panose="02020603050405020304" pitchFamily="18" charset="0"/>
                  </a:rPr>
                  <a:t> PDE.</a:t>
                </a:r>
              </a:p>
              <a:p>
                <a:pPr marL="0" indent="0">
                  <a:buNone/>
                </a:pPr>
                <a:r>
                  <a:rPr lang="en-IN" sz="2200" b="1" dirty="0" smtClean="0">
                    <a:latin typeface="Times New Roman" panose="02020603050405020304" pitchFamily="18" charset="0"/>
                    <a:cs typeface="Times New Roman" panose="02020603050405020304" pitchFamily="18" charset="0"/>
                  </a:rPr>
                  <a:t>Examples</a:t>
                </a:r>
              </a:p>
              <a:p>
                <a:pPr marL="0" indent="0">
                  <a:buNone/>
                </a:pPr>
                <a:r>
                  <a:rPr lang="en-IN" sz="2200" dirty="0" smtClean="0">
                    <a:latin typeface="Times New Roman" panose="02020603050405020304" pitchFamily="18" charset="0"/>
                    <a:cs typeface="Times New Roman" panose="02020603050405020304" pitchFamily="18" charset="0"/>
                  </a:rPr>
                  <a:t>1. </a:t>
                </a: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smtClean="0">
                            <a:latin typeface="Cambria Math" panose="02040503050406030204" pitchFamily="18" charset="0"/>
                            <a:cs typeface="Times New Roman" panose="02020603050405020304" pitchFamily="18" charset="0"/>
                          </a:rPr>
                        </m:ctrlPr>
                      </m:dPr>
                      <m:e>
                        <m:r>
                          <a:rPr lang="en-IN" sz="2200" b="0" i="1" dirty="0" smtClean="0">
                            <a:latin typeface="Cambria Math" panose="02040503050406030204" pitchFamily="18" charset="0"/>
                            <a:cs typeface="Times New Roman" panose="02020603050405020304" pitchFamily="18" charset="0"/>
                          </a:rPr>
                          <m:t>𝑂𝑟𝑑𝑒𝑟</m:t>
                        </m:r>
                        <m:r>
                          <a:rPr lang="en-IN" sz="2200" b="0" i="1" dirty="0" smtClean="0">
                            <a:latin typeface="Cambria Math" panose="02040503050406030204" pitchFamily="18" charset="0"/>
                            <a:cs typeface="Times New Roman" panose="02020603050405020304" pitchFamily="18" charset="0"/>
                          </a:rPr>
                          <m:t>−1, </m:t>
                        </m:r>
                        <m:r>
                          <a:rPr lang="en-IN" sz="2200" b="0" i="1" dirty="0" smtClean="0">
                            <a:latin typeface="Cambria Math" panose="02040503050406030204" pitchFamily="18" charset="0"/>
                            <a:cs typeface="Times New Roman" panose="02020603050405020304" pitchFamily="18" charset="0"/>
                          </a:rPr>
                          <m:t>𝐷𝑒𝑔𝑟𝑒𝑒</m:t>
                        </m:r>
                        <m:r>
                          <a:rPr lang="en-IN" sz="2200" b="0" i="1" dirty="0" smtClean="0">
                            <a:latin typeface="Cambria Math" panose="02040503050406030204" pitchFamily="18" charset="0"/>
                            <a:cs typeface="Times New Roman" panose="02020603050405020304" pitchFamily="18" charset="0"/>
                          </a:rPr>
                          <m:t>−1, </m:t>
                        </m:r>
                        <m:r>
                          <a:rPr lang="en-IN" sz="2200" b="0" i="1" dirty="0" smtClean="0">
                            <a:latin typeface="Cambria Math" panose="02040503050406030204" pitchFamily="18" charset="0"/>
                            <a:cs typeface="Times New Roman" panose="02020603050405020304" pitchFamily="18" charset="0"/>
                          </a:rPr>
                          <m:t>𝐻𝑜𝑚𝑜𝑔𝑒𝑛𝑒𝑜𝑢𝑠</m:t>
                        </m:r>
                        <m:r>
                          <a:rPr lang="en-IN" sz="2200" b="0" i="1" dirty="0" smtClean="0">
                            <a:latin typeface="Cambria Math" panose="02040503050406030204" pitchFamily="18" charset="0"/>
                            <a:cs typeface="Times New Roman" panose="02020603050405020304" pitchFamily="18" charset="0"/>
                          </a:rPr>
                          <m:t> </m:t>
                        </m:r>
                        <m:r>
                          <a:rPr lang="en-IN" sz="2200" b="0" i="1" dirty="0" smtClean="0">
                            <a:latin typeface="Cambria Math" panose="02040503050406030204" pitchFamily="18" charset="0"/>
                            <a:cs typeface="Times New Roman" panose="02020603050405020304" pitchFamily="18" charset="0"/>
                          </a:rPr>
                          <m:t>𝑃𝐷𝐸</m:t>
                        </m:r>
                      </m:e>
                    </m:d>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52353"/>
                <a:ext cx="10515600" cy="4624610"/>
              </a:xfrm>
              <a:blipFill>
                <a:blip r:embed="rId2" cstate="print"/>
                <a:stretch>
                  <a:fillRect l="-754" t="-1583" r="-754"/>
                </a:stretch>
              </a:blipFill>
            </p:spPr>
            <p:txBody>
              <a:bodyPr/>
              <a:lstStyle/>
              <a:p>
                <a:r>
                  <a:rPr lang="en-IN">
                    <a:noFill/>
                  </a:rPr>
                  <a:t> </a:t>
                </a:r>
              </a:p>
            </p:txBody>
          </p:sp>
        </mc:Fallback>
      </mc:AlternateContent>
    </p:spTree>
    <p:extLst>
      <p:ext uri="{BB962C8B-B14F-4D97-AF65-F5344CB8AC3E}">
        <p14:creationId xmlns:p14="http://schemas.microsoft.com/office/powerpoint/2010/main" val="270257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219200"/>
                <a:ext cx="10515600" cy="832884"/>
              </a:xfrm>
            </p:spPr>
            <p:txBody>
              <a:bodyPr>
                <a:normAutofit/>
              </a:bodyPr>
              <a:lstStyle/>
              <a:p>
                <a:r>
                  <a:rPr lang="en-IN" sz="2200" dirty="0" smtClean="0">
                    <a:latin typeface="Times New Roman" panose="02020603050405020304" pitchFamily="18" charset="0"/>
                    <a:cs typeface="Times New Roman" panose="02020603050405020304" pitchFamily="18" charset="0"/>
                  </a:rPr>
                  <a:t>2.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b="0" i="1" dirty="0" smtClean="0">
                            <a:latin typeface="Cambria Math" panose="02040503050406030204" pitchFamily="18" charset="0"/>
                            <a:cs typeface="Times New Roman" panose="02020603050405020304" pitchFamily="18" charset="0"/>
                          </a:rPr>
                          <m:t>𝑁𝑜𝑛</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6" name="Title 5">
                <a:extLst>
                  <a:ext uri="{FF2B5EF4-FFF2-40B4-BE49-F238E27FC236}">
                    <a16:creationId xmlns:a16="http://schemas.microsoft.com/office/drawing/2014/main" xmlns="" xmlns:a14="http://schemas.microsoft.com/office/drawing/2010/main" id="{D056CBB8-5F77-4A97-9B59-5BDDE7797F02}"/>
                  </a:ext>
                </a:extLst>
              </p:cNvPr>
              <p:cNvSpPr>
                <a:spLocks noGrp="1" noRot="1" noChangeAspect="1" noMove="1" noResize="1" noEditPoints="1" noAdjustHandles="1" noChangeArrowheads="1" noChangeShapeType="1" noTextEdit="1"/>
              </p:cNvSpPr>
              <p:nvPr>
                <p:ph type="title"/>
              </p:nvPr>
            </p:nvSpPr>
            <p:spPr>
              <a:xfrm>
                <a:off x="838200" y="1219200"/>
                <a:ext cx="10515600" cy="832884"/>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2179674"/>
                <a:ext cx="10515600" cy="4159521"/>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3.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4.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5.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cos</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−3, 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b="0" i="1" dirty="0" smtClean="0">
                            <a:latin typeface="Cambria Math" panose="02040503050406030204" pitchFamily="18" charset="0"/>
                            <a:cs typeface="Times New Roman" panose="02020603050405020304" pitchFamily="18" charset="0"/>
                          </a:rPr>
                          <m:t>𝑁𝑜𝑛</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457200" indent="-457200">
                  <a:buAutoNum type="arabicPeriod" startAt="6"/>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𝑁𝑜𝑛𝐻𝑜𝑚𝑜𝑔𝑒𝑛𝑒𝑜𝑢𝑠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457200" indent="-457200">
                  <a:buAutoNum type="arabicPeriod" startAt="7"/>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den>
                    </m:f>
                    <m:r>
                      <a:rPr lang="en-IN" sz="2200" b="0" i="1" smtClean="0">
                        <a:latin typeface="Cambria Math" panose="02040503050406030204" pitchFamily="18" charset="0"/>
                        <a:cs typeface="Times New Roman" panose="02020603050405020304" pitchFamily="18" charset="0"/>
                      </a:rPr>
                      <m:t>−16</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8. </a:t>
                </a:r>
                <a:r>
                  <a:rPr lang="en-IN" sz="2200" dirty="0" smtClean="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+4</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=0                          </m:t>
                    </m:r>
                    <m:d>
                      <m:dPr>
                        <m:begChr m:val="["/>
                        <m:endChr m:val="]"/>
                        <m:ctrlPr>
                          <a:rPr lang="en-IN" sz="2200" i="1" dirty="0">
                            <a:latin typeface="Cambria Math" panose="02040503050406030204" pitchFamily="18" charset="0"/>
                            <a:cs typeface="Times New Roman" panose="02020603050405020304" pitchFamily="18" charset="0"/>
                          </a:rPr>
                        </m:ctrlPr>
                      </m:dPr>
                      <m:e>
                        <m:r>
                          <a:rPr lang="en-IN" sz="2200" i="1" dirty="0">
                            <a:latin typeface="Cambria Math" panose="02040503050406030204" pitchFamily="18" charset="0"/>
                            <a:cs typeface="Times New Roman" panose="02020603050405020304" pitchFamily="18" charset="0"/>
                          </a:rPr>
                          <m:t>𝑂𝑟𝑑𝑒𝑟</m:t>
                        </m:r>
                        <m:r>
                          <a:rPr lang="en-IN" sz="2200" i="1" dirty="0">
                            <a:latin typeface="Cambria Math" panose="02040503050406030204" pitchFamily="18" charset="0"/>
                            <a:cs typeface="Times New Roman" panose="02020603050405020304" pitchFamily="18" charset="0"/>
                          </a:rPr>
                          <m:t>−2, </m:t>
                        </m:r>
                        <m:r>
                          <a:rPr lang="en-IN" sz="2200" i="1" dirty="0">
                            <a:latin typeface="Cambria Math" panose="02040503050406030204" pitchFamily="18" charset="0"/>
                            <a:cs typeface="Times New Roman" panose="02020603050405020304" pitchFamily="18" charset="0"/>
                          </a:rPr>
                          <m:t>𝐷𝑒𝑔𝑟𝑒𝑒</m:t>
                        </m:r>
                        <m:r>
                          <a:rPr lang="en-IN" sz="2200" i="1" dirty="0">
                            <a:latin typeface="Cambria Math" panose="02040503050406030204" pitchFamily="18" charset="0"/>
                            <a:cs typeface="Times New Roman" panose="02020603050405020304" pitchFamily="18" charset="0"/>
                          </a:rPr>
                          <m:t>−1, </m:t>
                        </m:r>
                        <m:r>
                          <a:rPr lang="en-IN" sz="2200" i="1" dirty="0">
                            <a:latin typeface="Cambria Math" panose="02040503050406030204" pitchFamily="18" charset="0"/>
                            <a:cs typeface="Times New Roman" panose="02020603050405020304" pitchFamily="18" charset="0"/>
                          </a:rPr>
                          <m:t>𝑁𝑜𝑛𝐻𝑜𝑚𝑜𝑔𝑒𝑛𝑒𝑜𝑢𝑠</m:t>
                        </m:r>
                        <m:r>
                          <a:rPr lang="en-IN" sz="2200" i="1" dirty="0">
                            <a:latin typeface="Cambria Math" panose="02040503050406030204" pitchFamily="18" charset="0"/>
                            <a:cs typeface="Times New Roman" panose="02020603050405020304" pitchFamily="18" charset="0"/>
                          </a:rPr>
                          <m:t> </m:t>
                        </m:r>
                        <m:r>
                          <a:rPr lang="en-IN" sz="2200" i="1" dirty="0">
                            <a:latin typeface="Cambria Math" panose="02040503050406030204" pitchFamily="18" charset="0"/>
                            <a:cs typeface="Times New Roman" panose="02020603050405020304" pitchFamily="18" charset="0"/>
                          </a:rPr>
                          <m:t>𝑃𝐷𝐸</m:t>
                        </m:r>
                      </m:e>
                    </m:d>
                  </m:oMath>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457200" indent="-457200">
                  <a:buAutoNum type="arabicPeriod" startAt="7"/>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2179674"/>
                <a:ext cx="10515600" cy="4159521"/>
              </a:xfrm>
              <a:blipFill>
                <a:blip r:embed="rId3" cstate="print"/>
                <a:stretch>
                  <a:fillRect l="-754"/>
                </a:stretch>
              </a:blipFill>
            </p:spPr>
            <p:txBody>
              <a:bodyPr/>
              <a:lstStyle/>
              <a:p>
                <a:r>
                  <a:rPr lang="en-IN">
                    <a:noFill/>
                  </a:rPr>
                  <a:t> </a:t>
                </a:r>
              </a:p>
            </p:txBody>
          </p:sp>
        </mc:Fallback>
      </mc:AlternateContent>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65125"/>
          </a:xfrm>
        </p:spPr>
        <p:txBody>
          <a:bodyPr/>
          <a:lstStyle/>
          <a:p>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2045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166648"/>
            <a:ext cx="10515600" cy="566459"/>
          </a:xfrm>
        </p:spPr>
        <p:txBody>
          <a:bodyPr>
            <a:normAutofit/>
          </a:bodyPr>
          <a:lstStyle/>
          <a:p>
            <a:r>
              <a:rPr lang="en-IN" sz="2200" b="1" i="1" dirty="0">
                <a:latin typeface="Times New Roman" panose="02020603050405020304" pitchFamily="18" charset="0"/>
                <a:ea typeface="Cambria" panose="02040503050406030204" pitchFamily="18" charset="0"/>
                <a:cs typeface="Times New Roman" panose="02020603050405020304" pitchFamily="18" charset="0"/>
              </a:rPr>
              <a:t>Formation of PDE by eliminating arbitrary constants and arbitrary </a:t>
            </a: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functions</a:t>
            </a:r>
            <a:endParaRPr lang="en-IN" sz="2200" b="1" i="1" dirty="0">
              <a:latin typeface="Times New Roman" panose="020206030504050203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1733107"/>
                <a:ext cx="10515600" cy="4606087"/>
              </a:xfrm>
            </p:spPr>
            <p:txBody>
              <a:bodyPr>
                <a:normAutofit fontScale="92500"/>
              </a:bodyPr>
              <a:lstStyle/>
              <a:p>
                <a:pPr marL="0" indent="0">
                  <a:buNone/>
                </a:pPr>
                <a:r>
                  <a:rPr lang="en-IN" sz="2200" b="1" dirty="0" smtClean="0">
                    <a:latin typeface="Times New Roman" panose="02020603050405020304" pitchFamily="18" charset="0"/>
                    <a:ea typeface="Cambria" panose="02040503050406030204" pitchFamily="18" charset="0"/>
                    <a:cs typeface="Times New Roman" panose="02020603050405020304" pitchFamily="18" charset="0"/>
                  </a:rPr>
                  <a:t>Note:</a:t>
                </a:r>
                <a:endParaRPr lang="en-IN" sz="2200" b="1" dirty="0">
                  <a:latin typeface="Times New Roman" panose="02020603050405020304" pitchFamily="18" charset="0"/>
                  <a:ea typeface="Cambria" panose="020405030504060302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panose="02040503050406030204" pitchFamily="18" charset="0"/>
                    <a:cs typeface="Times New Roman" panose="02020603050405020304" pitchFamily="18" charset="0"/>
                  </a:rPr>
                  <a:t>If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 then</a:t>
                </a: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sub>
                      </m:sSub>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num>
                        <m:den>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den>
                      </m:f>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𝑝</m:t>
                      </m:r>
                    </m:oMath>
                  </m:oMathPara>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ea typeface="Cambria" panose="02040503050406030204" pitchFamily="18" charset="0"/>
                              <a:cs typeface="Times New Roman" panose="02020603050405020304" pitchFamily="18" charset="0"/>
                            </a:rPr>
                          </m:ctrlPr>
                        </m:sSubPr>
                        <m:e>
                          <m:r>
                            <a:rPr lang="en-IN" sz="2200" i="1">
                              <a:latin typeface="Cambria Math" panose="02040503050406030204" pitchFamily="18" charset="0"/>
                              <a:ea typeface="Cambria" panose="02040503050406030204" pitchFamily="18" charset="0"/>
                              <a:cs typeface="Times New Roman" panose="02020603050405020304" pitchFamily="18" charset="0"/>
                            </a:rPr>
                            <m:t>𝑧</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sub>
                      </m:sSub>
                      <m:r>
                        <a:rPr lang="en-IN" sz="2200" i="1">
                          <a:latin typeface="Cambria Math" panose="02040503050406030204" pitchFamily="18" charset="0"/>
                          <a:ea typeface="Cambria"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panose="02040503050406030204" pitchFamily="18" charset="0"/>
                              <a:cs typeface="Times New Roman" panose="02020603050405020304" pitchFamily="18" charset="0"/>
                            </a:rPr>
                          </m:ctrlPr>
                        </m:fPr>
                        <m:num>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i="1">
                              <a:latin typeface="Cambria Math" panose="02040503050406030204" pitchFamily="18" charset="0"/>
                              <a:ea typeface="Cambria"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den>
                      </m:f>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𝑞</m:t>
                      </m:r>
                    </m:oMath>
                  </m:oMathPara>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ea typeface="Cambria" panose="02040503050406030204" pitchFamily="18" charset="0"/>
                              <a:cs typeface="Times New Roman" panose="02020603050405020304" pitchFamily="18" charset="0"/>
                            </a:rPr>
                          </m:ctrlPr>
                        </m:sSubPr>
                        <m:e>
                          <m:r>
                            <a:rPr lang="en-IN" sz="2200" i="1">
                              <a:latin typeface="Cambria Math" panose="02040503050406030204" pitchFamily="18" charset="0"/>
                              <a:ea typeface="Cambria" panose="02040503050406030204" pitchFamily="18" charset="0"/>
                              <a:cs typeface="Times New Roman" panose="02020603050405020304" pitchFamily="18" charset="0"/>
                            </a:rPr>
                            <m:t>𝑧</m:t>
                          </m:r>
                        </m:e>
                        <m:sub>
                          <m:r>
                            <a:rPr lang="en-IN" sz="2200" i="1">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𝑟</m:t>
                      </m:r>
                    </m:oMath>
                  </m:oMathPara>
                </a14:m>
                <a:endParaRPr lang="en-IN" sz="2200" dirty="0" smtClean="0">
                  <a:latin typeface="Times New Roman" panose="02020603050405020304" pitchFamily="18" charset="0"/>
                  <a:ea typeface="Cambria" panose="02040503050406030204" pitchFamily="18" charset="0"/>
                  <a:cs typeface="Times New Roman" panose="02020603050405020304" pitchFamily="18" charset="0"/>
                </a:endParaRP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ea typeface="Cambria" panose="02040503050406030204" pitchFamily="18" charset="0"/>
                              <a:cs typeface="Times New Roman" panose="02020603050405020304" pitchFamily="18" charset="0"/>
                            </a:rPr>
                          </m:ctrlPr>
                        </m:sSubPr>
                        <m:e>
                          <m:r>
                            <a:rPr lang="en-IN" sz="2200" i="1">
                              <a:latin typeface="Cambria Math" panose="02040503050406030204" pitchFamily="18" charset="0"/>
                              <a:ea typeface="Cambria" panose="02040503050406030204" pitchFamily="18" charset="0"/>
                              <a:cs typeface="Times New Roman" panose="02020603050405020304" pitchFamily="18" charset="0"/>
                            </a:rPr>
                            <m:t>𝑧</m:t>
                          </m:r>
                        </m:e>
                        <m:sub>
                          <m:r>
                            <a:rPr lang="en-IN" sz="2200" i="1">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sub>
                      </m:sSub>
                      <m:r>
                        <a:rPr lang="en-IN" sz="2200" i="1">
                          <a:latin typeface="Cambria Math" panose="02040503050406030204" pitchFamily="18" charset="0"/>
                          <a:ea typeface="Cambria"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𝑠</m:t>
                      </m:r>
                    </m:oMath>
                  </m:oMathPara>
                </a14:m>
                <a:endParaRPr lang="en-IN" sz="2200" b="0" i="1" dirty="0" smtClean="0">
                  <a:latin typeface="Cambria Math" panose="02040503050406030204" pitchFamily="18" charset="0"/>
                  <a:ea typeface="Cambria" panose="02040503050406030204" pitchFamily="18" charset="0"/>
                  <a:cs typeface="Times New Roman" panose="02020603050405020304" pitchFamily="18" charset="0"/>
                </a:endParaRPr>
              </a:p>
              <a:p>
                <a:pPr marL="0" indent="0">
                  <a:lnSpc>
                    <a:spcPct val="120000"/>
                  </a:lnSpc>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ea typeface="Cambria" panose="02040503050406030204" pitchFamily="18" charset="0"/>
                              <a:cs typeface="Times New Roman" panose="02020603050405020304" pitchFamily="18" charset="0"/>
                            </a:rPr>
                          </m:ctrlPr>
                        </m:sSubPr>
                        <m:e>
                          <m:r>
                            <a:rPr lang="en-IN" sz="2200" i="1">
                              <a:latin typeface="Cambria Math" panose="02040503050406030204" pitchFamily="18" charset="0"/>
                              <a:ea typeface="Cambria" panose="02040503050406030204" pitchFamily="18" charset="0"/>
                              <a:cs typeface="Times New Roman" panose="02020603050405020304" pitchFamily="18" charset="0"/>
                            </a:rPr>
                            <m:t>𝑧</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𝑦𝑦</m:t>
                          </m:r>
                        </m:sub>
                      </m:sSub>
                      <m:r>
                        <a:rPr lang="en-IN" sz="2200" i="1">
                          <a:latin typeface="Cambria Math" panose="02040503050406030204" pitchFamily="18" charset="0"/>
                          <a:ea typeface="Cambria"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r>
                            <a:rPr lang="en-IN" sz="2200" i="1">
                              <a:latin typeface="Cambria Math" panose="02040503050406030204" pitchFamily="18" charset="0"/>
                              <a:ea typeface="Cambria"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e>
                            <m:sup>
                              <m:r>
                                <a:rPr lang="en-IN" sz="2200" i="1">
                                  <a:latin typeface="Cambria Math" panose="02040503050406030204" pitchFamily="18" charset="0"/>
                                  <a:ea typeface="Cambria"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oMath>
                  </m:oMathPara>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1733107"/>
                <a:ext cx="10515600" cy="4606087"/>
              </a:xfrm>
              <a:blipFill>
                <a:blip r:embed="rId2" cstate="print"/>
                <a:stretch>
                  <a:fillRect l="-638" t="-1323"/>
                </a:stretch>
              </a:blipFill>
            </p:spPr>
            <p:txBody>
              <a:bodyPr/>
              <a:lstStyle/>
              <a:p>
                <a:r>
                  <a:rPr lang="en-IN">
                    <a:noFill/>
                  </a:rPr>
                  <a:t> </a:t>
                </a:r>
              </a:p>
            </p:txBody>
          </p:sp>
        </mc:Fallback>
      </mc:AlternateContent>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65125"/>
          </a:xfrm>
        </p:spPr>
        <p:txBody>
          <a:bodyPr/>
          <a:lstStyle/>
          <a:p>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8523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477368"/>
          </a:xfrm>
        </p:spPr>
        <p:txBody>
          <a:bodyPr>
            <a:normAutofit/>
          </a:bodyPr>
          <a:lstStyle/>
          <a:p>
            <a:r>
              <a:rPr lang="en-IN" sz="2800" b="1" i="1" dirty="0" smtClean="0">
                <a:latin typeface="Times New Roman" panose="02020603050405020304" pitchFamily="18" charset="0"/>
                <a:cs typeface="Times New Roman" panose="02020603050405020304" pitchFamily="18" charset="0"/>
              </a:rPr>
              <a:t>Problems</a:t>
            </a:r>
            <a:endParaRPr lang="en-IN" sz="28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94884"/>
                <a:ext cx="10515600" cy="4582079"/>
              </a:xfrm>
            </p:spPr>
            <p:txBody>
              <a:bodyPr>
                <a:normAutofit/>
              </a:bodyPr>
              <a:lstStyle/>
              <a:p>
                <a:pPr marL="0" indent="0">
                  <a:buNone/>
                </a:pPr>
                <a:r>
                  <a:rPr lang="en-IN" sz="2400" b="1" i="1" dirty="0" smtClean="0">
                    <a:latin typeface="Times New Roman" panose="02020603050405020304" pitchFamily="18" charset="0"/>
                    <a:cs typeface="Times New Roman" panose="02020603050405020304" pitchFamily="18" charset="0"/>
                  </a:rPr>
                  <a:t>Form the PDE by eliminating the arbitrary constant in the following</a:t>
                </a:r>
              </a:p>
              <a:p>
                <a:pPr marL="457200" indent="-457200">
                  <a:buAutoNum type="arabicPeriod"/>
                </a:pPr>
                <a14:m>
                  <m:oMath xmlns:m="http://schemas.openxmlformats.org/officeDocument/2006/math">
                    <m:r>
                      <a:rPr lang="en-IN" sz="2400" b="0" i="1" smtClean="0">
                        <a:solidFill>
                          <a:srgbClr val="FF0000"/>
                        </a:solidFill>
                        <a:latin typeface="Cambria Math" panose="02040503050406030204" pitchFamily="18" charset="0"/>
                        <a:cs typeface="Times New Roman" panose="02020603050405020304" pitchFamily="18" charset="0"/>
                      </a:rPr>
                      <m:t>𝑧</m:t>
                    </m:r>
                    <m:r>
                      <a:rPr lang="en-IN" sz="2400" b="0" i="1" smtClean="0">
                        <a:solidFill>
                          <a:srgbClr val="FF0000"/>
                        </a:solidFill>
                        <a:latin typeface="Cambria Math" panose="02040503050406030204" pitchFamily="18" charset="0"/>
                        <a:cs typeface="Times New Roman" panose="02020603050405020304" pitchFamily="18" charset="0"/>
                      </a:rPr>
                      <m:t>=</m:t>
                    </m:r>
                    <m:d>
                      <m:dPr>
                        <m:ctrlPr>
                          <a:rPr lang="en-IN" sz="2400" b="0" i="1" smtClean="0">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𝑥</m:t>
                        </m:r>
                        <m:r>
                          <a:rPr lang="en-IN" sz="2400" b="0" i="1" smtClean="0">
                            <a:solidFill>
                              <a:srgbClr val="FF0000"/>
                            </a:solidFill>
                            <a:latin typeface="Cambria Math" panose="02040503050406030204" pitchFamily="18" charset="0"/>
                            <a:cs typeface="Times New Roman" panose="02020603050405020304" pitchFamily="18" charset="0"/>
                          </a:rPr>
                          <m:t>+</m:t>
                        </m:r>
                        <m:r>
                          <a:rPr lang="en-IN" sz="2400" b="0" i="1" smtClean="0">
                            <a:solidFill>
                              <a:srgbClr val="FF0000"/>
                            </a:solidFill>
                            <a:latin typeface="Cambria Math" panose="02040503050406030204" pitchFamily="18" charset="0"/>
                            <a:cs typeface="Times New Roman" panose="02020603050405020304" pitchFamily="18" charset="0"/>
                          </a:rPr>
                          <m:t>𝑎</m:t>
                        </m:r>
                      </m:e>
                    </m:d>
                    <m:d>
                      <m:dPr>
                        <m:ctrlPr>
                          <a:rPr lang="en-IN" sz="2400" b="0" i="1" smtClean="0">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b="0" i="1" smtClean="0">
                            <a:solidFill>
                              <a:srgbClr val="FF0000"/>
                            </a:solidFill>
                            <a:latin typeface="Cambria Math" panose="02040503050406030204" pitchFamily="18" charset="0"/>
                            <a:cs typeface="Times New Roman" panose="02020603050405020304" pitchFamily="18" charset="0"/>
                          </a:rPr>
                          <m:t>+</m:t>
                        </m:r>
                        <m:r>
                          <a:rPr lang="en-IN" sz="2400" b="0" i="1" smtClean="0">
                            <a:solidFill>
                              <a:srgbClr val="FF0000"/>
                            </a:solidFill>
                            <a:latin typeface="Cambria Math" panose="02040503050406030204" pitchFamily="18" charset="0"/>
                            <a:cs typeface="Times New Roman" panose="02020603050405020304" pitchFamily="18" charset="0"/>
                          </a:rPr>
                          <m:t>𝑏</m:t>
                        </m:r>
                      </m:e>
                    </m:d>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r>
                  <a:rPr lang="en-IN" sz="2400" dirty="0" smtClean="0">
                    <a:latin typeface="Times New Roman" panose="02020603050405020304" pitchFamily="18" charset="0"/>
                    <a:cs typeface="Times New Roman" panose="02020603050405020304" pitchFamily="18" charset="0"/>
                  </a:rPr>
                  <a:t> Given  </a:t>
                </a:r>
                <a14:m>
                  <m:oMath xmlns:m="http://schemas.openxmlformats.org/officeDocument/2006/math">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𝑎</m:t>
                        </m:r>
                      </m:e>
                    </m:d>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𝑏</m:t>
                        </m:r>
                      </m:e>
                    </m:d>
                  </m:oMath>
                </a14:m>
                <a:r>
                  <a:rPr lang="en-IN" sz="2400" dirty="0" smtClean="0">
                    <a:latin typeface="Times New Roman" panose="02020603050405020304" pitchFamily="18" charset="0"/>
                    <a:cs typeface="Times New Roman" panose="02020603050405020304" pitchFamily="18" charset="0"/>
                  </a:rPr>
                  <a:t>       --- (1)</a:t>
                </a:r>
              </a:p>
              <a:p>
                <a:pPr marL="0" indent="0">
                  <a:buNone/>
                </a:pPr>
                <a:r>
                  <a:rPr lang="en-IN" sz="2400" dirty="0" smtClean="0">
                    <a:latin typeface="Times New Roman" panose="02020603050405020304" pitchFamily="18" charset="0"/>
                    <a:cs typeface="Times New Roman" panose="02020603050405020304" pitchFamily="18" charset="0"/>
                  </a:rPr>
                  <a:t>Differentiate (1) w.r.t ‘x’ and ‘y’ partially</a:t>
                </a:r>
              </a:p>
              <a:p>
                <a:pPr marL="0" indent="0">
                  <a:buNone/>
                </a:pPr>
                <a:r>
                  <a:rPr lang="en-IN" sz="2400" dirty="0" smtClean="0">
                    <a:cs typeface="Times New Roman" panose="02020603050405020304" pitchFamily="18" charset="0"/>
                  </a:rPr>
                  <a:t>            </a:t>
                </a:r>
                <a14:m>
                  <m:oMath xmlns:m="http://schemas.openxmlformats.org/officeDocument/2006/math">
                    <m:f>
                      <m:fPr>
                        <m:ctrlPr>
                          <a:rPr lang="en-IN" sz="2400" i="1" smtClean="0">
                            <a:latin typeface="Cambria Math" panose="02040503050406030204" pitchFamily="18" charset="0"/>
                            <a:cs typeface="Times New Roman" panose="02020603050405020304" pitchFamily="18" charset="0"/>
                          </a:rPr>
                        </m:ctrlPr>
                      </m:fPr>
                      <m:num>
                        <m:r>
                          <a:rPr lang="en-IN" sz="240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𝑧</m:t>
                        </m:r>
                      </m:num>
                      <m:den>
                        <m:r>
                          <a:rPr lang="en-IN" sz="2400" i="1" smtClean="0">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m:t>
                        </m:r>
                      </m:e>
                    </m:d>
                    <m:r>
                      <a:rPr lang="en-IN" sz="2400" b="0" i="1" smtClean="0">
                        <a:latin typeface="Cambria Math" panose="02040503050406030204" pitchFamily="18" charset="0"/>
                        <a:cs typeface="Times New Roman" panose="02020603050405020304" pitchFamily="18" charset="0"/>
                      </a:rPr>
                      <m:t>.1</m:t>
                    </m:r>
                  </m:oMath>
                </a14:m>
                <a:r>
                  <a:rPr lang="en-IN" sz="2400" dirty="0" smtClean="0">
                    <a:latin typeface="Times New Roman" panose="02020603050405020304" pitchFamily="18" charset="0"/>
                    <a:cs typeface="Times New Roman" panose="02020603050405020304" pitchFamily="18" charset="0"/>
                  </a:rPr>
                  <a:t>                 </a:t>
                </a:r>
                <a:r>
                  <a:rPr lang="en-IN" sz="2400" dirty="0" smtClean="0">
                    <a:latin typeface="Cambria Math" panose="02040503050406030204" pitchFamily="18" charset="0"/>
                    <a:ea typeface="Cambria Math" panose="02040503050406030204" pitchFamily="18" charset="0"/>
                    <a:cs typeface="Times New Roman" panose="02020603050405020304" pitchFamily="18" charset="0"/>
                  </a:rPr>
                  <a:t>⇒</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1" i="1" smtClean="0">
                        <a:latin typeface="Cambria Math" panose="02040503050406030204" pitchFamily="18" charset="0"/>
                        <a:cs typeface="Times New Roman" panose="02020603050405020304" pitchFamily="18" charset="0"/>
                      </a:rPr>
                      <m:t>𝒑</m:t>
                    </m:r>
                    <m:r>
                      <a:rPr lang="en-IN" sz="2400" b="1" i="1">
                        <a:latin typeface="Cambria Math" panose="02040503050406030204" pitchFamily="18" charset="0"/>
                        <a:cs typeface="Times New Roman" panose="02020603050405020304" pitchFamily="18" charset="0"/>
                      </a:rPr>
                      <m:t>=</m:t>
                    </m:r>
                    <m:d>
                      <m:dPr>
                        <m:ctrlPr>
                          <a:rPr lang="en-IN" sz="2400" b="1" i="1">
                            <a:latin typeface="Cambria Math" panose="02040503050406030204" pitchFamily="18" charset="0"/>
                            <a:cs typeface="Times New Roman" panose="02020603050405020304" pitchFamily="18" charset="0"/>
                          </a:rPr>
                        </m:ctrlPr>
                      </m:dPr>
                      <m:e>
                        <m:r>
                          <a:rPr lang="en-IN" sz="2400" b="1" i="1">
                            <a:latin typeface="Cambria Math" panose="02040503050406030204" pitchFamily="18" charset="0"/>
                            <a:cs typeface="Times New Roman" panose="02020603050405020304" pitchFamily="18" charset="0"/>
                          </a:rPr>
                          <m:t>𝒚</m:t>
                        </m:r>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𝒃</m:t>
                        </m:r>
                      </m:e>
                    </m:d>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latin typeface="Times New Roman" panose="02020603050405020304" pitchFamily="18" charset="0"/>
                    <a:cs typeface="Times New Roman" panose="02020603050405020304" pitchFamily="18" charset="0"/>
                  </a:rPr>
                  <a:t>Also,</a:t>
                </a:r>
                <a:r>
                  <a:rPr lang="en-IN" sz="2400" dirty="0" smtClean="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num>
                      <m:den>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𝑦</m:t>
                        </m:r>
                      </m:den>
                    </m:f>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𝑎</m:t>
                        </m:r>
                      </m:e>
                    </m:d>
                    <m:r>
                      <a:rPr lang="en-IN" sz="2400" i="1">
                        <a:latin typeface="Cambria Math" panose="02040503050406030204" pitchFamily="18" charset="0"/>
                        <a:cs typeface="Times New Roman" panose="02020603050405020304" pitchFamily="18" charset="0"/>
                      </a:rPr>
                      <m:t>.1</m:t>
                    </m:r>
                  </m:oMath>
                </a14:m>
                <a:r>
                  <a:rPr lang="en-IN" sz="2400" dirty="0">
                    <a:latin typeface="Times New Roman" panose="02020603050405020304" pitchFamily="18" charset="0"/>
                    <a:cs typeface="Times New Roman" panose="02020603050405020304" pitchFamily="18" charset="0"/>
                  </a:rPr>
                  <a:t>                 </a:t>
                </a:r>
                <a:r>
                  <a:rPr lang="en-IN" sz="2400" dirty="0">
                    <a:latin typeface="Cambria Math" panose="02040503050406030204" pitchFamily="18" charset="0"/>
                    <a:ea typeface="Cambria Math" panose="02040503050406030204" pitchFamily="18" charset="0"/>
                    <a:cs typeface="Times New Roman" panose="02020603050405020304" pitchFamily="18" charset="0"/>
                  </a:rPr>
                  <a:t>⇒</a:t>
                </a:r>
                <a:r>
                  <a:rPr lang="en-IN" sz="2400" dirty="0">
                    <a:latin typeface="Times New Roman" panose="02020603050405020304" pitchFamily="18" charset="0"/>
                    <a:cs typeface="Times New Roman" panose="02020603050405020304" pitchFamily="18" charset="0"/>
                  </a:rPr>
                  <a:t>    </a:t>
                </a:r>
                <a14:m>
                  <m:oMath xmlns:m="http://schemas.openxmlformats.org/officeDocument/2006/math">
                    <m:r>
                      <a:rPr lang="en-IN" sz="2400" b="1" i="1" smtClean="0">
                        <a:latin typeface="Cambria Math" panose="02040503050406030204" pitchFamily="18" charset="0"/>
                        <a:cs typeface="Times New Roman" panose="02020603050405020304" pitchFamily="18" charset="0"/>
                      </a:rPr>
                      <m:t>𝒒</m:t>
                    </m:r>
                    <m:r>
                      <a:rPr lang="en-IN" sz="2400" b="1" i="1">
                        <a:latin typeface="Cambria Math" panose="02040503050406030204" pitchFamily="18" charset="0"/>
                        <a:cs typeface="Times New Roman" panose="02020603050405020304" pitchFamily="18" charset="0"/>
                      </a:rPr>
                      <m:t>=</m:t>
                    </m:r>
                    <m:d>
                      <m:dPr>
                        <m:ctrlPr>
                          <a:rPr lang="en-IN" sz="2400" b="1" i="1">
                            <a:latin typeface="Cambria Math" panose="02040503050406030204" pitchFamily="18" charset="0"/>
                            <a:cs typeface="Times New Roman" panose="02020603050405020304" pitchFamily="18" charset="0"/>
                          </a:rPr>
                        </m:ctrlPr>
                      </m:dPr>
                      <m:e>
                        <m:r>
                          <a:rPr lang="en-IN" sz="2400" b="1" i="1" smtClean="0">
                            <a:latin typeface="Cambria Math" panose="02040503050406030204" pitchFamily="18" charset="0"/>
                            <a:cs typeface="Times New Roman" panose="02020603050405020304" pitchFamily="18" charset="0"/>
                          </a:rPr>
                          <m:t>𝒙</m:t>
                        </m:r>
                        <m:r>
                          <a:rPr lang="en-IN" sz="2400" b="1" i="1">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𝒂</m:t>
                        </m:r>
                      </m:e>
                    </m:d>
                  </m:oMath>
                </a14:m>
                <a:r>
                  <a:rPr lang="en-IN" sz="2400" dirty="0" smtClean="0">
                    <a:latin typeface="Times New Roman" panose="02020603050405020304" pitchFamily="18" charset="0"/>
                    <a:cs typeface="Times New Roman" panose="02020603050405020304" pitchFamily="18" charset="0"/>
                  </a:rPr>
                  <a:t> </a:t>
                </a:r>
              </a:p>
              <a:p>
                <a:pPr marL="457200" indent="-457200">
                  <a:buAutoNum type="arabicParenBoth"/>
                </a:pPr>
                <a:r>
                  <a:rPr lang="en-IN" sz="2400" dirty="0" smtClean="0">
                    <a:latin typeface="Cambria Math" panose="02040503050406030204" pitchFamily="18" charset="0"/>
                    <a:ea typeface="Cambria Math" panose="020405030504060302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𝑞</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𝑝</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1" i="1">
                        <a:latin typeface="Cambria Math" panose="02040503050406030204" pitchFamily="18" charset="0"/>
                        <a:cs typeface="Times New Roman" panose="02020603050405020304" pitchFamily="18" charset="0"/>
                      </a:rPr>
                      <m:t>𝒛</m:t>
                    </m:r>
                    <m:r>
                      <a:rPr lang="en-IN" sz="2400" b="1" i="1">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𝒑</m:t>
                    </m:r>
                    <m:r>
                      <a:rPr lang="en-IN" sz="2400" b="1" i="1">
                        <a:latin typeface="Cambria Math" panose="02040503050406030204" pitchFamily="18" charset="0"/>
                        <a:cs typeface="Times New Roman" panose="02020603050405020304" pitchFamily="18" charset="0"/>
                      </a:rPr>
                      <m:t>𝒒</m:t>
                    </m:r>
                  </m:oMath>
                </a14:m>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is the required PDE</a:t>
                </a: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94884"/>
                <a:ext cx="10515600" cy="4582079"/>
              </a:xfrm>
              <a:blipFill>
                <a:blip r:embed="rId2" cstate="print"/>
                <a:stretch>
                  <a:fillRect l="-928" t="-1864"/>
                </a:stretch>
              </a:blipFill>
            </p:spPr>
            <p:txBody>
              <a:bodyPr/>
              <a:lstStyle/>
              <a:p>
                <a:r>
                  <a:rPr lang="en-IN">
                    <a:noFill/>
                  </a:rPr>
                  <a:t> </a:t>
                </a:r>
              </a:p>
            </p:txBody>
          </p:sp>
        </mc:Fallback>
      </mc:AlternateContent>
    </p:spTree>
    <p:extLst>
      <p:ext uri="{BB962C8B-B14F-4D97-AF65-F5344CB8AC3E}">
        <p14:creationId xmlns:p14="http://schemas.microsoft.com/office/powerpoint/2010/main" val="116828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19898"/>
          </a:xfrm>
        </p:spPr>
        <p:txBody>
          <a:bodyPr>
            <a:normAutofit/>
          </a:bodyPr>
          <a:lstStyle/>
          <a:p>
            <a:r>
              <a:rPr lang="en-IN" sz="2200" b="1" i="1" dirty="0" smtClean="0">
                <a:solidFill>
                  <a:srgbClr val="FF0000"/>
                </a:solidFill>
                <a:latin typeface="Times New Roman" panose="02020603050405020304" pitchFamily="18" charset="0"/>
                <a:cs typeface="Times New Roman" panose="02020603050405020304" pitchFamily="18" charset="0"/>
              </a:rPr>
              <a:t>Form the PDE by eliminating arbitrary functions in the following</a:t>
            </a:r>
            <a:endParaRPr lang="en-IN" sz="2200" b="1" i="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37414"/>
                <a:ext cx="10515600" cy="4784651"/>
              </a:xfrm>
            </p:spPr>
            <p:txBody>
              <a:bodyPr>
                <a:normAutofit fontScale="77500" lnSpcReduction="20000"/>
              </a:bodyPr>
              <a:lstStyle/>
              <a:p>
                <a:pPr marL="457200" indent="-457200">
                  <a:buAutoNum type="arabicPeriod"/>
                </a:pPr>
                <a14:m>
                  <m:oMath xmlns:m="http://schemas.openxmlformats.org/officeDocument/2006/math">
                    <m:r>
                      <a:rPr lang="en-IN" b="0" i="1" smtClean="0">
                        <a:solidFill>
                          <a:srgbClr val="FF0000"/>
                        </a:solidFill>
                        <a:latin typeface="Cambria Math" panose="02040503050406030204" pitchFamily="18" charset="0"/>
                        <a:cs typeface="Times New Roman" panose="02020603050405020304" pitchFamily="18" charset="0"/>
                      </a:rPr>
                      <m:t>𝑧</m:t>
                    </m:r>
                    <m:r>
                      <a:rPr lang="en-IN" b="0" i="1" smtClean="0">
                        <a:solidFill>
                          <a:srgbClr val="FF0000"/>
                        </a:solidFill>
                        <a:latin typeface="Cambria Math" panose="02040503050406030204" pitchFamily="18" charset="0"/>
                        <a:cs typeface="Times New Roman" panose="02020603050405020304" pitchFamily="18" charset="0"/>
                      </a:rPr>
                      <m:t>=</m:t>
                    </m:r>
                    <m:r>
                      <a:rPr lang="en-IN" b="0" i="1" smtClean="0">
                        <a:solidFill>
                          <a:srgbClr val="FF0000"/>
                        </a:solidFill>
                        <a:latin typeface="Cambria Math" panose="02040503050406030204" pitchFamily="18" charset="0"/>
                        <a:cs typeface="Times New Roman" panose="02020603050405020304" pitchFamily="18" charset="0"/>
                      </a:rPr>
                      <m:t>𝑓</m:t>
                    </m:r>
                    <m:d>
                      <m:dPr>
                        <m:ctrlPr>
                          <a:rPr lang="en-IN" b="0" i="1" smtClean="0">
                            <a:solidFill>
                              <a:srgbClr val="FF0000"/>
                            </a:solidFill>
                            <a:latin typeface="Cambria Math" panose="02040503050406030204" pitchFamily="18" charset="0"/>
                            <a:cs typeface="Times New Roman" panose="02020603050405020304" pitchFamily="18" charset="0"/>
                          </a:rPr>
                        </m:ctrlPr>
                      </m:dPr>
                      <m:e>
                        <m:sSup>
                          <m:sSupPr>
                            <m:ctrlPr>
                              <a:rPr lang="en-IN" b="0" i="1" smtClean="0">
                                <a:solidFill>
                                  <a:srgbClr val="FF0000"/>
                                </a:solidFill>
                                <a:latin typeface="Cambria Math" panose="02040503050406030204" pitchFamily="18" charset="0"/>
                                <a:cs typeface="Times New Roman" panose="02020603050405020304" pitchFamily="18" charset="0"/>
                              </a:rPr>
                            </m:ctrlPr>
                          </m:sSupPr>
                          <m:e>
                            <m:r>
                              <a:rPr lang="en-IN" b="0" i="1" smtClean="0">
                                <a:solidFill>
                                  <a:srgbClr val="FF0000"/>
                                </a:solidFill>
                                <a:latin typeface="Cambria Math" panose="02040503050406030204" pitchFamily="18" charset="0"/>
                                <a:cs typeface="Times New Roman" panose="02020603050405020304" pitchFamily="18" charset="0"/>
                              </a:rPr>
                              <m:t>𝑥</m:t>
                            </m:r>
                          </m:e>
                          <m:sup>
                            <m:r>
                              <a:rPr lang="en-IN" b="0" i="1" smtClean="0">
                                <a:solidFill>
                                  <a:srgbClr val="FF0000"/>
                                </a:solidFill>
                                <a:latin typeface="Cambria Math" panose="02040503050406030204" pitchFamily="18" charset="0"/>
                                <a:cs typeface="Times New Roman" panose="02020603050405020304" pitchFamily="18" charset="0"/>
                              </a:rPr>
                              <m:t>2</m:t>
                            </m:r>
                          </m:sup>
                        </m:sSup>
                        <m:r>
                          <a:rPr lang="en-IN" b="0" i="1" smtClean="0">
                            <a:solidFill>
                              <a:srgbClr val="FF0000"/>
                            </a:solidFill>
                            <a:latin typeface="Cambria Math" panose="02040503050406030204" pitchFamily="18" charset="0"/>
                            <a:cs typeface="Times New Roman" panose="02020603050405020304" pitchFamily="18" charset="0"/>
                          </a:rPr>
                          <m:t>+</m:t>
                        </m:r>
                        <m:sSup>
                          <m:sSupPr>
                            <m:ctrlPr>
                              <a:rPr lang="en-IN" b="0" i="1" smtClean="0">
                                <a:solidFill>
                                  <a:srgbClr val="FF0000"/>
                                </a:solidFill>
                                <a:latin typeface="Cambria Math" panose="02040503050406030204" pitchFamily="18" charset="0"/>
                                <a:cs typeface="Times New Roman" panose="02020603050405020304" pitchFamily="18" charset="0"/>
                              </a:rPr>
                            </m:ctrlPr>
                          </m:sSupPr>
                          <m:e>
                            <m:r>
                              <a:rPr lang="en-IN" b="0" i="1" smtClean="0">
                                <a:solidFill>
                                  <a:srgbClr val="FF0000"/>
                                </a:solidFill>
                                <a:latin typeface="Cambria Math" panose="02040503050406030204" pitchFamily="18" charset="0"/>
                                <a:cs typeface="Times New Roman" panose="02020603050405020304" pitchFamily="18" charset="0"/>
                              </a:rPr>
                              <m:t>𝑦</m:t>
                            </m:r>
                          </m:e>
                          <m:sup>
                            <m:r>
                              <a:rPr lang="en-IN" b="0" i="1" smtClean="0">
                                <a:solidFill>
                                  <a:srgbClr val="FF0000"/>
                                </a:solidFill>
                                <a:latin typeface="Cambria Math" panose="02040503050406030204" pitchFamily="18" charset="0"/>
                                <a:cs typeface="Times New Roman" panose="02020603050405020304" pitchFamily="18" charset="0"/>
                              </a:rPr>
                              <m:t>2</m:t>
                            </m:r>
                          </m:sup>
                        </m:sSup>
                      </m:e>
                    </m:d>
                  </m:oMath>
                </a14:m>
                <a:endParaRPr lang="en-IN" dirty="0" smtClean="0">
                  <a:latin typeface="Times New Roman" panose="02020603050405020304" pitchFamily="18" charset="0"/>
                  <a:cs typeface="Times New Roman" panose="02020603050405020304" pitchFamily="18" charset="0"/>
                </a:endParaRPr>
              </a:p>
              <a:p>
                <a:pPr marL="0" indent="0">
                  <a:buNone/>
                </a:pPr>
                <a:r>
                  <a:rPr lang="en-IN" sz="2600" b="1" dirty="0" smtClean="0">
                    <a:latin typeface="Times New Roman" panose="02020603050405020304" pitchFamily="18" charset="0"/>
                    <a:cs typeface="Times New Roman" panose="02020603050405020304" pitchFamily="18" charset="0"/>
                  </a:rPr>
                  <a:t>Sol:  </a:t>
                </a:r>
                <a:r>
                  <a:rPr lang="en-IN" dirty="0" smtClean="0">
                    <a:latin typeface="Times New Roman" panose="02020603050405020304" pitchFamily="18" charset="0"/>
                    <a:cs typeface="Times New Roman" panose="02020603050405020304" pitchFamily="18" charset="0"/>
                  </a:rPr>
                  <a:t>Given  </a:t>
                </a:r>
                <a14:m>
                  <m:oMath xmlns:m="http://schemas.openxmlformats.org/officeDocument/2006/math">
                    <m:r>
                      <a:rPr lang="en-IN" b="0" i="1">
                        <a:latin typeface="Cambria Math" panose="02040503050406030204" pitchFamily="18" charset="0"/>
                        <a:cs typeface="Times New Roman" panose="02020603050405020304" pitchFamily="18" charset="0"/>
                      </a:rPr>
                      <m:t>𝑧</m:t>
                    </m:r>
                    <m:r>
                      <a:rPr lang="en-IN" b="0" i="1">
                        <a:latin typeface="Cambria Math" panose="02040503050406030204" pitchFamily="18" charset="0"/>
                        <a:cs typeface="Times New Roman" panose="02020603050405020304" pitchFamily="18" charset="0"/>
                      </a:rPr>
                      <m:t>=</m:t>
                    </m:r>
                    <m:r>
                      <a:rPr lang="en-IN" b="0"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𝑥</m:t>
                            </m:r>
                          </m:e>
                          <m:sup>
                            <m:r>
                              <a:rPr lang="en-IN" b="0" i="1">
                                <a:latin typeface="Cambria Math" panose="02040503050406030204" pitchFamily="18" charset="0"/>
                                <a:cs typeface="Times New Roman" panose="02020603050405020304" pitchFamily="18" charset="0"/>
                              </a:rPr>
                              <m:t>2</m:t>
                            </m:r>
                          </m:sup>
                        </m:sSup>
                        <m:r>
                          <a:rPr lang="en-IN" b="0"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𝑦</m:t>
                            </m:r>
                          </m:e>
                          <m:sup>
                            <m:r>
                              <a:rPr lang="en-IN" b="0" i="1">
                                <a:latin typeface="Cambria Math" panose="02040503050406030204" pitchFamily="18" charset="0"/>
                                <a:cs typeface="Times New Roman" panose="02020603050405020304" pitchFamily="18" charset="0"/>
                              </a:rPr>
                              <m:t>2</m:t>
                            </m:r>
                          </m:sup>
                        </m:sSup>
                      </m:e>
                    </m:d>
                  </m:oMath>
                </a14:m>
                <a:r>
                  <a:rPr lang="en-IN" dirty="0" smtClean="0">
                    <a:latin typeface="Times New Roman" panose="02020603050405020304" pitchFamily="18" charset="0"/>
                    <a:cs typeface="Times New Roman" panose="02020603050405020304" pitchFamily="18" charset="0"/>
                  </a:rPr>
                  <a:t>     --- (1)</a:t>
                </a:r>
              </a:p>
              <a:p>
                <a:pPr marL="0" indent="0">
                  <a:buNone/>
                </a:pPr>
                <a:r>
                  <a:rPr lang="en-IN" dirty="0" smtClean="0">
                    <a:latin typeface="Times New Roman" panose="02020603050405020304" pitchFamily="18" charset="0"/>
                    <a:cs typeface="Times New Roman" panose="02020603050405020304" pitchFamily="18" charset="0"/>
                  </a:rPr>
                  <a:t>Differentiating (1) partially w.r.t ‘</a:t>
                </a:r>
                <a14:m>
                  <m:oMath xmlns:m="http://schemas.openxmlformats.org/officeDocument/2006/math">
                    <m:r>
                      <a:rPr lang="en-IN" i="1">
                        <a:latin typeface="Cambria Math" panose="02040503050406030204" pitchFamily="18" charset="0"/>
                        <a:cs typeface="Times New Roman" panose="02020603050405020304" pitchFamily="18" charset="0"/>
                      </a:rPr>
                      <m:t>𝑥</m:t>
                    </m:r>
                  </m:oMath>
                </a14:m>
                <a:r>
                  <a:rPr lang="en-IN"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i="1">
                        <a:latin typeface="Cambria Math" panose="02040503050406030204" pitchFamily="18" charset="0"/>
                        <a:cs typeface="Times New Roman" panose="02020603050405020304" pitchFamily="18" charset="0"/>
                      </a:rPr>
                      <m:t>𝑦</m:t>
                    </m:r>
                  </m:oMath>
                </a14:m>
                <a:r>
                  <a:rPr lang="en-IN" dirty="0" smtClean="0">
                    <a:latin typeface="Times New Roman" panose="02020603050405020304" pitchFamily="18" charset="0"/>
                    <a:cs typeface="Times New Roman" panose="02020603050405020304" pitchFamily="18" charset="0"/>
                  </a:rPr>
                  <a:t>’ , we have</a:t>
                </a:r>
              </a:p>
              <a:p>
                <a:pPr marL="0" indent="0">
                  <a:buNone/>
                </a:pPr>
                <a14:m>
                  <m:oMath xmlns:m="http://schemas.openxmlformats.org/officeDocument/2006/math">
                    <m:f>
                      <m:fPr>
                        <m:ctrlPr>
                          <a:rPr lang="en-IN" i="1" smtClean="0">
                            <a:latin typeface="Cambria Math" panose="02040503050406030204" pitchFamily="18" charset="0"/>
                            <a:cs typeface="Times New Roman" panose="02020603050405020304" pitchFamily="18" charset="0"/>
                          </a:rPr>
                        </m:ctrlPr>
                      </m:fPr>
                      <m:num>
                        <m:r>
                          <a:rPr lang="en-IN"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𝑧</m:t>
                        </m:r>
                      </m:num>
                      <m:den>
                        <m:r>
                          <a:rPr lang="en-IN" i="1" smtClean="0">
                            <a:latin typeface="Cambria Math" panose="02040503050406030204" pitchFamily="18" charset="0"/>
                            <a:cs typeface="Times New Roman" panose="02020603050405020304" pitchFamily="18" charset="0"/>
                          </a:rPr>
                          <m:t>𝜕</m:t>
                        </m:r>
                        <m:r>
                          <a:rPr lang="en-IN" i="1" smtClean="0">
                            <a:latin typeface="Cambria Math" panose="02040503050406030204" pitchFamily="18" charset="0"/>
                            <a:cs typeface="Times New Roman" panose="02020603050405020304" pitchFamily="18" charset="0"/>
                          </a:rPr>
                          <m:t>𝑥</m:t>
                        </m:r>
                      </m:den>
                    </m:f>
                    <m:r>
                      <a:rPr lang="en-IN" b="0"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𝑝</m:t>
                    </m:r>
                    <m:r>
                      <a:rPr lang="en-IN" b="0" i="1" smtClean="0">
                        <a:latin typeface="Cambria Math" panose="02040503050406030204" pitchFamily="18" charset="0"/>
                        <a:cs typeface="Times New Roman" panose="02020603050405020304" pitchFamily="18" charset="0"/>
                      </a:rPr>
                      <m:t>=</m:t>
                    </m:r>
                    <m:sSup>
                      <m:sSupPr>
                        <m:ctrlPr>
                          <a:rPr lang="en-IN" b="0" i="1" smtClean="0">
                            <a:latin typeface="Cambria Math" panose="02040503050406030204" pitchFamily="18" charset="0"/>
                            <a:cs typeface="Times New Roman" panose="02020603050405020304" pitchFamily="18" charset="0"/>
                          </a:rPr>
                        </m:ctrlPr>
                      </m:sSupPr>
                      <m:e>
                        <m:r>
                          <a:rPr lang="en-IN" b="0" i="1" smtClean="0">
                            <a:latin typeface="Cambria Math" panose="02040503050406030204" pitchFamily="18" charset="0"/>
                            <a:cs typeface="Times New Roman" panose="02020603050405020304" pitchFamily="18" charset="0"/>
                          </a:rPr>
                          <m:t>𝑓</m:t>
                        </m:r>
                      </m:e>
                      <m:sup>
                        <m:r>
                          <a:rPr lang="en-IN" b="0" i="1" smtClean="0">
                            <a:latin typeface="Cambria Math" panose="02040503050406030204" pitchFamily="18" charset="0"/>
                            <a:cs typeface="Times New Roman" panose="02020603050405020304" pitchFamily="18" charset="0"/>
                          </a:rPr>
                          <m:t>′</m:t>
                        </m:r>
                      </m:sup>
                    </m:sSup>
                    <m:d>
                      <m:dPr>
                        <m:ctrlPr>
                          <a:rPr lang="en-IN" b="0" i="1" smtClean="0">
                            <a:latin typeface="Cambria Math" panose="02040503050406030204" pitchFamily="18" charset="0"/>
                            <a:cs typeface="Times New Roman" panose="02020603050405020304" pitchFamily="18" charset="0"/>
                          </a:rPr>
                        </m:ctrlPr>
                      </m:dPr>
                      <m:e>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𝑥</m:t>
                            </m:r>
                          </m:e>
                          <m:sup>
                            <m:r>
                              <a:rPr lang="en-IN" i="1">
                                <a:latin typeface="Cambria Math" panose="02040503050406030204" pitchFamily="18" charset="0"/>
                                <a:cs typeface="Times New Roman" panose="02020603050405020304" pitchFamily="18" charset="0"/>
                              </a:rPr>
                              <m:t>2</m:t>
                            </m:r>
                          </m:sup>
                        </m:sSup>
                        <m:r>
                          <a:rPr lang="en-IN"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𝑦</m:t>
                            </m:r>
                          </m:e>
                          <m:sup>
                            <m:r>
                              <a:rPr lang="en-IN" i="1">
                                <a:latin typeface="Cambria Math" panose="02040503050406030204" pitchFamily="18" charset="0"/>
                                <a:cs typeface="Times New Roman" panose="02020603050405020304" pitchFamily="18" charset="0"/>
                              </a:rPr>
                              <m:t>2</m:t>
                            </m:r>
                          </m:sup>
                        </m:sSup>
                      </m:e>
                    </m:d>
                    <m:r>
                      <a:rPr lang="en-IN" b="0" i="1" smtClean="0">
                        <a:latin typeface="Cambria Math" panose="02040503050406030204" pitchFamily="18" charset="0"/>
                        <a:cs typeface="Times New Roman" panose="02020603050405020304" pitchFamily="18" charset="0"/>
                      </a:rPr>
                      <m:t>.2</m:t>
                    </m:r>
                    <m:r>
                      <a:rPr lang="en-IN" b="0" i="1" smtClean="0">
                        <a:latin typeface="Cambria Math" panose="02040503050406030204" pitchFamily="18" charset="0"/>
                        <a:cs typeface="Times New Roman" panose="02020603050405020304" pitchFamily="18" charset="0"/>
                      </a:rPr>
                      <m:t>𝑥</m:t>
                    </m:r>
                  </m:oMath>
                </a14:m>
                <a:r>
                  <a:rPr lang="en-IN"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i="1">
                            <a:latin typeface="Cambria Math" panose="02040503050406030204" pitchFamily="18" charset="0"/>
                            <a:cs typeface="Times New Roman" panose="02020603050405020304" pitchFamily="18" charset="0"/>
                          </a:rPr>
                        </m:ctrlPr>
                      </m:fPr>
                      <m:num>
                        <m:r>
                          <a:rPr lang="en-IN" i="1">
                            <a:latin typeface="Cambria Math" panose="02040503050406030204" pitchFamily="18" charset="0"/>
                            <a:cs typeface="Times New Roman" panose="02020603050405020304" pitchFamily="18" charset="0"/>
                          </a:rPr>
                          <m:t>𝜕</m:t>
                        </m:r>
                        <m:r>
                          <a:rPr lang="en-IN" i="1">
                            <a:latin typeface="Cambria Math" panose="02040503050406030204" pitchFamily="18" charset="0"/>
                            <a:cs typeface="Times New Roman" panose="02020603050405020304" pitchFamily="18" charset="0"/>
                          </a:rPr>
                          <m:t>𝑧</m:t>
                        </m:r>
                      </m:num>
                      <m:den>
                        <m:r>
                          <a:rPr lang="en-IN" i="1">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𝑦</m:t>
                        </m:r>
                      </m:den>
                    </m:f>
                    <m:r>
                      <a:rPr lang="en-IN" b="0"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𝑞</m:t>
                    </m:r>
                    <m:r>
                      <a:rPr lang="en-IN"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𝑥</m:t>
                            </m:r>
                          </m:e>
                          <m:sup>
                            <m:r>
                              <a:rPr lang="en-IN" i="1">
                                <a:latin typeface="Cambria Math" panose="02040503050406030204" pitchFamily="18" charset="0"/>
                                <a:cs typeface="Times New Roman" panose="02020603050405020304" pitchFamily="18" charset="0"/>
                              </a:rPr>
                              <m:t>2</m:t>
                            </m:r>
                          </m:sup>
                        </m:sSup>
                        <m:r>
                          <a:rPr lang="en-IN" i="1">
                            <a:latin typeface="Cambria Math" panose="02040503050406030204" pitchFamily="18" charset="0"/>
                            <a:cs typeface="Times New Roman" panose="02020603050405020304" pitchFamily="18" charset="0"/>
                          </a:rPr>
                          <m:t>+</m:t>
                        </m:r>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𝑦</m:t>
                            </m:r>
                          </m:e>
                          <m:sup>
                            <m:r>
                              <a:rPr lang="en-IN" i="1">
                                <a:latin typeface="Cambria Math" panose="02040503050406030204" pitchFamily="18" charset="0"/>
                                <a:cs typeface="Times New Roman" panose="02020603050405020304" pitchFamily="18" charset="0"/>
                              </a:rPr>
                              <m:t>2</m:t>
                            </m:r>
                          </m:sup>
                        </m:sSup>
                      </m:e>
                    </m:d>
                    <m:r>
                      <a:rPr lang="en-IN" i="1">
                        <a:latin typeface="Cambria Math" panose="02040503050406030204" pitchFamily="18" charset="0"/>
                        <a:cs typeface="Times New Roman" panose="02020603050405020304" pitchFamily="18" charset="0"/>
                      </a:rPr>
                      <m:t>.2</m:t>
                    </m:r>
                    <m:r>
                      <a:rPr lang="en-IN" b="0" i="1" smtClean="0">
                        <a:latin typeface="Cambria Math" panose="02040503050406030204" pitchFamily="18" charset="0"/>
                        <a:cs typeface="Times New Roman" panose="02020603050405020304" pitchFamily="18" charset="0"/>
                      </a:rPr>
                      <m:t>𝑦</m:t>
                    </m:r>
                  </m:oMath>
                </a14:m>
                <a:r>
                  <a:rPr lang="en-IN" dirty="0" smtClean="0">
                    <a:latin typeface="Times New Roman" panose="02020603050405020304" pitchFamily="18" charset="0"/>
                    <a:cs typeface="Times New Roman" panose="02020603050405020304" pitchFamily="18" charset="0"/>
                  </a:rPr>
                  <a:t>     </a:t>
                </a:r>
              </a:p>
              <a:p>
                <a:pPr marL="0" indent="0">
                  <a:buNone/>
                </a:pPr>
                <a:r>
                  <a:rPr lang="en-IN"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3100" i="1">
                            <a:latin typeface="Cambria Math" panose="02040503050406030204" pitchFamily="18" charset="0"/>
                            <a:cs typeface="Times New Roman" panose="02020603050405020304" pitchFamily="18" charset="0"/>
                          </a:rPr>
                        </m:ctrlPr>
                      </m:fPr>
                      <m:num>
                        <m:r>
                          <a:rPr lang="en-IN" sz="3100" b="0" i="1" smtClean="0">
                            <a:latin typeface="Cambria Math" panose="02040503050406030204" pitchFamily="18" charset="0"/>
                            <a:cs typeface="Times New Roman" panose="02020603050405020304" pitchFamily="18" charset="0"/>
                          </a:rPr>
                          <m:t>𝑝</m:t>
                        </m:r>
                      </m:num>
                      <m:den>
                        <m:r>
                          <a:rPr lang="en-IN" sz="3100" i="1">
                            <a:latin typeface="Cambria Math" panose="02040503050406030204" pitchFamily="18" charset="0"/>
                            <a:cs typeface="Times New Roman" panose="02020603050405020304" pitchFamily="18" charset="0"/>
                          </a:rPr>
                          <m:t>𝑥</m:t>
                        </m:r>
                      </m:den>
                    </m:f>
                    <m:r>
                      <a:rPr lang="en-IN" sz="3100" i="1">
                        <a:latin typeface="Cambria Math" panose="02040503050406030204" pitchFamily="18" charset="0"/>
                        <a:cs typeface="Times New Roman" panose="02020603050405020304" pitchFamily="18" charset="0"/>
                      </a:rPr>
                      <m:t>=</m:t>
                    </m:r>
                    <m:sSup>
                      <m:sSupPr>
                        <m:ctrlPr>
                          <a:rPr lang="en-IN" sz="3100" i="1">
                            <a:latin typeface="Cambria Math" panose="02040503050406030204" pitchFamily="18" charset="0"/>
                            <a:cs typeface="Times New Roman" panose="02020603050405020304" pitchFamily="18" charset="0"/>
                          </a:rPr>
                        </m:ctrlPr>
                      </m:sSupPr>
                      <m:e>
                        <m:r>
                          <a:rPr lang="en-IN" sz="3100" b="0" i="1" smtClean="0">
                            <a:latin typeface="Cambria Math" panose="02040503050406030204" pitchFamily="18" charset="0"/>
                            <a:cs typeface="Times New Roman" panose="02020603050405020304" pitchFamily="18" charset="0"/>
                          </a:rPr>
                          <m:t>2</m:t>
                        </m:r>
                        <m:r>
                          <a:rPr lang="en-IN" sz="3100" i="1">
                            <a:latin typeface="Cambria Math" panose="02040503050406030204" pitchFamily="18" charset="0"/>
                            <a:cs typeface="Times New Roman" panose="02020603050405020304" pitchFamily="18" charset="0"/>
                          </a:rPr>
                          <m:t>𝑓</m:t>
                        </m:r>
                      </m:e>
                      <m:sup>
                        <m:r>
                          <a:rPr lang="en-IN" sz="3100" i="1">
                            <a:latin typeface="Cambria Math" panose="02040503050406030204" pitchFamily="18" charset="0"/>
                            <a:cs typeface="Times New Roman" panose="02020603050405020304" pitchFamily="18" charset="0"/>
                          </a:rPr>
                          <m:t>′</m:t>
                        </m:r>
                      </m:sup>
                    </m:sSup>
                    <m:d>
                      <m:dPr>
                        <m:ctrlPr>
                          <a:rPr lang="en-IN" sz="3100" i="1">
                            <a:latin typeface="Cambria Math" panose="02040503050406030204" pitchFamily="18" charset="0"/>
                            <a:cs typeface="Times New Roman" panose="02020603050405020304" pitchFamily="18" charset="0"/>
                          </a:rPr>
                        </m:ctrlPr>
                      </m:dPr>
                      <m:e>
                        <m:sSup>
                          <m:sSupPr>
                            <m:ctrlPr>
                              <a:rPr lang="en-IN" sz="3100" i="1">
                                <a:latin typeface="Cambria Math" panose="02040503050406030204" pitchFamily="18" charset="0"/>
                                <a:cs typeface="Times New Roman" panose="02020603050405020304" pitchFamily="18" charset="0"/>
                              </a:rPr>
                            </m:ctrlPr>
                          </m:sSupPr>
                          <m:e>
                            <m:r>
                              <a:rPr lang="en-IN" sz="3100" i="1">
                                <a:latin typeface="Cambria Math" panose="02040503050406030204" pitchFamily="18" charset="0"/>
                                <a:cs typeface="Times New Roman" panose="02020603050405020304" pitchFamily="18" charset="0"/>
                              </a:rPr>
                              <m:t>𝑥</m:t>
                            </m:r>
                          </m:e>
                          <m:sup>
                            <m:r>
                              <a:rPr lang="en-IN" sz="3100" i="1">
                                <a:latin typeface="Cambria Math" panose="02040503050406030204" pitchFamily="18" charset="0"/>
                                <a:cs typeface="Times New Roman" panose="02020603050405020304" pitchFamily="18" charset="0"/>
                              </a:rPr>
                              <m:t>2</m:t>
                            </m:r>
                          </m:sup>
                        </m:sSup>
                        <m:r>
                          <a:rPr lang="en-IN" sz="3100" i="1">
                            <a:latin typeface="Cambria Math" panose="02040503050406030204" pitchFamily="18" charset="0"/>
                            <a:cs typeface="Times New Roman" panose="02020603050405020304" pitchFamily="18" charset="0"/>
                          </a:rPr>
                          <m:t>+</m:t>
                        </m:r>
                        <m:sSup>
                          <m:sSupPr>
                            <m:ctrlPr>
                              <a:rPr lang="en-IN" sz="3100" i="1">
                                <a:latin typeface="Cambria Math" panose="02040503050406030204" pitchFamily="18" charset="0"/>
                                <a:cs typeface="Times New Roman" panose="02020603050405020304" pitchFamily="18" charset="0"/>
                              </a:rPr>
                            </m:ctrlPr>
                          </m:sSupPr>
                          <m:e>
                            <m:r>
                              <a:rPr lang="en-IN" sz="3100" i="1">
                                <a:latin typeface="Cambria Math" panose="02040503050406030204" pitchFamily="18" charset="0"/>
                                <a:cs typeface="Times New Roman" panose="02020603050405020304" pitchFamily="18" charset="0"/>
                              </a:rPr>
                              <m:t>𝑦</m:t>
                            </m:r>
                          </m:e>
                          <m:sup>
                            <m:r>
                              <a:rPr lang="en-IN" sz="3100" i="1">
                                <a:latin typeface="Cambria Math" panose="02040503050406030204" pitchFamily="18" charset="0"/>
                                <a:cs typeface="Times New Roman" panose="02020603050405020304" pitchFamily="18" charset="0"/>
                              </a:rPr>
                              <m:t>2</m:t>
                            </m:r>
                          </m:sup>
                        </m:sSup>
                      </m:e>
                    </m:d>
                  </m:oMath>
                </a14:m>
                <a:r>
                  <a:rPr lang="en-IN" sz="3100" dirty="0">
                    <a:latin typeface="Times New Roman" panose="02020603050405020304" pitchFamily="18" charset="0"/>
                    <a:cs typeface="Times New Roman" panose="02020603050405020304" pitchFamily="18" charset="0"/>
                  </a:rPr>
                  <a:t>     </a:t>
                </a:r>
                <a:r>
                  <a:rPr lang="en-IN" sz="3100" dirty="0" smtClean="0">
                    <a:latin typeface="Times New Roman" panose="02020603050405020304" pitchFamily="18" charset="0"/>
                    <a:cs typeface="Times New Roman" panose="02020603050405020304" pitchFamily="18" charset="0"/>
                  </a:rPr>
                  <a:t>--- (2)                                        </a:t>
                </a:r>
                <a14:m>
                  <m:oMath xmlns:m="http://schemas.openxmlformats.org/officeDocument/2006/math">
                    <m:f>
                      <m:fPr>
                        <m:ctrlPr>
                          <a:rPr lang="en-IN" sz="3100" i="1">
                            <a:latin typeface="Cambria Math" panose="02040503050406030204" pitchFamily="18" charset="0"/>
                            <a:cs typeface="Times New Roman" panose="02020603050405020304" pitchFamily="18" charset="0"/>
                          </a:rPr>
                        </m:ctrlPr>
                      </m:fPr>
                      <m:num>
                        <m:r>
                          <a:rPr lang="en-IN" sz="3100" b="0" i="1" smtClean="0">
                            <a:latin typeface="Cambria Math" panose="02040503050406030204" pitchFamily="18" charset="0"/>
                            <a:cs typeface="Times New Roman" panose="02020603050405020304" pitchFamily="18" charset="0"/>
                          </a:rPr>
                          <m:t>𝑞</m:t>
                        </m:r>
                      </m:num>
                      <m:den>
                        <m:r>
                          <a:rPr lang="en-IN" sz="3100" i="1">
                            <a:latin typeface="Cambria Math" panose="02040503050406030204" pitchFamily="18" charset="0"/>
                            <a:cs typeface="Times New Roman" panose="02020603050405020304" pitchFamily="18" charset="0"/>
                          </a:rPr>
                          <m:t>𝑦</m:t>
                        </m:r>
                      </m:den>
                    </m:f>
                    <m:r>
                      <a:rPr lang="en-IN" sz="3100" i="1">
                        <a:latin typeface="Cambria Math" panose="02040503050406030204" pitchFamily="18" charset="0"/>
                        <a:cs typeface="Times New Roman" panose="02020603050405020304" pitchFamily="18" charset="0"/>
                      </a:rPr>
                      <m:t>=</m:t>
                    </m:r>
                    <m:sSup>
                      <m:sSupPr>
                        <m:ctrlPr>
                          <a:rPr lang="en-IN" sz="3100" i="1">
                            <a:latin typeface="Cambria Math" panose="02040503050406030204" pitchFamily="18" charset="0"/>
                            <a:cs typeface="Times New Roman" panose="02020603050405020304" pitchFamily="18" charset="0"/>
                          </a:rPr>
                        </m:ctrlPr>
                      </m:sSupPr>
                      <m:e>
                        <m:r>
                          <a:rPr lang="en-IN" sz="3100" b="0" i="1" smtClean="0">
                            <a:latin typeface="Cambria Math" panose="02040503050406030204" pitchFamily="18" charset="0"/>
                            <a:cs typeface="Times New Roman" panose="02020603050405020304" pitchFamily="18" charset="0"/>
                          </a:rPr>
                          <m:t>2</m:t>
                        </m:r>
                        <m:r>
                          <a:rPr lang="en-IN" sz="3100" i="1">
                            <a:latin typeface="Cambria Math" panose="02040503050406030204" pitchFamily="18" charset="0"/>
                            <a:cs typeface="Times New Roman" panose="02020603050405020304" pitchFamily="18" charset="0"/>
                          </a:rPr>
                          <m:t>𝑓</m:t>
                        </m:r>
                      </m:e>
                      <m:sup>
                        <m:r>
                          <a:rPr lang="en-IN" sz="3100" i="1">
                            <a:latin typeface="Cambria Math" panose="02040503050406030204" pitchFamily="18" charset="0"/>
                            <a:cs typeface="Times New Roman" panose="02020603050405020304" pitchFamily="18" charset="0"/>
                          </a:rPr>
                          <m:t>′</m:t>
                        </m:r>
                      </m:sup>
                    </m:sSup>
                    <m:d>
                      <m:dPr>
                        <m:ctrlPr>
                          <a:rPr lang="en-IN" sz="3100" i="1">
                            <a:latin typeface="Cambria Math" panose="02040503050406030204" pitchFamily="18" charset="0"/>
                            <a:cs typeface="Times New Roman" panose="02020603050405020304" pitchFamily="18" charset="0"/>
                          </a:rPr>
                        </m:ctrlPr>
                      </m:dPr>
                      <m:e>
                        <m:sSup>
                          <m:sSupPr>
                            <m:ctrlPr>
                              <a:rPr lang="en-IN" sz="3100" i="1">
                                <a:latin typeface="Cambria Math" panose="02040503050406030204" pitchFamily="18" charset="0"/>
                                <a:cs typeface="Times New Roman" panose="02020603050405020304" pitchFamily="18" charset="0"/>
                              </a:rPr>
                            </m:ctrlPr>
                          </m:sSupPr>
                          <m:e>
                            <m:r>
                              <a:rPr lang="en-IN" sz="3100" i="1">
                                <a:latin typeface="Cambria Math" panose="02040503050406030204" pitchFamily="18" charset="0"/>
                                <a:cs typeface="Times New Roman" panose="02020603050405020304" pitchFamily="18" charset="0"/>
                              </a:rPr>
                              <m:t>𝑥</m:t>
                            </m:r>
                          </m:e>
                          <m:sup>
                            <m:r>
                              <a:rPr lang="en-IN" sz="3100" i="1">
                                <a:latin typeface="Cambria Math" panose="02040503050406030204" pitchFamily="18" charset="0"/>
                                <a:cs typeface="Times New Roman" panose="02020603050405020304" pitchFamily="18" charset="0"/>
                              </a:rPr>
                              <m:t>2</m:t>
                            </m:r>
                          </m:sup>
                        </m:sSup>
                        <m:r>
                          <a:rPr lang="en-IN" sz="3100" i="1">
                            <a:latin typeface="Cambria Math" panose="02040503050406030204" pitchFamily="18" charset="0"/>
                            <a:cs typeface="Times New Roman" panose="02020603050405020304" pitchFamily="18" charset="0"/>
                          </a:rPr>
                          <m:t>+</m:t>
                        </m:r>
                        <m:sSup>
                          <m:sSupPr>
                            <m:ctrlPr>
                              <a:rPr lang="en-IN" sz="3100" i="1">
                                <a:latin typeface="Cambria Math" panose="02040503050406030204" pitchFamily="18" charset="0"/>
                                <a:cs typeface="Times New Roman" panose="02020603050405020304" pitchFamily="18" charset="0"/>
                              </a:rPr>
                            </m:ctrlPr>
                          </m:sSupPr>
                          <m:e>
                            <m:r>
                              <a:rPr lang="en-IN" sz="3100" i="1">
                                <a:latin typeface="Cambria Math" panose="02040503050406030204" pitchFamily="18" charset="0"/>
                                <a:cs typeface="Times New Roman" panose="02020603050405020304" pitchFamily="18" charset="0"/>
                              </a:rPr>
                              <m:t>𝑦</m:t>
                            </m:r>
                          </m:e>
                          <m:sup>
                            <m:r>
                              <a:rPr lang="en-IN" sz="3100" i="1">
                                <a:latin typeface="Cambria Math" panose="02040503050406030204" pitchFamily="18" charset="0"/>
                                <a:cs typeface="Times New Roman" panose="02020603050405020304" pitchFamily="18" charset="0"/>
                              </a:rPr>
                              <m:t>2</m:t>
                            </m:r>
                          </m:sup>
                        </m:sSup>
                      </m:e>
                    </m:d>
                  </m:oMath>
                </a14:m>
                <a:r>
                  <a:rPr lang="en-IN" sz="3100" dirty="0" smtClean="0">
                    <a:latin typeface="Times New Roman" panose="02020603050405020304" pitchFamily="18" charset="0"/>
                    <a:cs typeface="Times New Roman" panose="02020603050405020304" pitchFamily="18" charset="0"/>
                  </a:rPr>
                  <a:t>       --- (3)</a:t>
                </a:r>
              </a:p>
              <a:p>
                <a:pPr marL="0" indent="0">
                  <a:buNone/>
                </a:pPr>
                <a:r>
                  <a:rPr lang="en-IN" sz="3100" dirty="0" smtClean="0">
                    <a:latin typeface="Times New Roman" panose="02020603050405020304" pitchFamily="18" charset="0"/>
                    <a:cs typeface="Times New Roman" panose="02020603050405020304" pitchFamily="18" charset="0"/>
                  </a:rPr>
                  <a:t>From (2) and (3) , we have </a:t>
                </a:r>
              </a:p>
              <a:p>
                <a:pPr marL="0" indent="0">
                  <a:buNone/>
                </a:pPr>
                <a14:m>
                  <m:oMathPara xmlns:m="http://schemas.openxmlformats.org/officeDocument/2006/math">
                    <m:oMathParaPr>
                      <m:jc m:val="left"/>
                    </m:oMathParaPr>
                    <m:oMath xmlns:m="http://schemas.openxmlformats.org/officeDocument/2006/math">
                      <m:f>
                        <m:fPr>
                          <m:ctrlPr>
                            <a:rPr lang="en-IN" sz="3100" i="1">
                              <a:latin typeface="Cambria Math" panose="02040503050406030204" pitchFamily="18" charset="0"/>
                              <a:cs typeface="Times New Roman" panose="02020603050405020304" pitchFamily="18" charset="0"/>
                            </a:rPr>
                          </m:ctrlPr>
                        </m:fPr>
                        <m:num>
                          <m:r>
                            <a:rPr lang="en-IN" sz="3100" i="1">
                              <a:latin typeface="Cambria Math" panose="02040503050406030204" pitchFamily="18" charset="0"/>
                              <a:cs typeface="Times New Roman" panose="02020603050405020304" pitchFamily="18" charset="0"/>
                            </a:rPr>
                            <m:t>𝑝</m:t>
                          </m:r>
                        </m:num>
                        <m:den>
                          <m:r>
                            <a:rPr lang="en-IN" sz="3100" i="1">
                              <a:latin typeface="Cambria Math" panose="02040503050406030204" pitchFamily="18" charset="0"/>
                              <a:cs typeface="Times New Roman" panose="02020603050405020304" pitchFamily="18" charset="0"/>
                            </a:rPr>
                            <m:t>𝑥</m:t>
                          </m:r>
                        </m:den>
                      </m:f>
                      <m:r>
                        <a:rPr lang="en-IN" sz="3100" i="1">
                          <a:latin typeface="Cambria Math" panose="02040503050406030204" pitchFamily="18" charset="0"/>
                          <a:cs typeface="Times New Roman" panose="02020603050405020304" pitchFamily="18" charset="0"/>
                        </a:rPr>
                        <m:t>=</m:t>
                      </m:r>
                      <m:f>
                        <m:fPr>
                          <m:ctrlPr>
                            <a:rPr lang="en-IN" sz="3100" i="1">
                              <a:latin typeface="Cambria Math" panose="02040503050406030204" pitchFamily="18" charset="0"/>
                              <a:cs typeface="Times New Roman" panose="02020603050405020304" pitchFamily="18" charset="0"/>
                            </a:rPr>
                          </m:ctrlPr>
                        </m:fPr>
                        <m:num>
                          <m:r>
                            <a:rPr lang="en-IN" sz="3100" i="1">
                              <a:latin typeface="Cambria Math" panose="02040503050406030204" pitchFamily="18" charset="0"/>
                              <a:cs typeface="Times New Roman" panose="02020603050405020304" pitchFamily="18" charset="0"/>
                            </a:rPr>
                            <m:t>𝑞</m:t>
                          </m:r>
                        </m:num>
                        <m:den>
                          <m:r>
                            <a:rPr lang="en-IN" sz="3100" i="1">
                              <a:latin typeface="Cambria Math" panose="02040503050406030204" pitchFamily="18" charset="0"/>
                              <a:cs typeface="Times New Roman" panose="02020603050405020304" pitchFamily="18" charset="0"/>
                            </a:rPr>
                            <m:t>𝑦</m:t>
                          </m:r>
                        </m:den>
                      </m:f>
                    </m:oMath>
                  </m:oMathPara>
                </a14:m>
                <a:endParaRPr lang="en-IN" sz="31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3100" b="0" i="1" smtClean="0">
                          <a:latin typeface="Cambria Math" panose="02040503050406030204" pitchFamily="18" charset="0"/>
                          <a:cs typeface="Times New Roman" panose="02020603050405020304" pitchFamily="18" charset="0"/>
                        </a:rPr>
                        <m:t>𝑝𝑦</m:t>
                      </m:r>
                      <m:r>
                        <a:rPr lang="en-IN" sz="3100" i="1">
                          <a:latin typeface="Cambria Math" panose="02040503050406030204" pitchFamily="18" charset="0"/>
                          <a:cs typeface="Times New Roman" panose="02020603050405020304" pitchFamily="18" charset="0"/>
                        </a:rPr>
                        <m:t>=</m:t>
                      </m:r>
                      <m:r>
                        <a:rPr lang="en-IN" sz="3100" b="0" i="1" smtClean="0">
                          <a:latin typeface="Cambria Math" panose="02040503050406030204" pitchFamily="18" charset="0"/>
                          <a:cs typeface="Times New Roman" panose="02020603050405020304" pitchFamily="18" charset="0"/>
                        </a:rPr>
                        <m:t>𝑞𝑥</m:t>
                      </m:r>
                    </m:oMath>
                  </m:oMathPara>
                </a14:m>
                <a:endParaRPr lang="en-IN" sz="31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3100" b="1" i="1">
                        <a:latin typeface="Cambria Math" panose="02040503050406030204" pitchFamily="18" charset="0"/>
                        <a:cs typeface="Times New Roman" panose="02020603050405020304" pitchFamily="18" charset="0"/>
                      </a:rPr>
                      <m:t>𝒑𝒚</m:t>
                    </m:r>
                    <m:r>
                      <a:rPr lang="en-IN" sz="3100" b="1" i="1" smtClean="0">
                        <a:latin typeface="Cambria Math" panose="02040503050406030204" pitchFamily="18" charset="0"/>
                        <a:cs typeface="Times New Roman" panose="02020603050405020304" pitchFamily="18" charset="0"/>
                      </a:rPr>
                      <m:t>−</m:t>
                    </m:r>
                    <m:r>
                      <a:rPr lang="en-IN" sz="3100" b="1" i="1">
                        <a:latin typeface="Cambria Math" panose="02040503050406030204" pitchFamily="18" charset="0"/>
                        <a:cs typeface="Times New Roman" panose="02020603050405020304" pitchFamily="18" charset="0"/>
                      </a:rPr>
                      <m:t>𝒒𝒙</m:t>
                    </m:r>
                    <m:r>
                      <a:rPr lang="en-IN" sz="3100" b="1" i="1" smtClean="0">
                        <a:latin typeface="Cambria Math" panose="02040503050406030204" pitchFamily="18" charset="0"/>
                        <a:cs typeface="Times New Roman" panose="02020603050405020304" pitchFamily="18" charset="0"/>
                      </a:rPr>
                      <m:t>=</m:t>
                    </m:r>
                    <m:r>
                      <a:rPr lang="en-IN" sz="3100" b="1" i="1" smtClean="0">
                        <a:latin typeface="Cambria Math" panose="02040503050406030204" pitchFamily="18" charset="0"/>
                        <a:cs typeface="Times New Roman" panose="02020603050405020304" pitchFamily="18" charset="0"/>
                      </a:rPr>
                      <m:t>𝟎</m:t>
                    </m:r>
                  </m:oMath>
                </a14:m>
                <a:r>
                  <a:rPr lang="en-IN" sz="3100" b="1" dirty="0" smtClean="0">
                    <a:latin typeface="Times New Roman" panose="02020603050405020304" pitchFamily="18" charset="0"/>
                    <a:cs typeface="Times New Roman" panose="02020603050405020304" pitchFamily="18" charset="0"/>
                  </a:rPr>
                  <a:t>  </a:t>
                </a:r>
                <a:r>
                  <a:rPr lang="en-IN" sz="3100" dirty="0" smtClean="0">
                    <a:latin typeface="Times New Roman" panose="02020603050405020304" pitchFamily="18" charset="0"/>
                    <a:cs typeface="Times New Roman" panose="02020603050405020304" pitchFamily="18" charset="0"/>
                  </a:rPr>
                  <a:t>, is the required PDE.</a:t>
                </a:r>
                <a:endParaRPr lang="en-IN" sz="31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37414"/>
                <a:ext cx="10515600" cy="4784651"/>
              </a:xfrm>
              <a:blipFill>
                <a:blip r:embed="rId2" cstate="print"/>
                <a:stretch>
                  <a:fillRect l="-928" t="-2806"/>
                </a:stretch>
              </a:blipFill>
            </p:spPr>
            <p:txBody>
              <a:bodyPr/>
              <a:lstStyle/>
              <a:p>
                <a:r>
                  <a:rPr lang="en-IN">
                    <a:noFill/>
                  </a:rPr>
                  <a:t> </a:t>
                </a:r>
              </a:p>
            </p:txBody>
          </p:sp>
        </mc:Fallback>
      </mc:AlternateContent>
    </p:spTree>
    <p:extLst>
      <p:ext uri="{BB962C8B-B14F-4D97-AF65-F5344CB8AC3E}">
        <p14:creationId xmlns:p14="http://schemas.microsoft.com/office/powerpoint/2010/main" val="36352822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i="1" dirty="0" smtClean="0">
                <a:solidFill>
                  <a:srgbClr val="FF0000"/>
                </a:solidFill>
                <a:latin typeface="Times New Roman" panose="02020603050405020304" pitchFamily="18" charset="0"/>
                <a:cs typeface="Times New Roman" panose="02020603050405020304" pitchFamily="18" charset="0"/>
              </a:rPr>
              <a:t>Solution of Non Homogeneous PDE by Direct Integration</a:t>
            </a:r>
            <a:endParaRPr lang="en-IN" sz="2800" i="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4"/>
                <a:ext cx="10515600" cy="4681501"/>
              </a:xfrm>
            </p:spPr>
            <p:txBody>
              <a:bodyPr>
                <a:normAutofit/>
              </a:bodyPr>
              <a:lstStyle/>
              <a:p>
                <a:pPr marL="0" indent="0">
                  <a:buNone/>
                </a:pPr>
                <a:r>
                  <a:rPr lang="en-IN" sz="2200" dirty="0" smtClean="0">
                    <a:solidFill>
                      <a:srgbClr val="FF0000"/>
                    </a:solidFill>
                    <a:latin typeface="Times New Roman" panose="02020603050405020304" pitchFamily="18" charset="0"/>
                    <a:cs typeface="Times New Roman" panose="02020603050405020304" pitchFamily="18" charset="0"/>
                  </a:rPr>
                  <a:t>1. Solve </a:t>
                </a:r>
                <a14:m>
                  <m:oMath xmlns:m="http://schemas.openxmlformats.org/officeDocument/2006/math">
                    <m:f>
                      <m:fPr>
                        <m:ctrlPr>
                          <a:rPr lang="en-IN" sz="2200" i="1" smtClean="0">
                            <a:solidFill>
                              <a:srgbClr val="FF0000"/>
                            </a:solidFill>
                            <a:latin typeface="Cambria Math" panose="02040503050406030204" pitchFamily="18" charset="0"/>
                            <a:cs typeface="Times New Roman" panose="02020603050405020304" pitchFamily="18" charset="0"/>
                          </a:rPr>
                        </m:ctrlPr>
                      </m:fPr>
                      <m:num>
                        <m:sSup>
                          <m:sSupPr>
                            <m:ctrlPr>
                              <a:rPr lang="en-IN" sz="2200" i="1" smtClean="0">
                                <a:solidFill>
                                  <a:srgbClr val="FF0000"/>
                                </a:solidFill>
                                <a:latin typeface="Cambria Math" panose="02040503050406030204" pitchFamily="18" charset="0"/>
                                <a:cs typeface="Times New Roman" panose="02020603050405020304" pitchFamily="18" charset="0"/>
                              </a:rPr>
                            </m:ctrlPr>
                          </m:sSupPr>
                          <m:e>
                            <m:r>
                              <a:rPr lang="en-IN" sz="22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solidFill>
                                  <a:srgbClr val="FF0000"/>
                                </a:solidFill>
                                <a:latin typeface="Cambria Math" panose="02040503050406030204" pitchFamily="18" charset="0"/>
                                <a:cs typeface="Times New Roman" panose="02020603050405020304" pitchFamily="18" charset="0"/>
                              </a:rPr>
                              <m:t>2</m:t>
                            </m:r>
                          </m:sup>
                        </m:sSup>
                        <m:r>
                          <a:rPr lang="en-IN" sz="2200" b="0" i="1" smtClean="0">
                            <a:solidFill>
                              <a:srgbClr val="FF0000"/>
                            </a:solidFill>
                            <a:latin typeface="Cambria Math" panose="02040503050406030204" pitchFamily="18" charset="0"/>
                            <a:cs typeface="Times New Roman" panose="02020603050405020304" pitchFamily="18" charset="0"/>
                          </a:rPr>
                          <m:t>𝑢</m:t>
                        </m:r>
                      </m:num>
                      <m:den>
                        <m:sSup>
                          <m:sSupPr>
                            <m:ctrlPr>
                              <a:rPr lang="en-IN" sz="2200" i="1" smtClean="0">
                                <a:solidFill>
                                  <a:srgbClr val="FF0000"/>
                                </a:solidFill>
                                <a:latin typeface="Cambria Math" panose="02040503050406030204" pitchFamily="18" charset="0"/>
                                <a:cs typeface="Times New Roman" panose="02020603050405020304" pitchFamily="18" charset="0"/>
                              </a:rPr>
                            </m:ctrlPr>
                          </m:sSupPr>
                          <m:e>
                            <m:r>
                              <a:rPr lang="en-IN" sz="22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solidFill>
                                  <a:srgbClr val="FF0000"/>
                                </a:solidFill>
                                <a:latin typeface="Cambria Math" panose="02040503050406030204" pitchFamily="18" charset="0"/>
                                <a:cs typeface="Times New Roman" panose="02020603050405020304" pitchFamily="18" charset="0"/>
                              </a:rPr>
                              <m:t>𝑥</m:t>
                            </m:r>
                          </m:e>
                          <m:sup>
                            <m:r>
                              <a:rPr lang="en-IN" sz="2200" b="0" i="1" smtClean="0">
                                <a:solidFill>
                                  <a:srgbClr val="FF0000"/>
                                </a:solidFill>
                                <a:latin typeface="Cambria Math" panose="02040503050406030204" pitchFamily="18" charset="0"/>
                                <a:cs typeface="Times New Roman" panose="02020603050405020304" pitchFamily="18" charset="0"/>
                              </a:rPr>
                              <m:t>2</m:t>
                            </m:r>
                          </m:sup>
                        </m:sSup>
                      </m:den>
                    </m:f>
                    <m:r>
                      <a:rPr lang="en-IN" sz="2200" b="0" i="1" smtClean="0">
                        <a:solidFill>
                          <a:srgbClr val="FF0000"/>
                        </a:solidFill>
                        <a:latin typeface="Cambria Math" panose="02040503050406030204" pitchFamily="18" charset="0"/>
                        <a:cs typeface="Times New Roman" panose="02020603050405020304" pitchFamily="18" charset="0"/>
                      </a:rPr>
                      <m:t>=</m:t>
                    </m:r>
                    <m:r>
                      <a:rPr lang="en-IN" sz="2200" b="0" i="1" smtClean="0">
                        <a:solidFill>
                          <a:srgbClr val="FF0000"/>
                        </a:solidFill>
                        <a:latin typeface="Cambria Math" panose="02040503050406030204" pitchFamily="18" charset="0"/>
                        <a:cs typeface="Times New Roman" panose="02020603050405020304" pitchFamily="18" charset="0"/>
                      </a:rPr>
                      <m:t>𝑥</m:t>
                    </m:r>
                    <m:r>
                      <a:rPr lang="en-IN" sz="2200" b="0" i="1" smtClean="0">
                        <a:solidFill>
                          <a:srgbClr val="FF0000"/>
                        </a:solidFill>
                        <a:latin typeface="Cambria Math" panose="02040503050406030204" pitchFamily="18" charset="0"/>
                        <a:cs typeface="Times New Roman" panose="02020603050405020304" pitchFamily="18" charset="0"/>
                      </a:rPr>
                      <m:t>+</m:t>
                    </m:r>
                    <m:r>
                      <a:rPr lang="en-IN" sz="2200" b="0" i="1" smtClean="0">
                        <a:solidFill>
                          <a:srgbClr val="FF0000"/>
                        </a:solidFill>
                        <a:latin typeface="Cambria Math" panose="02040503050406030204" pitchFamily="18" charset="0"/>
                        <a:cs typeface="Times New Roman" panose="02020603050405020304" pitchFamily="18" charset="0"/>
                      </a:rPr>
                      <m:t>𝑦</m:t>
                    </m:r>
                  </m:oMath>
                </a14:m>
                <a:endParaRPr lang="en-IN" sz="2200"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solidFill>
                      <a:srgbClr val="FF0000"/>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Given  </a:t>
                </a:r>
                <a14:m>
                  <m:oMath xmlns:m="http://schemas.openxmlformats.org/officeDocument/2006/math">
                    <m:f>
                      <m:fPr>
                        <m:ctrlPr>
                          <a:rPr lang="en-IN" sz="2200" i="1">
                            <a:solidFill>
                              <a:schemeClr val="tx1"/>
                            </a:solidFill>
                            <a:latin typeface="Cambria Math" panose="02040503050406030204" pitchFamily="18" charset="0"/>
                            <a:cs typeface="Times New Roman" panose="02020603050405020304" pitchFamily="18" charset="0"/>
                          </a:rPr>
                        </m:ctrlPr>
                      </m:fPr>
                      <m:num>
                        <m:sSup>
                          <m:sSupPr>
                            <m:ctrlPr>
                              <a:rPr lang="en-IN" sz="2200" i="1">
                                <a:solidFill>
                                  <a:schemeClr val="tx1"/>
                                </a:solidFill>
                                <a:latin typeface="Cambria Math" panose="02040503050406030204" pitchFamily="18" charset="0"/>
                                <a:cs typeface="Times New Roman" panose="02020603050405020304" pitchFamily="18" charset="0"/>
                              </a:rPr>
                            </m:ctrlPr>
                          </m:sSupPr>
                          <m:e>
                            <m:r>
                              <a:rPr lang="en-IN" sz="22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solidFill>
                                  <a:schemeClr val="tx1"/>
                                </a:solidFill>
                                <a:latin typeface="Cambria Math" panose="02040503050406030204" pitchFamily="18" charset="0"/>
                                <a:cs typeface="Times New Roman" panose="02020603050405020304" pitchFamily="18" charset="0"/>
                              </a:rPr>
                              <m:t>2</m:t>
                            </m:r>
                          </m:sup>
                        </m:sSup>
                        <m:r>
                          <a:rPr lang="en-IN" sz="2200" i="1">
                            <a:solidFill>
                              <a:schemeClr val="tx1"/>
                            </a:solidFill>
                            <a:latin typeface="Cambria Math" panose="02040503050406030204" pitchFamily="18" charset="0"/>
                            <a:cs typeface="Times New Roman" panose="02020603050405020304" pitchFamily="18" charset="0"/>
                          </a:rPr>
                          <m:t>𝑢</m:t>
                        </m:r>
                      </m:num>
                      <m:den>
                        <m:sSup>
                          <m:sSupPr>
                            <m:ctrlPr>
                              <a:rPr lang="en-IN" sz="2200" i="1">
                                <a:solidFill>
                                  <a:schemeClr val="tx1"/>
                                </a:solidFill>
                                <a:latin typeface="Cambria Math" panose="02040503050406030204" pitchFamily="18" charset="0"/>
                                <a:cs typeface="Times New Roman" panose="02020603050405020304" pitchFamily="18" charset="0"/>
                              </a:rPr>
                            </m:ctrlPr>
                          </m:sSupPr>
                          <m:e>
                            <m:r>
                              <a:rPr lang="en-IN" sz="22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𝑥</m:t>
                            </m:r>
                          </m:e>
                          <m:sup>
                            <m:r>
                              <a:rPr lang="en-IN" sz="2200" i="1">
                                <a:solidFill>
                                  <a:schemeClr val="tx1"/>
                                </a:solidFill>
                                <a:latin typeface="Cambria Math" panose="02040503050406030204" pitchFamily="18" charset="0"/>
                                <a:cs typeface="Times New Roman" panose="02020603050405020304" pitchFamily="18" charset="0"/>
                              </a:rPr>
                              <m:t>2</m:t>
                            </m:r>
                          </m:sup>
                        </m:sSup>
                      </m:den>
                    </m:f>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𝑥</m:t>
                    </m:r>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𝑦</m:t>
                    </m:r>
                  </m:oMath>
                </a14:m>
                <a:endParaRPr lang="en-IN" sz="2200" dirty="0" smtClean="0">
                  <a:solidFill>
                    <a:schemeClr val="tx1"/>
                  </a:solidFill>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d>
                      <m:dPr>
                        <m:ctrlPr>
                          <a:rPr lang="en-IN" sz="2200" i="1" smtClean="0">
                            <a:latin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e>
                    </m:d>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oMath>
                </a14:m>
                <a:endParaRPr lang="en-IN" sz="2200" dirty="0" smtClean="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Integrate w.r.t </a:t>
                </a:r>
                <a14:m>
                  <m:oMath xmlns:m="http://schemas.openxmlformats.org/officeDocument/2006/math">
                    <m:r>
                      <a:rPr lang="en-IN" sz="2200" b="0" i="0"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m:t>
                    </m:r>
                    <m:nary>
                      <m:naryPr>
                        <m:limLoc m:val="undOvr"/>
                        <m:subHide m:val="on"/>
                        <m:supHide m:val="on"/>
                        <m:ctrlPr>
                          <a:rPr lang="en-IN" sz="2200" i="1" smtClean="0">
                            <a:latin typeface="Cambria Math" panose="02040503050406030204" pitchFamily="18" charset="0"/>
                            <a:cs typeface="Times New Roman" panose="02020603050405020304" pitchFamily="18" charset="0"/>
                          </a:rPr>
                        </m:ctrlPr>
                      </m:naryPr>
                      <m:sub/>
                      <m:sup/>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𝑑𝑥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nary>
                          <m:naryPr>
                            <m:limLoc m:val="undOvr"/>
                            <m:subHide m:val="on"/>
                            <m:supHide m:val="on"/>
                            <m:ctrlPr>
                              <a:rPr lang="en-IN" sz="2200" b="0" i="1" smtClean="0">
                                <a:latin typeface="Cambria Math" panose="02040503050406030204" pitchFamily="18" charset="0"/>
                                <a:cs typeface="Times New Roman" panose="02020603050405020304" pitchFamily="18" charset="0"/>
                              </a:rPr>
                            </m:ctrlPr>
                          </m:naryPr>
                          <m:sub/>
                          <m:sup/>
                          <m:e>
                            <m:r>
                              <a:rPr lang="en-IN" sz="2200" b="0" i="1" smtClean="0">
                                <a:latin typeface="Cambria Math" panose="02040503050406030204" pitchFamily="18" charset="0"/>
                                <a:cs typeface="Times New Roman" panose="02020603050405020304" pitchFamily="18" charset="0"/>
                              </a:rPr>
                              <m:t>1 </m:t>
                            </m:r>
                            <m:r>
                              <a:rPr lang="en-IN" sz="2200" b="0" i="1" smtClean="0">
                                <a:latin typeface="Cambria Math" panose="02040503050406030204" pitchFamily="18" charset="0"/>
                                <a:cs typeface="Times New Roman" panose="02020603050405020304" pitchFamily="18" charset="0"/>
                              </a:rPr>
                              <m:t>𝑑𝑥</m:t>
                            </m:r>
                          </m:e>
                        </m:nary>
                      </m:e>
                    </m:nary>
                  </m:oMath>
                </a14:m>
                <a:endParaRPr lang="en-IN" sz="2200" dirty="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num>
                      <m:den>
                        <m:r>
                          <a:rPr lang="en-IN" sz="2200" b="0" i="1" smtClean="0">
                            <a:latin typeface="Cambria Math" panose="02040503050406030204" pitchFamily="18" charset="0"/>
                            <a:cs typeface="Times New Roman" panose="02020603050405020304" pitchFamily="18" charset="0"/>
                          </a:rPr>
                          <m:t>2</m:t>
                        </m:r>
                      </m:den>
                    </m:f>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oMath>
                </a14:m>
                <a:endParaRPr lang="en-IN" sz="2200"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Again integrating </a:t>
                </a:r>
                <a:r>
                  <a:rPr lang="en-IN" sz="2200" dirty="0">
                    <a:latin typeface="Times New Roman" panose="02020603050405020304" pitchFamily="18" charset="0"/>
                    <a:cs typeface="Times New Roman" panose="02020603050405020304" pitchFamily="18" charset="0"/>
                  </a:rPr>
                  <a:t>w.r.t </a:t>
                </a:r>
                <a14:m>
                  <m:oMath xmlns:m="http://schemas.openxmlformats.org/officeDocument/2006/math">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𝑢</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2</m:t>
                        </m:r>
                      </m:den>
                    </m:f>
                    <m:nary>
                      <m:naryPr>
                        <m:limLoc m:val="undOvr"/>
                        <m:subHide m:val="on"/>
                        <m:supHide m:val="on"/>
                        <m:ctrlPr>
                          <a:rPr lang="en-IN" sz="2200" i="1" smtClean="0">
                            <a:latin typeface="Cambria Math" panose="02040503050406030204" pitchFamily="18" charset="0"/>
                            <a:cs typeface="Times New Roman" panose="02020603050405020304" pitchFamily="18" charset="0"/>
                          </a:rPr>
                        </m:ctrlPr>
                      </m:naryPr>
                      <m:sub/>
                      <m:sup/>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𝑑𝑥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e>
                    </m:nary>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1 </m:t>
                            </m:r>
                            <m:r>
                              <a:rPr lang="en-IN" sz="2200" i="1">
                                <a:latin typeface="Cambria Math" panose="02040503050406030204" pitchFamily="18" charset="0"/>
                                <a:cs typeface="Times New Roman" panose="02020603050405020304" pitchFamily="18" charset="0"/>
                              </a:rPr>
                              <m:t>𝑑𝑥</m:t>
                            </m:r>
                          </m:e>
                        </m:nary>
                      </m:e>
                    </m:nary>
                  </m:oMath>
                </a14:m>
                <a:endParaRPr lang="en-IN" sz="2200" dirty="0" smtClean="0">
                  <a:solidFill>
                    <a:srgbClr val="FF0000"/>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4"/>
                <a:ext cx="10515600" cy="4681501"/>
              </a:xfrm>
              <a:blipFill>
                <a:blip r:embed="rId2"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25017696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881405"/>
              </a:xfrm>
            </p:spPr>
            <p:txBody>
              <a:bodyPr>
                <a:normAutofit/>
              </a:bodyPr>
              <a:lstStyle/>
              <a:p>
                <a:pPr/>
                <a14:m>
                  <m:oMathPara xmlns:m="http://schemas.openxmlformats.org/officeDocument/2006/math">
                    <m:oMathParaPr>
                      <m:jc m:val="left"/>
                    </m:oMathParaPr>
                    <m:oMath xmlns:m="http://schemas.openxmlformats.org/officeDocument/2006/math">
                      <m:r>
                        <a:rPr lang="en-IN" sz="2200" i="1" smtClean="0">
                          <a:latin typeface="Cambria Math" panose="02040503050406030204" pitchFamily="18" charset="0"/>
                          <a:cs typeface="Times New Roman" panose="02020603050405020304" pitchFamily="18" charset="0"/>
                        </a:rPr>
                        <m:t>𝑢</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2</m:t>
                          </m:r>
                        </m:den>
                      </m:f>
                      <m:d>
                        <m:dPr>
                          <m:begChr m:val="["/>
                          <m:endChr m:val="]"/>
                          <m:ctrlPr>
                            <a:rPr lang="en-IN" sz="2200" i="1" smtClean="0">
                              <a:latin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num>
                            <m:den>
                              <m:r>
                                <a:rPr lang="en-IN" sz="2200" b="0" i="1" smtClean="0">
                                  <a:latin typeface="Cambria Math" panose="02040503050406030204" pitchFamily="18" charset="0"/>
                                  <a:cs typeface="Times New Roman" panose="02020603050405020304" pitchFamily="18" charset="0"/>
                                </a:rPr>
                                <m:t>3</m:t>
                              </m:r>
                            </m:den>
                          </m:f>
                        </m:e>
                      </m:d>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num>
                            <m:den>
                              <m:r>
                                <a:rPr lang="en-IN" sz="2200" b="0" i="1" smtClean="0">
                                  <a:latin typeface="Cambria Math" panose="02040503050406030204" pitchFamily="18" charset="0"/>
                                  <a:cs typeface="Times New Roman" panose="02020603050405020304" pitchFamily="18" charset="0"/>
                                </a:rPr>
                                <m:t>2</m:t>
                              </m:r>
                            </m:den>
                          </m:f>
                        </m:e>
                      </m:d>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𝑓</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e>
                      </m:d>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𝑔</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881405"/>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094613"/>
                <a:ext cx="10515600" cy="4253024"/>
              </a:xfrm>
            </p:spPr>
            <p:txBody>
              <a:bodyPr>
                <a:normAutofit fontScale="92500" lnSpcReduction="20000"/>
              </a:bodyPr>
              <a:lstStyle/>
              <a:p>
                <a:pPr marL="0" indent="0">
                  <a:buNone/>
                </a:pPr>
                <a14:m>
                  <m:oMath xmlns:m="http://schemas.openxmlformats.org/officeDocument/2006/math">
                    <m:r>
                      <a:rPr lang="en-IN" sz="2200" b="1" i="1" smtClean="0">
                        <a:latin typeface="Cambria Math" panose="02040503050406030204" pitchFamily="18" charset="0"/>
                        <a:cs typeface="Times New Roman" panose="02020603050405020304" pitchFamily="18" charset="0"/>
                      </a:rPr>
                      <m:t>𝒖</m:t>
                    </m:r>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cs typeface="Times New Roman" panose="02020603050405020304" pitchFamily="18" charset="0"/>
                              </a:rPr>
                              <m:t>𝟑</m:t>
                            </m:r>
                          </m:sup>
                        </m:sSup>
                      </m:num>
                      <m:den>
                        <m:r>
                          <a:rPr lang="en-IN" sz="2200" b="1" i="1" smtClean="0">
                            <a:latin typeface="Cambria Math" panose="02040503050406030204" pitchFamily="18" charset="0"/>
                            <a:cs typeface="Times New Roman" panose="02020603050405020304" pitchFamily="18" charset="0"/>
                          </a:rPr>
                          <m:t>𝟔</m:t>
                        </m:r>
                      </m:den>
                    </m:f>
                    <m:r>
                      <a:rPr lang="en-IN" sz="2200" b="1"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cs typeface="Times New Roman" panose="02020603050405020304" pitchFamily="18" charset="0"/>
                          </a:rPr>
                          <m:t>𝒚</m:t>
                        </m:r>
                      </m:num>
                      <m:den>
                        <m:r>
                          <a:rPr lang="en-IN" sz="2200" b="1" i="1">
                            <a:latin typeface="Cambria Math" panose="02040503050406030204" pitchFamily="18" charset="0"/>
                            <a:cs typeface="Times New Roman" panose="02020603050405020304" pitchFamily="18" charset="0"/>
                          </a:rPr>
                          <m:t>𝟐</m:t>
                        </m:r>
                      </m:den>
                    </m:f>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𝒙</m:t>
                    </m:r>
                    <m:r>
                      <a:rPr lang="en-IN" sz="2200" b="1" i="1">
                        <a:latin typeface="Cambria Math" panose="02040503050406030204" pitchFamily="18" charset="0"/>
                        <a:cs typeface="Times New Roman" panose="02020603050405020304" pitchFamily="18" charset="0"/>
                      </a:rPr>
                      <m:t>𝒇</m:t>
                    </m:r>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𝒚</m:t>
                        </m:r>
                      </m:e>
                    </m:d>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𝒈</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𝒚</m:t>
                    </m:r>
                    <m:r>
                      <a:rPr lang="en-IN" sz="2200" b="1" i="1">
                        <a:latin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 </a:t>
                </a:r>
                <a:r>
                  <a:rPr lang="en-IN" sz="2200" dirty="0" smtClean="0">
                    <a:latin typeface="Times New Roman" panose="02020603050405020304" pitchFamily="18" charset="0"/>
                    <a:cs typeface="Times New Roman" panose="02020603050405020304" pitchFamily="18" charset="0"/>
                  </a:rPr>
                  <a:t>is the required solution.</a:t>
                </a:r>
              </a:p>
              <a:p>
                <a:pPr marL="0" indent="0">
                  <a:buNone/>
                </a:pPr>
                <a:r>
                  <a:rPr lang="en-IN" sz="2400" i="1" dirty="0">
                    <a:solidFill>
                      <a:srgbClr val="FF0000"/>
                    </a:solidFill>
                    <a:latin typeface="Times New Roman" panose="02020603050405020304" pitchFamily="18" charset="0"/>
                    <a:cs typeface="Times New Roman" panose="02020603050405020304" pitchFamily="18" charset="0"/>
                  </a:rPr>
                  <a:t>Solution of Homogeneous PDE involving derivatives with respect to one independent variable </a:t>
                </a:r>
                <a:r>
                  <a:rPr lang="en-IN" sz="2400" i="1" dirty="0" smtClean="0">
                    <a:solidFill>
                      <a:srgbClr val="FF0000"/>
                    </a:solidFill>
                    <a:latin typeface="Times New Roman" panose="02020603050405020304" pitchFamily="18" charset="0"/>
                    <a:cs typeface="Times New Roman" panose="02020603050405020304" pitchFamily="18" charset="0"/>
                  </a:rPr>
                  <a:t>only</a:t>
                </a:r>
              </a:p>
              <a:p>
                <a:pPr marL="457200" indent="-457200">
                  <a:buAutoNum type="arabicPeriod"/>
                </a:pPr>
                <a:r>
                  <a:rPr lang="en-IN" sz="2200" dirty="0">
                    <a:solidFill>
                      <a:srgbClr val="FF0000"/>
                    </a:solidFill>
                    <a:latin typeface="Times New Roman" panose="02020603050405020304" pitchFamily="18" charset="0"/>
                    <a:cs typeface="Times New Roman" panose="02020603050405020304" pitchFamily="18" charset="0"/>
                  </a:rPr>
                  <a:t>Solve  </a:t>
                </a:r>
                <a14:m>
                  <m:oMath xmlns:m="http://schemas.openxmlformats.org/officeDocument/2006/math">
                    <m:f>
                      <m:fPr>
                        <m:ctrlPr>
                          <a:rPr lang="en-IN" sz="2200" i="1">
                            <a:solidFill>
                              <a:srgbClr val="FF0000"/>
                            </a:solidFill>
                            <a:latin typeface="Cambria Math" panose="02040503050406030204" pitchFamily="18" charset="0"/>
                            <a:cs typeface="Times New Roman" panose="02020603050405020304" pitchFamily="18" charset="0"/>
                          </a:rPr>
                        </m:ctrlPr>
                      </m:fPr>
                      <m:num>
                        <m:sSup>
                          <m:sSupPr>
                            <m:ctrlPr>
                              <a:rPr lang="en-IN" sz="2200" i="1">
                                <a:solidFill>
                                  <a:srgbClr val="FF0000"/>
                                </a:solidFill>
                                <a:latin typeface="Cambria Math" panose="02040503050406030204" pitchFamily="18" charset="0"/>
                                <a:cs typeface="Times New Roman" panose="02020603050405020304" pitchFamily="18" charset="0"/>
                              </a:rPr>
                            </m:ctrlPr>
                          </m:sSup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solidFill>
                                  <a:srgbClr val="FF0000"/>
                                </a:solidFill>
                                <a:latin typeface="Cambria Math" panose="02040503050406030204" pitchFamily="18" charset="0"/>
                                <a:cs typeface="Times New Roman" panose="02020603050405020304" pitchFamily="18" charset="0"/>
                              </a:rPr>
                              <m:t>2</m:t>
                            </m:r>
                          </m:sup>
                        </m:sSup>
                        <m:r>
                          <a:rPr lang="en-IN" sz="2200" i="1">
                            <a:solidFill>
                              <a:srgbClr val="FF0000"/>
                            </a:solidFill>
                            <a:latin typeface="Cambria Math" panose="02040503050406030204" pitchFamily="18" charset="0"/>
                            <a:cs typeface="Times New Roman" panose="02020603050405020304" pitchFamily="18" charset="0"/>
                          </a:rPr>
                          <m:t>𝑧</m:t>
                        </m:r>
                      </m:num>
                      <m:den>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solidFill>
                                  <a:srgbClr val="FF0000"/>
                                </a:solidFill>
                                <a:latin typeface="Cambria Math" panose="02040503050406030204" pitchFamily="18" charset="0"/>
                                <a:cs typeface="Times New Roman" panose="02020603050405020304" pitchFamily="18" charset="0"/>
                              </a:rPr>
                            </m:ctrlPr>
                          </m:sSup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solidFill>
                                  <a:srgbClr val="FF0000"/>
                                </a:solidFill>
                                <a:latin typeface="Cambria Math" panose="02040503050406030204" pitchFamily="18" charset="0"/>
                                <a:cs typeface="Times New Roman" panose="02020603050405020304" pitchFamily="18" charset="0"/>
                              </a:rPr>
                              <m:t>2</m:t>
                            </m:r>
                          </m:sup>
                        </m:sSup>
                      </m:den>
                    </m:f>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𝑧</m:t>
                    </m:r>
                    <m:r>
                      <a:rPr lang="en-IN" sz="2200" i="1">
                        <a:solidFill>
                          <a:srgbClr val="FF0000"/>
                        </a:solidFill>
                        <a:latin typeface="Cambria Math" panose="02040503050406030204" pitchFamily="18" charset="0"/>
                        <a:cs typeface="Times New Roman" panose="02020603050405020304" pitchFamily="18" charset="0"/>
                      </a:rPr>
                      <m:t>=0</m:t>
                    </m:r>
                  </m:oMath>
                </a14:m>
                <a:r>
                  <a:rPr lang="en-IN" sz="2200" dirty="0">
                    <a:solidFill>
                      <a:srgbClr val="FF0000"/>
                    </a:solidFill>
                    <a:latin typeface="Times New Roman" panose="02020603050405020304" pitchFamily="18" charset="0"/>
                    <a:cs typeface="Times New Roman" panose="02020603050405020304" pitchFamily="18" charset="0"/>
                  </a:rPr>
                  <a:t>  given that when </a:t>
                </a:r>
                <a14:m>
                  <m:oMath xmlns:m="http://schemas.openxmlformats.org/officeDocument/2006/math">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=0</m:t>
                    </m:r>
                  </m:oMath>
                </a14:m>
                <a:r>
                  <a:rPr lang="en-IN" sz="22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IN" sz="2200" i="1">
                        <a:solidFill>
                          <a:srgbClr val="FF0000"/>
                        </a:solidFill>
                        <a:latin typeface="Cambria Math" panose="02040503050406030204" pitchFamily="18" charset="0"/>
                        <a:cs typeface="Times New Roman" panose="02020603050405020304" pitchFamily="18" charset="0"/>
                      </a:rPr>
                      <m:t>𝑧</m:t>
                    </m:r>
                    <m:r>
                      <a:rPr lang="en-IN" sz="2200" i="1">
                        <a:solidFill>
                          <a:srgbClr val="FF0000"/>
                        </a:solidFill>
                        <a:latin typeface="Cambria Math" panose="02040503050406030204" pitchFamily="18" charset="0"/>
                        <a:cs typeface="Times New Roman" panose="02020603050405020304" pitchFamily="18" charset="0"/>
                      </a:rPr>
                      <m:t>=</m:t>
                    </m:r>
                    <m:sSup>
                      <m:sSupPr>
                        <m:ctrlPr>
                          <a:rPr lang="en-IN" sz="2200" i="1">
                            <a:solidFill>
                              <a:srgbClr val="FF0000"/>
                            </a:solidFill>
                            <a:latin typeface="Cambria Math" panose="02040503050406030204" pitchFamily="18" charset="0"/>
                            <a:cs typeface="Times New Roman" panose="02020603050405020304" pitchFamily="18" charset="0"/>
                          </a:rPr>
                        </m:ctrlPr>
                      </m:sSupPr>
                      <m:e>
                        <m:r>
                          <a:rPr lang="en-IN" sz="2200" i="1">
                            <a:solidFill>
                              <a:srgbClr val="FF0000"/>
                            </a:solidFill>
                            <a:latin typeface="Cambria Math" panose="02040503050406030204" pitchFamily="18" charset="0"/>
                            <a:cs typeface="Times New Roman" panose="02020603050405020304" pitchFamily="18" charset="0"/>
                          </a:rPr>
                          <m:t>𝑒</m:t>
                        </m:r>
                      </m:e>
                      <m:sup>
                        <m:r>
                          <a:rPr lang="en-IN" sz="2200" i="1">
                            <a:solidFill>
                              <a:srgbClr val="FF0000"/>
                            </a:solidFill>
                            <a:latin typeface="Cambria Math" panose="02040503050406030204" pitchFamily="18" charset="0"/>
                            <a:cs typeface="Times New Roman" panose="02020603050405020304" pitchFamily="18" charset="0"/>
                          </a:rPr>
                          <m:t>𝑦</m:t>
                        </m:r>
                      </m:sup>
                    </m:sSup>
                  </m:oMath>
                </a14:m>
                <a:r>
                  <a:rPr lang="en-IN" sz="2200" dirty="0">
                    <a:solidFill>
                      <a:srgbClr val="FF0000"/>
                    </a:solidFill>
                    <a:latin typeface="Times New Roman" panose="02020603050405020304" pitchFamily="18" charset="0"/>
                    <a:cs typeface="Times New Roman" panose="02020603050405020304" pitchFamily="18" charset="0"/>
                  </a:rPr>
                  <a:t> and  </a:t>
                </a:r>
                <a14:m>
                  <m:oMath xmlns:m="http://schemas.openxmlformats.org/officeDocument/2006/math">
                    <m:f>
                      <m:fPr>
                        <m:ctrlPr>
                          <a:rPr lang="en-IN" sz="2200" i="1">
                            <a:solidFill>
                              <a:srgbClr val="FF0000"/>
                            </a:solidFill>
                            <a:latin typeface="Cambria Math" panose="02040503050406030204" pitchFamily="18" charset="0"/>
                            <a:cs typeface="Times New Roman" panose="02020603050405020304" pitchFamily="18" charset="0"/>
                          </a:rPr>
                        </m:ctrlPr>
                      </m:fPr>
                      <m:num>
                        <m:r>
                          <a:rPr lang="en-IN" sz="2200" i="1">
                            <a:solidFill>
                              <a:srgbClr val="FF0000"/>
                            </a:solidFill>
                            <a:latin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cs typeface="Times New Roman" panose="02020603050405020304" pitchFamily="18" charset="0"/>
                          </a:rPr>
                          <m:t>𝑧</m:t>
                        </m:r>
                      </m:num>
                      <m:den>
                        <m:r>
                          <a:rPr lang="en-IN" sz="2200" i="1">
                            <a:solidFill>
                              <a:srgbClr val="FF0000"/>
                            </a:solidFill>
                            <a:latin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cs typeface="Times New Roman" panose="02020603050405020304" pitchFamily="18" charset="0"/>
                          </a:rPr>
                          <m:t>𝑥</m:t>
                        </m:r>
                      </m:den>
                    </m:f>
                    <m:r>
                      <a:rPr lang="en-IN" sz="2200" i="1">
                        <a:solidFill>
                          <a:srgbClr val="FF0000"/>
                        </a:solidFill>
                        <a:latin typeface="Cambria Math" panose="02040503050406030204" pitchFamily="18" charset="0"/>
                        <a:cs typeface="Times New Roman" panose="02020603050405020304" pitchFamily="18" charset="0"/>
                      </a:rPr>
                      <m:t>=1</m:t>
                    </m:r>
                  </m:oMath>
                </a14:m>
                <a:r>
                  <a:rPr lang="en-IN" sz="2200" dirty="0">
                    <a:solidFill>
                      <a:srgbClr val="FF0000"/>
                    </a:solidFill>
                    <a:latin typeface="Times New Roman" panose="02020603050405020304" pitchFamily="18" charset="0"/>
                    <a:cs typeface="Times New Roman" panose="02020603050405020304" pitchFamily="18" charset="0"/>
                  </a:rPr>
                  <a:t>.</a:t>
                </a:r>
              </a:p>
              <a:p>
                <a:pPr marL="0" indent="0">
                  <a:buNone/>
                </a:pPr>
                <a:r>
                  <a:rPr lang="en-IN" sz="2200" b="1" dirty="0">
                    <a:latin typeface="Times New Roman" panose="02020603050405020304" pitchFamily="18" charset="0"/>
                    <a:cs typeface="Times New Roman" panose="02020603050405020304" pitchFamily="18" charset="0"/>
                  </a:rPr>
                  <a:t>Sol: </a:t>
                </a:r>
                <a:r>
                  <a:rPr lang="en-IN" sz="2200" dirty="0">
                    <a:latin typeface="Times New Roman" panose="02020603050405020304" pitchFamily="18" charset="0"/>
                    <a:cs typeface="Times New Roman" panose="02020603050405020304" pitchFamily="18" charset="0"/>
                  </a:rPr>
                  <a:t>Given</a:t>
                </a:r>
                <a:r>
                  <a:rPr lang="en-IN" sz="2200" b="1" dirty="0">
                    <a:latin typeface="Times New Roman" panose="02020603050405020304" pitchFamily="18" charset="0"/>
                    <a:cs typeface="Times New Roman" panose="02020603050405020304" pitchFamily="18" charset="0"/>
                  </a:rPr>
                  <a:t> </a:t>
                </a:r>
                <a:r>
                  <a:rPr lang="en-IN" sz="22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𝐷</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+1</m:t>
                        </m:r>
                      </m:e>
                    </m:d>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=0</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A.E :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𝑚</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+1=0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𝑚</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𝑚</m:t>
                    </m:r>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i="1">
                            <a:latin typeface="Cambria Math" panose="02040503050406030204" pitchFamily="18" charset="0"/>
                            <a:cs typeface="Times New Roman" panose="02020603050405020304" pitchFamily="18" charset="0"/>
                          </a:rPr>
                          <m:t>−1</m:t>
                        </m:r>
                      </m:e>
                    </m:rad>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𝒎</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oMath>
                </a14:m>
                <a:endParaRPr lang="en-IN" sz="2200" b="1"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𝑧</m:t>
                          </m:r>
                        </m:e>
                        <m:sub>
                          <m:r>
                            <a:rPr lang="en-IN" sz="2200" i="1">
                              <a:latin typeface="Cambria Math" panose="02040503050406030204" pitchFamily="18" charset="0"/>
                              <a:cs typeface="Times New Roman" panose="02020603050405020304" pitchFamily="18" charset="0"/>
                            </a:rPr>
                            <m:t>𝑐</m:t>
                          </m:r>
                        </m:sub>
                      </m:sSub>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𝑒</m:t>
                          </m:r>
                        </m:e>
                        <m:sup>
                          <m:r>
                            <a:rPr lang="en-IN" sz="2200" i="1">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𝑥</m:t>
                          </m:r>
                        </m:sup>
                      </m:sSup>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𝑐𝑜𝑠𝑥</m:t>
                          </m:r>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𝑠𝑖𝑛𝑥</m:t>
                          </m:r>
                        </m:e>
                      </m:d>
                    </m:oMath>
                  </m:oMathPara>
                </a14:m>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094613"/>
                <a:ext cx="10515600" cy="4253024"/>
              </a:xfrm>
              <a:blipFill>
                <a:blip r:embed="rId3" cstate="print"/>
                <a:stretch>
                  <a:fillRect l="-754" t="-717"/>
                </a:stretch>
              </a:blipFill>
            </p:spPr>
            <p:txBody>
              <a:bodyPr/>
              <a:lstStyle/>
              <a:p>
                <a:r>
                  <a:rPr lang="en-IN">
                    <a:noFill/>
                  </a:rPr>
                  <a:t> </a:t>
                </a:r>
              </a:p>
            </p:txBody>
          </p:sp>
        </mc:Fallback>
      </mc:AlternateContent>
    </p:spTree>
    <p:extLst>
      <p:ext uri="{BB962C8B-B14F-4D97-AF65-F5344CB8AC3E}">
        <p14:creationId xmlns:p14="http://schemas.microsoft.com/office/powerpoint/2010/main" val="33081141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266122"/>
                <a:ext cx="10515600" cy="4124739"/>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The solution for PDE is </a:t>
                </a:r>
              </a:p>
              <a:p>
                <a:pPr marL="0" indent="0">
                  <a:buNone/>
                </a:pPr>
                <a14:m>
                  <m:oMath xmlns:m="http://schemas.openxmlformats.org/officeDocument/2006/math">
                    <m:r>
                      <a:rPr lang="en-IN" sz="2200" b="1" i="1">
                        <a:latin typeface="Cambria Math" panose="02040503050406030204" pitchFamily="18" charset="0"/>
                        <a:cs typeface="Times New Roman" panose="02020603050405020304" pitchFamily="18" charset="0"/>
                      </a:rPr>
                      <m:t>𝒛</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𝒇</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𝒚</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𝒄𝒐𝒔𝒙</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𝒈</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𝒚</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𝒔𝒊𝒏𝒙</m:t>
                    </m:r>
                  </m:oMath>
                </a14:m>
                <a:r>
                  <a:rPr lang="en-IN" sz="2200" b="1" dirty="0" smtClean="0">
                    <a:latin typeface="Times New Roman" panose="02020603050405020304" pitchFamily="18" charset="0"/>
                    <a:cs typeface="Times New Roman" panose="02020603050405020304" pitchFamily="18" charset="0"/>
                  </a:rPr>
                  <a:t>       ---  (1)</a:t>
                </a:r>
              </a:p>
              <a:p>
                <a:pPr marL="0" indent="0">
                  <a:buNone/>
                </a:pPr>
                <a:r>
                  <a:rPr lang="en-IN" sz="2200" dirty="0" smtClean="0">
                    <a:latin typeface="Times New Roman" panose="02020603050405020304" pitchFamily="18" charset="0"/>
                    <a:cs typeface="Times New Roman" panose="02020603050405020304" pitchFamily="18" charset="0"/>
                  </a:rPr>
                  <a:t>By data,   When  </a:t>
                </a:r>
                <a14:m>
                  <m:oMath xmlns:m="http://schemas.openxmlformats.org/officeDocument/2006/math">
                    <m:r>
                      <a:rPr lang="en-IN" sz="2200" i="1" smtClean="0">
                        <a:solidFill>
                          <a:schemeClr val="tx1"/>
                        </a:solidFill>
                        <a:latin typeface="Cambria Math" panose="02040503050406030204" pitchFamily="18" charset="0"/>
                        <a:cs typeface="Times New Roman" panose="02020603050405020304" pitchFamily="18" charset="0"/>
                      </a:rPr>
                      <m:t>𝑥</m:t>
                    </m:r>
                    <m:r>
                      <a:rPr lang="en-IN" sz="2200" i="1" smtClean="0">
                        <a:solidFill>
                          <a:schemeClr val="tx1"/>
                        </a:solidFill>
                        <a:latin typeface="Cambria Math" panose="02040503050406030204" pitchFamily="18" charset="0"/>
                        <a:cs typeface="Times New Roman" panose="02020603050405020304" pitchFamily="18" charset="0"/>
                      </a:rPr>
                      <m:t>=0</m:t>
                    </m:r>
                  </m:oMath>
                </a14:m>
                <a:r>
                  <a:rPr lang="en-IN" sz="22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lang="en-IN" sz="2200" i="1">
                        <a:solidFill>
                          <a:schemeClr val="tx1"/>
                        </a:solidFill>
                        <a:latin typeface="Cambria Math" panose="02040503050406030204" pitchFamily="18" charset="0"/>
                        <a:cs typeface="Times New Roman" panose="02020603050405020304" pitchFamily="18" charset="0"/>
                      </a:rPr>
                      <m:t>𝑧</m:t>
                    </m:r>
                    <m:r>
                      <a:rPr lang="en-IN" sz="2200" i="1">
                        <a:solidFill>
                          <a:schemeClr val="tx1"/>
                        </a:solidFill>
                        <a:latin typeface="Cambria Math" panose="02040503050406030204" pitchFamily="18" charset="0"/>
                        <a:cs typeface="Times New Roman" panose="02020603050405020304" pitchFamily="18" charset="0"/>
                      </a:rPr>
                      <m:t>=</m:t>
                    </m:r>
                    <m:sSup>
                      <m:sSupPr>
                        <m:ctrlPr>
                          <a:rPr lang="en-IN" sz="2200" i="1">
                            <a:solidFill>
                              <a:schemeClr val="tx1"/>
                            </a:solidFill>
                            <a:latin typeface="Cambria Math" panose="02040503050406030204" pitchFamily="18" charset="0"/>
                            <a:cs typeface="Times New Roman" panose="02020603050405020304" pitchFamily="18" charset="0"/>
                          </a:rPr>
                        </m:ctrlPr>
                      </m:sSupPr>
                      <m:e>
                        <m:r>
                          <a:rPr lang="en-IN" sz="2200" i="1">
                            <a:solidFill>
                              <a:schemeClr val="tx1"/>
                            </a:solidFill>
                            <a:latin typeface="Cambria Math" panose="02040503050406030204" pitchFamily="18" charset="0"/>
                            <a:cs typeface="Times New Roman" panose="02020603050405020304" pitchFamily="18" charset="0"/>
                          </a:rPr>
                          <m:t>𝑒</m:t>
                        </m:r>
                      </m:e>
                      <m:sup>
                        <m:r>
                          <a:rPr lang="en-IN" sz="2200" i="1">
                            <a:solidFill>
                              <a:schemeClr val="tx1"/>
                            </a:solidFill>
                            <a:latin typeface="Cambria Math" panose="02040503050406030204" pitchFamily="18" charset="0"/>
                            <a:cs typeface="Times New Roman" panose="02020603050405020304" pitchFamily="18" charset="0"/>
                          </a:rPr>
                          <m:t>𝑦</m:t>
                        </m:r>
                      </m:sup>
                    </m:sSup>
                  </m:oMath>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(1)</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  </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𝑒</m:t>
                        </m:r>
                      </m:e>
                      <m:sup>
                        <m:r>
                          <a:rPr lang="en-IN" sz="2200" i="1">
                            <a:latin typeface="Cambria Math" panose="02040503050406030204" pitchFamily="18" charset="0"/>
                            <a:cs typeface="Times New Roman" panose="02020603050405020304" pitchFamily="18" charset="0"/>
                          </a:rPr>
                          <m:t>𝑦</m:t>
                        </m:r>
                      </m:sup>
                    </m:sSup>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𝑓</m:t>
                    </m:r>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𝑦</m:t>
                    </m:r>
                    <m:r>
                      <a:rPr lang="en-IN" sz="2200" b="0" i="1">
                        <a:latin typeface="Cambria Math" panose="02040503050406030204" pitchFamily="18" charset="0"/>
                        <a:cs typeface="Times New Roman" panose="02020603050405020304" pitchFamily="18" charset="0"/>
                      </a:rPr>
                      <m:t>)</m:t>
                    </m:r>
                    <m:r>
                      <m:rPr>
                        <m:sty m:val="p"/>
                      </m:rPr>
                      <a:rPr lang="en-IN" sz="2200" b="0" i="0">
                        <a:latin typeface="Cambria Math" panose="02040503050406030204" pitchFamily="18" charset="0"/>
                        <a:cs typeface="Times New Roman" panose="02020603050405020304" pitchFamily="18" charset="0"/>
                      </a:rPr>
                      <m:t>cos</m:t>
                    </m:r>
                    <m:r>
                      <a:rPr lang="en-IN" sz="2200" b="0" i="1" smtClean="0">
                        <a:latin typeface="Cambria Math" panose="02040503050406030204" pitchFamily="18" charset="0"/>
                        <a:cs typeface="Times New Roman" panose="02020603050405020304" pitchFamily="18" charset="0"/>
                      </a:rPr>
                      <m:t>⁡(0)</m:t>
                    </m:r>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𝑔</m:t>
                    </m:r>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𝑦</m:t>
                    </m:r>
                    <m:r>
                      <a:rPr lang="en-IN" sz="2200" b="0" i="1">
                        <a:latin typeface="Cambria Math" panose="02040503050406030204" pitchFamily="18" charset="0"/>
                        <a:cs typeface="Times New Roman" panose="02020603050405020304" pitchFamily="18" charset="0"/>
                      </a:rPr>
                      <m:t>)</m:t>
                    </m:r>
                    <m:r>
                      <m:rPr>
                        <m:sty m:val="p"/>
                      </m:rPr>
                      <a:rPr lang="en-IN" sz="2200" b="0" i="0">
                        <a:latin typeface="Cambria Math" panose="02040503050406030204" pitchFamily="18" charset="0"/>
                        <a:cs typeface="Times New Roman" panose="02020603050405020304" pitchFamily="18" charset="0"/>
                      </a:rPr>
                      <m:t>sin</m:t>
                    </m:r>
                    <m:r>
                      <a:rPr lang="en-IN" sz="2200" b="0" i="1" smtClean="0">
                        <a:latin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unc>
                      <m:funcPr>
                        <m:ctrlPr>
                          <a:rPr lang="en-IN" sz="2200" i="1">
                            <a:latin typeface="Cambria Math" panose="02040503050406030204" pitchFamily="18" charset="0"/>
                            <a:cs typeface="Times New Roman" panose="02020603050405020304" pitchFamily="18" charset="0"/>
                          </a:rPr>
                        </m:ctrlPr>
                      </m:funcPr>
                      <m:fName>
                        <m:r>
                          <a:rPr lang="en-IN" sz="2200" b="0" i="0" smtClean="0">
                            <a:latin typeface="Cambria Math" panose="02040503050406030204" pitchFamily="18" charset="0"/>
                            <a:cs typeface="Times New Roman" panose="02020603050405020304" pitchFamily="18" charset="0"/>
                          </a:rPr>
                          <m:t>[ </m:t>
                        </m:r>
                        <m:r>
                          <m:rPr>
                            <m:sty m:val="p"/>
                          </m:rPr>
                          <a:rPr lang="en-IN" sz="2200">
                            <a:latin typeface="Cambria Math" panose="02040503050406030204" pitchFamily="18" charset="0"/>
                            <a:cs typeface="Times New Roman" panose="02020603050405020304" pitchFamily="18" charset="0"/>
                          </a:rPr>
                          <m:t>sin</m:t>
                        </m:r>
                      </m:fName>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e>
                    </m:func>
                    <m:r>
                      <a:rPr lang="en-IN" sz="2200" b="0" i="1" smtClean="0">
                        <a:latin typeface="Cambria Math" panose="02040503050406030204" pitchFamily="18" charset="0"/>
                        <a:cs typeface="Times New Roman" panose="02020603050405020304" pitchFamily="18" charset="0"/>
                      </a:rPr>
                      <m:t>=0,</m:t>
                    </m:r>
                    <m:func>
                      <m:funcPr>
                        <m:ctrlPr>
                          <a:rPr lang="en-IN" sz="2200" b="0" i="1" smtClean="0">
                            <a:latin typeface="Cambria Math" panose="02040503050406030204" pitchFamily="18" charset="0"/>
                            <a:cs typeface="Times New Roman" panose="02020603050405020304" pitchFamily="18" charset="0"/>
                          </a:rPr>
                        </m:ctrlPr>
                      </m:funcPr>
                      <m:fName>
                        <m:r>
                          <m:rPr>
                            <m:sty m:val="p"/>
                          </m:rPr>
                          <a:rPr lang="en-IN" sz="2200" b="0" i="0" smtClean="0">
                            <a:latin typeface="Cambria Math" panose="02040503050406030204" pitchFamily="18" charset="0"/>
                            <a:cs typeface="Times New Roman" panose="02020603050405020304" pitchFamily="18" charset="0"/>
                          </a:rPr>
                          <m:t>cos</m:t>
                        </m:r>
                      </m:fName>
                      <m:e>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e>
                    </m:func>
                    <m:r>
                      <a:rPr lang="en-IN" sz="2200" b="0" i="1" smtClean="0">
                        <a:latin typeface="Cambria Math" panose="02040503050406030204" pitchFamily="18" charset="0"/>
                        <a:cs typeface="Times New Roman" panose="02020603050405020304" pitchFamily="18" charset="0"/>
                      </a:rPr>
                      <m:t>=1 ]</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𝑒</m:t>
                        </m:r>
                      </m:e>
                      <m:sup>
                        <m:r>
                          <a:rPr lang="en-IN" sz="2200" i="1">
                            <a:latin typeface="Cambria Math" panose="02040503050406030204" pitchFamily="18" charset="0"/>
                            <a:cs typeface="Times New Roman" panose="02020603050405020304" pitchFamily="18" charset="0"/>
                          </a:rPr>
                          <m:t>𝑦</m:t>
                        </m:r>
                      </m:sup>
                    </m:sSup>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𝑓</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sSup>
                      <m:sSupPr>
                        <m:ctrlPr>
                          <a:rPr lang="en-IN" sz="2200" b="1" i="1">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𝒇</m:t>
                        </m:r>
                        <m:d>
                          <m:dPr>
                            <m:ctrlPr>
                              <a:rPr lang="en-IN" sz="2200" b="1" i="1" smtClean="0">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cs typeface="Times New Roman" panose="02020603050405020304" pitchFamily="18" charset="0"/>
                              </a:rPr>
                              <m:t>𝒚</m:t>
                            </m:r>
                          </m:e>
                        </m:d>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𝒆</m:t>
                        </m:r>
                      </m:e>
                      <m:sup>
                        <m:r>
                          <a:rPr lang="en-IN" sz="2200" b="1" i="1">
                            <a:latin typeface="Cambria Math" panose="02040503050406030204" pitchFamily="18" charset="0"/>
                            <a:cs typeface="Times New Roman" panose="02020603050405020304" pitchFamily="18" charset="0"/>
                          </a:rPr>
                          <m:t>𝒚</m:t>
                        </m:r>
                      </m:sup>
                    </m:sSup>
                  </m:oMath>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Differentiate (1) w.r.t ‘</a:t>
                </a:r>
                <a14:m>
                  <m:oMath xmlns:m="http://schemas.openxmlformats.org/officeDocument/2006/math">
                    <m:r>
                      <a:rPr lang="en-IN" sz="2200" i="1">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a:t>
                </a:r>
              </a:p>
              <a:p>
                <a:pPr marL="0" indent="0">
                  <a:buNone/>
                </a:pPr>
                <a14:m>
                  <m:oMath xmlns:m="http://schemas.openxmlformats.org/officeDocument/2006/math">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𝒛</m:t>
                        </m:r>
                      </m:num>
                      <m:den>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𝒇</m:t>
                    </m:r>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𝒚</m:t>
                        </m:r>
                      </m:e>
                    </m:d>
                    <m:r>
                      <a:rPr lang="en-IN" sz="2200" b="1" i="1" smtClean="0">
                        <a:latin typeface="Cambria Math" panose="02040503050406030204" pitchFamily="18" charset="0"/>
                        <a:cs typeface="Times New Roman" panose="02020603050405020304" pitchFamily="18" charset="0"/>
                      </a:rPr>
                      <m:t>𝒔𝒊𝒏</m:t>
                    </m:r>
                    <m:r>
                      <a:rPr lang="en-IN" sz="2200" b="1" i="1">
                        <a:latin typeface="Cambria Math" panose="02040503050406030204" pitchFamily="18" charset="0"/>
                        <a:cs typeface="Times New Roman" panose="02020603050405020304" pitchFamily="18" charset="0"/>
                      </a:rPr>
                      <m:t>𝒙</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𝒈</m:t>
                    </m:r>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𝒚</m:t>
                        </m:r>
                      </m:e>
                    </m:d>
                    <m:r>
                      <a:rPr lang="en-IN" sz="2200" b="1" i="1" smtClean="0">
                        <a:latin typeface="Cambria Math" panose="02040503050406030204" pitchFamily="18" charset="0"/>
                        <a:cs typeface="Times New Roman" panose="02020603050405020304" pitchFamily="18" charset="0"/>
                      </a:rPr>
                      <m:t>𝒄𝒐𝒔</m:t>
                    </m:r>
                    <m:r>
                      <a:rPr lang="en-IN" sz="2200" b="1" i="1">
                        <a:latin typeface="Cambria Math" panose="02040503050406030204" pitchFamily="18" charset="0"/>
                        <a:cs typeface="Times New Roman" panose="02020603050405020304" pitchFamily="18" charset="0"/>
                      </a:rPr>
                      <m:t>𝒙</m:t>
                    </m:r>
                  </m:oMath>
                </a14:m>
                <a:r>
                  <a:rPr lang="en-IN" sz="2200" b="1" dirty="0">
                    <a:latin typeface="Times New Roman" panose="02020603050405020304" pitchFamily="18" charset="0"/>
                    <a:cs typeface="Times New Roman" panose="02020603050405020304" pitchFamily="18" charset="0"/>
                  </a:rPr>
                  <a:t>       ---  </a:t>
                </a:r>
                <a:r>
                  <a:rPr lang="en-IN" sz="2200" b="1" dirty="0" smtClean="0">
                    <a:latin typeface="Times New Roman" panose="02020603050405020304" pitchFamily="18" charset="0"/>
                    <a:cs typeface="Times New Roman" panose="02020603050405020304" pitchFamily="18" charset="0"/>
                  </a:rPr>
                  <a:t>(2)</a:t>
                </a:r>
              </a:p>
              <a:p>
                <a:pPr marL="0" indent="0">
                  <a:buNone/>
                </a:pPr>
                <a:r>
                  <a:rPr lang="en-IN" sz="2200" dirty="0" smtClean="0">
                    <a:solidFill>
                      <a:schemeClr val="tx1"/>
                    </a:solidFill>
                    <a:latin typeface="Times New Roman" panose="02020603050405020304" pitchFamily="18" charset="0"/>
                    <a:cs typeface="Times New Roman" panose="02020603050405020304" pitchFamily="18" charset="0"/>
                  </a:rPr>
                  <a:t>when </a:t>
                </a:r>
                <a14:m>
                  <m:oMath xmlns:m="http://schemas.openxmlformats.org/officeDocument/2006/math">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𝑧</m:t>
                        </m:r>
                      </m:num>
                      <m:den>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𝑥</m:t>
                        </m:r>
                      </m:den>
                    </m:f>
                    <m:r>
                      <a:rPr lang="en-IN" sz="2200" i="1">
                        <a:solidFill>
                          <a:schemeClr val="tx1"/>
                        </a:solidFill>
                        <a:latin typeface="Cambria Math" panose="02040503050406030204" pitchFamily="18" charset="0"/>
                        <a:cs typeface="Times New Roman" panose="02020603050405020304" pitchFamily="18" charset="0"/>
                      </a:rPr>
                      <m:t>=1</m:t>
                    </m:r>
                  </m:oMath>
                </a14:m>
                <a:r>
                  <a:rPr lang="en-IN" sz="2200" b="1" dirty="0" smtClean="0">
                    <a:solidFill>
                      <a:schemeClr val="tx1"/>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and</a:t>
                </a:r>
                <a:r>
                  <a:rPr lang="en-IN" sz="2200" b="1" dirty="0" smtClean="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=0</m:t>
                    </m:r>
                  </m:oMath>
                </a14:m>
                <a:endParaRPr lang="en-IN" sz="2200" b="1" dirty="0">
                  <a:solidFill>
                    <a:schemeClr val="tx1"/>
                  </a:solidFill>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266122"/>
                <a:ext cx="10515600" cy="4124739"/>
              </a:xfrm>
              <a:blipFill>
                <a:blip r:embed="rId2" cstate="print"/>
                <a:stretch>
                  <a:fillRect l="-754" t="-177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 name="Title 1"/>
              <p:cNvSpPr>
                <a:spLocks noGrp="1"/>
              </p:cNvSpPr>
              <p:nvPr>
                <p:ph type="title"/>
              </p:nvPr>
            </p:nvSpPr>
            <p:spPr>
              <a:xfrm>
                <a:off x="937591" y="1117515"/>
                <a:ext cx="10515600" cy="1049215"/>
              </a:xfrm>
            </p:spPr>
            <p:txBody>
              <a:bodyPr>
                <a:normAutofit/>
              </a:bodyPr>
              <a:lstStyle/>
              <a:p>
                <a:pPr/>
                <a:r>
                  <a:rPr lang="en-IN" sz="2200" dirty="0" smtClean="0">
                    <a:latin typeface="Times New Roman" panose="02020603050405020304" pitchFamily="18" charset="0"/>
                    <a:cs typeface="Times New Roman" panose="02020603050405020304" pitchFamily="18" charset="0"/>
                  </a:rPr>
                  <a:t>The G.S is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z</m:t>
                      </m:r>
                      <m:r>
                        <a:rPr lang="en-IN" sz="2200" b="0" i="0" smtClean="0">
                          <a:latin typeface="Cambria Math" panose="02040503050406030204" pitchFamily="18" charset="0"/>
                          <a:cs typeface="Times New Roman" panose="02020603050405020304" pitchFamily="18" charset="0"/>
                        </a:rPr>
                        <m:t>= </m:t>
                      </m:r>
                      <m:sSub>
                        <m:sSubPr>
                          <m:ctrlPr>
                            <a:rPr lang="en-IN" sz="2200" i="1">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𝑧</m:t>
                          </m:r>
                        </m:e>
                        <m:sub>
                          <m:r>
                            <a:rPr lang="en-IN" sz="2200" i="1">
                              <a:latin typeface="Cambria Math" panose="02040503050406030204" pitchFamily="18" charset="0"/>
                              <a:cs typeface="Times New Roman" panose="02020603050405020304" pitchFamily="18" charset="0"/>
                            </a:rPr>
                            <m:t>𝑐</m:t>
                          </m:r>
                        </m:sub>
                      </m:sSub>
                    </m:oMath>
                    <m:oMath xmlns:m="http://schemas.openxmlformats.org/officeDocument/2006/math">
                      <m:r>
                        <a:rPr lang="en-IN" sz="2200" b="1" i="1" smtClean="0">
                          <a:latin typeface="Cambria Math" panose="02040503050406030204" pitchFamily="18" charset="0"/>
                          <a:cs typeface="Times New Roman" panose="02020603050405020304" pitchFamily="18" charset="0"/>
                        </a:rPr>
                        <m:t>𝒛</m:t>
                      </m:r>
                      <m:r>
                        <a:rPr lang="en-IN" sz="2200" b="1" i="1" smtClean="0">
                          <a:latin typeface="Cambria Math" panose="02040503050406030204" pitchFamily="18" charset="0"/>
                          <a:cs typeface="Times New Roman" panose="02020603050405020304" pitchFamily="18" charset="0"/>
                        </a:rPr>
                        <m:t>=</m:t>
                      </m:r>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𝒄</m:t>
                          </m:r>
                        </m:e>
                        <m:sub>
                          <m:r>
                            <a:rPr lang="en-IN" sz="2200" b="1" i="1">
                              <a:latin typeface="Cambria Math" panose="02040503050406030204" pitchFamily="18" charset="0"/>
                              <a:cs typeface="Times New Roman" panose="02020603050405020304" pitchFamily="18" charset="0"/>
                            </a:rPr>
                            <m:t>𝟏</m:t>
                          </m:r>
                        </m:sub>
                      </m:sSub>
                      <m:r>
                        <a:rPr lang="en-IN" sz="2200" b="1" i="1">
                          <a:latin typeface="Cambria Math" panose="02040503050406030204" pitchFamily="18" charset="0"/>
                          <a:cs typeface="Times New Roman" panose="02020603050405020304" pitchFamily="18" charset="0"/>
                        </a:rPr>
                        <m:t>𝒄𝒐𝒔𝒙</m:t>
                      </m:r>
                      <m:r>
                        <a:rPr lang="en-IN" sz="2200" b="1" i="1">
                          <a:latin typeface="Cambria Math" panose="02040503050406030204" pitchFamily="18" charset="0"/>
                          <a:cs typeface="Times New Roman" panose="02020603050405020304" pitchFamily="18" charset="0"/>
                        </a:rPr>
                        <m:t>+</m:t>
                      </m:r>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𝒄</m:t>
                          </m:r>
                        </m:e>
                        <m:sub>
                          <m:r>
                            <a:rPr lang="en-IN" sz="2200" b="1" i="1">
                              <a:latin typeface="Cambria Math" panose="02040503050406030204" pitchFamily="18" charset="0"/>
                              <a:cs typeface="Times New Roman" panose="02020603050405020304" pitchFamily="18" charset="0"/>
                            </a:rPr>
                            <m:t>𝟐</m:t>
                          </m:r>
                        </m:sub>
                      </m:sSub>
                      <m:r>
                        <a:rPr lang="en-IN" sz="2200" b="1" i="1">
                          <a:latin typeface="Cambria Math" panose="02040503050406030204" pitchFamily="18" charset="0"/>
                          <a:cs typeface="Times New Roman" panose="02020603050405020304" pitchFamily="18" charset="0"/>
                        </a:rPr>
                        <m:t>𝒔𝒊𝒏𝒙</m:t>
                      </m:r>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endParaRPr lang="en-IN" sz="2200" b="1" dirty="0" smtClean="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937591" y="1117515"/>
                <a:ext cx="10515600" cy="1049215"/>
              </a:xfrm>
              <a:blipFill>
                <a:blip r:embed="rId3" cstate="print"/>
                <a:stretch>
                  <a:fillRect l="-754" t="-4070"/>
                </a:stretch>
              </a:blipFill>
            </p:spPr>
            <p:txBody>
              <a:bodyPr/>
              <a:lstStyle/>
              <a:p>
                <a:r>
                  <a:rPr lang="en-IN">
                    <a:noFill/>
                  </a:rPr>
                  <a:t> </a:t>
                </a:r>
              </a:p>
            </p:txBody>
          </p:sp>
        </mc:Fallback>
      </mc:AlternateContent>
    </p:spTree>
    <p:extLst>
      <p:ext uri="{BB962C8B-B14F-4D97-AF65-F5344CB8AC3E}">
        <p14:creationId xmlns:p14="http://schemas.microsoft.com/office/powerpoint/2010/main" val="9652975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198302"/>
              </a:xfrm>
            </p:spPr>
            <p:txBody>
              <a:bodyPr>
                <a:normAutofit/>
              </a:bodyPr>
              <a:lstStyle/>
              <a:p>
                <a:pPr marL="0" indent="0"/>
                <a:r>
                  <a:rPr lang="en-IN" sz="2200" dirty="0" smtClean="0">
                    <a:latin typeface="Times New Roman" panose="02020603050405020304" pitchFamily="18" charset="0"/>
                    <a:cs typeface="Times New Roman" panose="02020603050405020304" pitchFamily="18" charset="0"/>
                  </a:rPr>
                  <a:t>(2)</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e>
                    </m:d>
                    <m:r>
                      <m:rPr>
                        <m:sty m:val="p"/>
                      </m:rPr>
                      <a:rPr lang="en-IN" sz="2200" b="0" i="0" smtClean="0">
                        <a:latin typeface="Cambria Math" panose="02040503050406030204" pitchFamily="18" charset="0"/>
                        <a:cs typeface="Times New Roman" panose="02020603050405020304" pitchFamily="18" charset="0"/>
                      </a:rPr>
                      <m:t>sin</m:t>
                    </m:r>
                    <m:r>
                      <a:rPr lang="en-IN" sz="2200" i="1">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𝑔</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e>
                    </m:d>
                    <m:r>
                      <m:rPr>
                        <m:sty m:val="p"/>
                      </m:rPr>
                      <a:rPr lang="en-IN" sz="2200" b="0" i="0" smtClean="0">
                        <a:latin typeface="Cambria Math" panose="02040503050406030204" pitchFamily="18" charset="0"/>
                        <a:cs typeface="Times New Roman" panose="02020603050405020304" pitchFamily="18" charset="0"/>
                      </a:rPr>
                      <m:t>cos</m:t>
                    </m:r>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func>
                      <m:funcPr>
                        <m:ctrlPr>
                          <a:rPr lang="en-IN" sz="2200" i="1">
                            <a:latin typeface="Cambria Math" panose="02040503050406030204" pitchFamily="18" charset="0"/>
                            <a:cs typeface="Times New Roman" panose="02020603050405020304" pitchFamily="18" charset="0"/>
                          </a:rPr>
                        </m:ctrlPr>
                      </m:funcPr>
                      <m:fName>
                        <m:r>
                          <a:rPr lang="en-IN" sz="2200">
                            <a:latin typeface="Cambria Math" panose="02040503050406030204" pitchFamily="18" charset="0"/>
                            <a:cs typeface="Times New Roman" panose="02020603050405020304" pitchFamily="18" charset="0"/>
                          </a:rPr>
                          <m:t>[ </m:t>
                        </m:r>
                        <m:r>
                          <m:rPr>
                            <m:sty m:val="p"/>
                          </m:rPr>
                          <a:rPr lang="en-IN" sz="2200">
                            <a:latin typeface="Cambria Math" panose="02040503050406030204" pitchFamily="18" charset="0"/>
                            <a:cs typeface="Times New Roman" panose="02020603050405020304" pitchFamily="18" charset="0"/>
                          </a:rPr>
                          <m:t>sin</m:t>
                        </m:r>
                      </m:fName>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e>
                    </m:func>
                    <m:r>
                      <a:rPr lang="en-IN" sz="2200" i="1">
                        <a:latin typeface="Cambria Math" panose="02040503050406030204" pitchFamily="18" charset="0"/>
                        <a:cs typeface="Times New Roman" panose="02020603050405020304" pitchFamily="18" charset="0"/>
                      </a:rPr>
                      <m:t>=0,</m:t>
                    </m:r>
                    <m:func>
                      <m:funcPr>
                        <m:ctrlPr>
                          <a:rPr lang="en-IN" sz="2200" i="1">
                            <a:latin typeface="Cambria Math" panose="02040503050406030204" pitchFamily="18" charset="0"/>
                            <a:cs typeface="Times New Roman" panose="02020603050405020304" pitchFamily="18" charset="0"/>
                          </a:rPr>
                        </m:ctrlPr>
                      </m:funcPr>
                      <m:fName>
                        <m:r>
                          <m:rPr>
                            <m:sty m:val="p"/>
                          </m:rPr>
                          <a:rPr lang="en-IN" sz="2200">
                            <a:latin typeface="Cambria Math" panose="02040503050406030204" pitchFamily="18" charset="0"/>
                            <a:cs typeface="Times New Roman" panose="02020603050405020304" pitchFamily="18" charset="0"/>
                          </a:rPr>
                          <m:t>cos</m:t>
                        </m:r>
                      </m:fName>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e>
                    </m:func>
                    <m:r>
                      <a:rPr lang="en-IN" sz="2200" i="1">
                        <a:latin typeface="Cambria Math" panose="02040503050406030204" pitchFamily="18" charset="0"/>
                        <a:cs typeface="Times New Roman" panose="02020603050405020304" pitchFamily="18" charset="0"/>
                      </a:rPr>
                      <m:t>=1 ]</m:t>
                    </m:r>
                  </m:oMath>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𝑔</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cs typeface="Times New Roman" panose="02020603050405020304" pitchFamily="18" charset="0"/>
                  </a:rPr>
                  <a:t>    </a:t>
                </a:r>
                <a:r>
                  <a:rPr lang="en-IN" sz="2200" dirty="0" smtClean="0">
                    <a:cs typeface="Times New Roman" panose="02020603050405020304" pitchFamily="18" charset="0"/>
                  </a:rPr>
                  <a:t> </a:t>
                </a: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𝒈</m:t>
                    </m:r>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𝒚</m:t>
                        </m:r>
                      </m:e>
                    </m:d>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𝟏</m:t>
                    </m:r>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198302"/>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435087"/>
                <a:ext cx="10515600" cy="3935895"/>
              </a:xfrm>
            </p:spPr>
            <p:txBody>
              <a:bodyPr>
                <a:normAutofit lnSpcReduction="10000"/>
              </a:bodyPr>
              <a:lstStyle/>
              <a:p>
                <a:pPr marL="0" indent="0">
                  <a:buNone/>
                </a:pP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(1)</a:t>
                </a:r>
                <a:r>
                  <a:rPr lang="en-IN" sz="2200" b="1" dirty="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𝑒</m:t>
                        </m:r>
                      </m:e>
                      <m:sup>
                        <m:r>
                          <a:rPr lang="en-IN" sz="2200" i="1">
                            <a:latin typeface="Cambria Math" panose="02040503050406030204" pitchFamily="18" charset="0"/>
                            <a:cs typeface="Times New Roman" panose="02020603050405020304" pitchFamily="18" charset="0"/>
                          </a:rPr>
                          <m:t>𝑦</m:t>
                        </m:r>
                      </m:sup>
                    </m:sSup>
                    <m:r>
                      <m:rPr>
                        <m:sty m:val="p"/>
                      </m:rPr>
                      <a:rPr lang="en-IN" sz="2200">
                        <a:latin typeface="Cambria Math" panose="02040503050406030204" pitchFamily="18" charset="0"/>
                        <a:cs typeface="Times New Roman" panose="02020603050405020304" pitchFamily="18" charset="0"/>
                      </a:rPr>
                      <m:t>cos</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m:t>
                    </m:r>
                    <m:r>
                      <m:rPr>
                        <m:sty m:val="p"/>
                      </m:rPr>
                      <a:rPr lang="en-IN" sz="2200">
                        <a:latin typeface="Cambria Math" panose="02040503050406030204" pitchFamily="18" charset="0"/>
                        <a:cs typeface="Times New Roman" panose="02020603050405020304" pitchFamily="18" charset="0"/>
                      </a:rPr>
                      <m:t>sin</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𝒛</m:t>
                    </m:r>
                    <m:r>
                      <a:rPr lang="en-IN" sz="2200" b="1" i="1">
                        <a:latin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𝒆</m:t>
                        </m:r>
                      </m:e>
                      <m:sup>
                        <m:r>
                          <a:rPr lang="en-IN" sz="2200" b="1" i="1">
                            <a:latin typeface="Cambria Math" panose="02040503050406030204" pitchFamily="18" charset="0"/>
                            <a:cs typeface="Times New Roman" panose="02020603050405020304" pitchFamily="18" charset="0"/>
                          </a:rPr>
                          <m:t>𝒚</m:t>
                        </m:r>
                      </m:sup>
                    </m:sSup>
                    <m:r>
                      <a:rPr lang="en-IN" sz="2200" b="1" i="1">
                        <a:latin typeface="Cambria Math" panose="02040503050406030204" pitchFamily="18" charset="0"/>
                        <a:cs typeface="Times New Roman" panose="02020603050405020304" pitchFamily="18" charset="0"/>
                      </a:rPr>
                      <m:t>𝒄𝒐𝒔</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𝒔𝒊𝒏</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oMath>
                </a14:m>
                <a:r>
                  <a:rPr lang="en-IN" sz="2200" b="1" dirty="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is the solution.</a:t>
                </a:r>
              </a:p>
              <a:p>
                <a:pPr marL="0" indent="0">
                  <a:buNone/>
                </a:pPr>
                <a:r>
                  <a:rPr lang="en-IN" sz="2400" i="1" dirty="0">
                    <a:solidFill>
                      <a:srgbClr val="FF0000"/>
                    </a:solidFill>
                    <a:latin typeface="Times New Roman" panose="02020603050405020304" pitchFamily="18" charset="0"/>
                    <a:cs typeface="Times New Roman" panose="02020603050405020304" pitchFamily="18" charset="0"/>
                  </a:rPr>
                  <a:t>Solution of the Lagrange’s linear </a:t>
                </a:r>
                <a:r>
                  <a:rPr lang="en-IN" sz="2400" i="1" dirty="0" smtClean="0">
                    <a:solidFill>
                      <a:srgbClr val="FF0000"/>
                    </a:solidFill>
                    <a:latin typeface="Times New Roman" panose="02020603050405020304" pitchFamily="18" charset="0"/>
                    <a:cs typeface="Times New Roman" panose="02020603050405020304" pitchFamily="18" charset="0"/>
                  </a:rPr>
                  <a:t>PDE</a:t>
                </a:r>
              </a:p>
              <a:p>
                <a:pPr marL="0" indent="0">
                  <a:buNone/>
                </a:pPr>
                <a:r>
                  <a:rPr lang="en-IN" sz="2200" dirty="0">
                    <a:latin typeface="Times New Roman" panose="02020603050405020304" pitchFamily="18" charset="0"/>
                    <a:cs typeface="Times New Roman" panose="02020603050405020304" pitchFamily="18" charset="0"/>
                  </a:rPr>
                  <a:t>Lagrange’s linear PDE is of the form </a:t>
                </a:r>
                <a14:m>
                  <m:oMath xmlns:m="http://schemas.openxmlformats.org/officeDocument/2006/math">
                    <m:r>
                      <a:rPr lang="en-IN" sz="2200" i="1">
                        <a:latin typeface="Cambria Math" panose="02040503050406030204" pitchFamily="18" charset="0"/>
                        <a:cs typeface="Times New Roman" panose="02020603050405020304" pitchFamily="18" charset="0"/>
                      </a:rPr>
                      <m:t>𝑃𝑝</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𝑄𝑞</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𝑅</m:t>
                    </m:r>
                  </m:oMath>
                </a14:m>
                <a:r>
                  <a:rPr lang="en-IN" sz="2200" dirty="0">
                    <a:latin typeface="Times New Roman" panose="02020603050405020304" pitchFamily="18" charset="0"/>
                    <a:cs typeface="Times New Roman" panose="02020603050405020304" pitchFamily="18" charset="0"/>
                  </a:rPr>
                  <a:t>. Let us consider two equations: </a:t>
                </a:r>
                <a14:m>
                  <m:oMath xmlns:m="http://schemas.openxmlformats.org/officeDocument/2006/math">
                    <m:r>
                      <a:rPr lang="en-IN" sz="2200" i="1">
                        <a:latin typeface="Cambria Math" panose="02040503050406030204" pitchFamily="18" charset="0"/>
                        <a:cs typeface="Times New Roman" panose="02020603050405020304" pitchFamily="18" charset="0"/>
                      </a:rPr>
                      <m:t>𝑢</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𝑣</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2</m:t>
                        </m:r>
                      </m:sub>
                    </m:sSub>
                  </m:oMath>
                </a14:m>
                <a:r>
                  <a:rPr lang="en-IN" sz="2200" dirty="0">
                    <a:latin typeface="Times New Roman" panose="02020603050405020304" pitchFamily="18" charset="0"/>
                    <a:cs typeface="Times New Roman" panose="02020603050405020304" pitchFamily="18" charset="0"/>
                  </a:rPr>
                  <a:t> where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and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2</m:t>
                        </m:r>
                      </m:sub>
                    </m:sSub>
                  </m:oMath>
                </a14:m>
                <a:r>
                  <a:rPr lang="en-IN" sz="2200" dirty="0">
                    <a:latin typeface="Times New Roman" panose="02020603050405020304" pitchFamily="18" charset="0"/>
                    <a:cs typeface="Times New Roman" panose="02020603050405020304" pitchFamily="18" charset="0"/>
                  </a:rPr>
                  <a:t> are constants.</a:t>
                </a:r>
              </a:p>
              <a:p>
                <a:pPr marL="0" indent="0">
                  <a:buNone/>
                </a:pPr>
                <a:r>
                  <a:rPr lang="en-IN" sz="2200" dirty="0">
                    <a:latin typeface="Times New Roman" panose="02020603050405020304" pitchFamily="18" charset="0"/>
                    <a:cs typeface="Times New Roman" panose="02020603050405020304" pitchFamily="18" charset="0"/>
                  </a:rPr>
                  <a:t>By the rule of cross multiplication we have, </a:t>
                </a:r>
              </a:p>
              <a:p>
                <a:pPr marL="0" indent="0">
                  <a:buNone/>
                </a:pPr>
                <a14:m>
                  <m:oMathPara xmlns:m="http://schemas.openxmlformats.org/officeDocument/2006/math">
                    <m:oMathParaPr>
                      <m:jc m:val="centerGroup"/>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i="1">
                              <a:latin typeface="Cambria Math" panose="02040503050406030204" pitchFamily="18" charset="0"/>
                              <a:cs typeface="Times New Roman" panose="02020603050405020304" pitchFamily="18" charset="0"/>
                            </a:rPr>
                            <m:t>𝑃</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i="1">
                              <a:latin typeface="Cambria Math" panose="02040503050406030204" pitchFamily="18" charset="0"/>
                              <a:cs typeface="Times New Roman" panose="02020603050405020304" pitchFamily="18" charset="0"/>
                            </a:rPr>
                            <m:t>𝑄</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i="1">
                              <a:latin typeface="Cambria Math" panose="02040503050406030204" pitchFamily="18" charset="0"/>
                              <a:cs typeface="Times New Roman" panose="02020603050405020304" pitchFamily="18" charset="0"/>
                            </a:rPr>
                            <m:t>𝑅</m:t>
                          </m:r>
                        </m:den>
                      </m:f>
                    </m:oMath>
                  </m:oMathPara>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Above equation is regarded as a system of simultaneous equations in three variables and relations  </a:t>
                </a:r>
                <a14:m>
                  <m:oMath xmlns:m="http://schemas.openxmlformats.org/officeDocument/2006/math">
                    <m:r>
                      <a:rPr lang="en-IN" sz="2200" i="1">
                        <a:latin typeface="Cambria Math" panose="02040503050406030204" pitchFamily="18" charset="0"/>
                        <a:cs typeface="Times New Roman" panose="02020603050405020304" pitchFamily="18" charset="0"/>
                      </a:rPr>
                      <m:t>𝑢</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𝑣</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𝑐</m:t>
                        </m:r>
                      </m:e>
                      <m:sub>
                        <m:r>
                          <a:rPr lang="en-IN" sz="2200" i="1">
                            <a:latin typeface="Cambria Math" panose="02040503050406030204" pitchFamily="18" charset="0"/>
                            <a:cs typeface="Times New Roman" panose="02020603050405020304" pitchFamily="18" charset="0"/>
                          </a:rPr>
                          <m:t>2</m:t>
                        </m:r>
                      </m:sub>
                    </m:sSub>
                  </m:oMath>
                </a14:m>
                <a:r>
                  <a:rPr lang="en-IN" sz="2200" dirty="0">
                    <a:latin typeface="Times New Roman" panose="02020603050405020304" pitchFamily="18" charset="0"/>
                    <a:cs typeface="Times New Roman" panose="02020603050405020304" pitchFamily="18" charset="0"/>
                  </a:rPr>
                  <a:t> satisfy these equations.</a:t>
                </a:r>
              </a:p>
              <a:p>
                <a:pPr marL="0" indent="0">
                  <a:buNone/>
                </a:pPr>
                <a:r>
                  <a:rPr lang="en-IN" sz="2200" dirty="0">
                    <a:latin typeface="Times New Roman" panose="02020603050405020304" pitchFamily="18" charset="0"/>
                    <a:cs typeface="Times New Roman" panose="02020603050405020304" pitchFamily="18" charset="0"/>
                  </a:rPr>
                  <a:t>Thus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𝑢</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𝑣</m:t>
                        </m:r>
                      </m:e>
                    </m:d>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is a general solution of Lagrange’s linear PDE.</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435087"/>
                <a:ext cx="10515600" cy="3935895"/>
              </a:xfrm>
              <a:blipFill>
                <a:blip r:embed="rId3" cstate="print"/>
                <a:stretch>
                  <a:fillRect l="-928" t="-2632" b="-2632"/>
                </a:stretch>
              </a:blipFill>
            </p:spPr>
            <p:txBody>
              <a:bodyPr/>
              <a:lstStyle/>
              <a:p>
                <a:r>
                  <a:rPr lang="en-IN">
                    <a:noFill/>
                  </a:rPr>
                  <a:t> </a:t>
                </a:r>
              </a:p>
            </p:txBody>
          </p:sp>
        </mc:Fallback>
      </mc:AlternateContent>
    </p:spTree>
    <p:extLst>
      <p:ext uri="{BB962C8B-B14F-4D97-AF65-F5344CB8AC3E}">
        <p14:creationId xmlns:p14="http://schemas.microsoft.com/office/powerpoint/2010/main" val="22030787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98179"/>
                <a:ext cx="10515600" cy="5065987"/>
              </a:xfrm>
            </p:spPr>
            <p:txBody>
              <a:bodyPr>
                <a:normAutofit lnSpcReduction="10000"/>
              </a:bodyPr>
              <a:lstStyle/>
              <a:p>
                <a:pPr marL="0" indent="0">
                  <a:buNone/>
                </a:pPr>
                <a:r>
                  <a:rPr lang="en-IN" sz="2200" b="1" i="1" u="sng" dirty="0">
                    <a:latin typeface="Times New Roman" panose="02020603050405020304" pitchFamily="18" charset="0"/>
                    <a:cs typeface="Times New Roman" panose="02020603050405020304" pitchFamily="18" charset="0"/>
                  </a:rPr>
                  <a:t>Problems</a:t>
                </a:r>
              </a:p>
              <a:p>
                <a:pPr marL="0" indent="0">
                  <a:buNone/>
                </a:pPr>
                <a:r>
                  <a:rPr lang="en-IN" sz="2200" dirty="0">
                    <a:solidFill>
                      <a:srgbClr val="FF0000"/>
                    </a:solidFill>
                    <a:latin typeface="Times New Roman" panose="02020603050405020304" pitchFamily="18" charset="0"/>
                    <a:cs typeface="Times New Roman" panose="02020603050405020304" pitchFamily="18" charset="0"/>
                  </a:rPr>
                  <a:t>1. Solve  </a:t>
                </a:r>
                <a14:m>
                  <m:oMath xmlns:m="http://schemas.openxmlformats.org/officeDocument/2006/math">
                    <m:r>
                      <a:rPr lang="en-IN" sz="2200">
                        <a:solidFill>
                          <a:srgbClr val="FF0000"/>
                        </a:solidFill>
                        <a:latin typeface="Cambria Math" panose="02040503050406030204" pitchFamily="18" charset="0"/>
                        <a:cs typeface="Times New Roman" panose="02020603050405020304" pitchFamily="18" charset="0"/>
                      </a:rPr>
                      <m:t> </m:t>
                    </m:r>
                    <m:r>
                      <a:rPr lang="en-IN" sz="2200" i="1">
                        <a:solidFill>
                          <a:srgbClr val="FF0000"/>
                        </a:solidFill>
                        <a:latin typeface="Cambria Math" panose="02040503050406030204" pitchFamily="18" charset="0"/>
                        <a:cs typeface="Times New Roman" panose="02020603050405020304" pitchFamily="18" charset="0"/>
                      </a:rPr>
                      <m:t>𝑦𝑧𝑝</m:t>
                    </m:r>
                    <m:r>
                      <a:rPr lang="en-IN" sz="2200" i="1">
                        <a:solidFill>
                          <a:srgbClr val="FF0000"/>
                        </a:solidFill>
                        <a:latin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cs typeface="Times New Roman" panose="02020603050405020304" pitchFamily="18" charset="0"/>
                      </a:rPr>
                      <m:t>𝑥𝑧𝑞</m:t>
                    </m:r>
                    <m:r>
                      <a:rPr lang="en-IN" sz="2200" i="1">
                        <a:solidFill>
                          <a:srgbClr val="FF0000"/>
                        </a:solidFill>
                        <a:latin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cs typeface="Times New Roman" panose="02020603050405020304" pitchFamily="18" charset="0"/>
                      </a:rPr>
                      <m:t>𝑥𝑦</m:t>
                    </m:r>
                  </m:oMath>
                </a14:m>
                <a:endParaRPr lang="en-IN" sz="2200" dirty="0">
                  <a:solidFill>
                    <a:srgbClr val="FF0000"/>
                  </a:solidFill>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Sol:  Given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𝑦𝑧</m:t>
                        </m:r>
                      </m:e>
                    </m:d>
                    <m:r>
                      <a:rPr lang="en-IN" sz="2200" i="1">
                        <a:latin typeface="Cambria Math" panose="02040503050406030204" pitchFamily="18" charset="0"/>
                        <a:cs typeface="Times New Roman" panose="02020603050405020304" pitchFamily="18" charset="0"/>
                      </a:rPr>
                      <m:t>𝑝</m:t>
                    </m:r>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𝑥𝑧</m:t>
                        </m:r>
                      </m:e>
                    </m:d>
                    <m:r>
                      <a:rPr lang="en-IN" sz="2200" i="1">
                        <a:latin typeface="Cambria Math" panose="02040503050406030204" pitchFamily="18" charset="0"/>
                        <a:cs typeface="Times New Roman" panose="02020603050405020304" pitchFamily="18" charset="0"/>
                      </a:rPr>
                      <m:t>𝑞</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oMath>
                </a14:m>
                <a:endParaRPr lang="en-IN" sz="2200" i="1" dirty="0">
                  <a:latin typeface="Cambria Math" panose="020405030504060302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      </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𝑃𝑝</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𝑄𝑞</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𝑅</m:t>
                        </m:r>
                        <m:r>
                          <m:rPr>
                            <m:nor/>
                          </m:rPr>
                          <a:rPr lang="en-IN" sz="2200" dirty="0">
                            <a:solidFill>
                              <a:srgbClr val="FF0000"/>
                            </a:solidFill>
                            <a:latin typeface="Times New Roman" panose="02020603050405020304" pitchFamily="18" charset="0"/>
                            <a:cs typeface="Times New Roman" panose="02020603050405020304" pitchFamily="18" charset="0"/>
                          </a:rPr>
                          <m:t> </m:t>
                        </m:r>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Here    </a:t>
                </a:r>
                <a14:m>
                  <m:oMath xmlns:m="http://schemas.openxmlformats.org/officeDocument/2006/math">
                    <m:r>
                      <a:rPr lang="en-IN" sz="2200" i="1">
                        <a:latin typeface="Cambria Math" panose="02040503050406030204" pitchFamily="18" charset="0"/>
                        <a:cs typeface="Times New Roman" panose="02020603050405020304" pitchFamily="18" charset="0"/>
                      </a:rPr>
                      <m:t>𝑃</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𝑦𝑧</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Q</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𝑥𝑧</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R</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err="1" smtClean="0">
                    <a:latin typeface="Times New Roman" panose="02020603050405020304" pitchFamily="18" charset="0"/>
                    <a:cs typeface="Times New Roman" panose="02020603050405020304" pitchFamily="18" charset="0"/>
                  </a:rPr>
                  <a:t>Auxilary</a:t>
                </a:r>
                <a:r>
                  <a:rPr lang="en-IN" sz="2200" dirty="0" smtClean="0">
                    <a:latin typeface="Times New Roman" panose="02020603050405020304" pitchFamily="18" charset="0"/>
                    <a:cs typeface="Times New Roman" panose="02020603050405020304" pitchFamily="18" charset="0"/>
                  </a:rPr>
                  <a:t> equations</a:t>
                </a:r>
              </a:p>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i="1">
                            <a:latin typeface="Cambria Math" panose="02040503050406030204" pitchFamily="18" charset="0"/>
                            <a:cs typeface="Times New Roman" panose="02020603050405020304" pitchFamily="18" charset="0"/>
                          </a:rPr>
                          <m:t>𝑃</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i="1">
                            <a:latin typeface="Cambria Math" panose="02040503050406030204" pitchFamily="18" charset="0"/>
                            <a:cs typeface="Times New Roman" panose="02020603050405020304" pitchFamily="18" charset="0"/>
                          </a:rPr>
                          <m:t>𝑄</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i="1">
                            <a:latin typeface="Cambria Math" panose="02040503050406030204" pitchFamily="18" charset="0"/>
                            <a:cs typeface="Times New Roman" panose="02020603050405020304" pitchFamily="18" charset="0"/>
                          </a:rPr>
                          <m:t>𝑅</m:t>
                        </m:r>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b="0" i="1" smtClean="0">
                            <a:latin typeface="Cambria Math" panose="02040503050406030204" pitchFamily="18" charset="0"/>
                            <a:cs typeface="Times New Roman" panose="02020603050405020304" pitchFamily="18" charset="0"/>
                          </a:rPr>
                          <m:t>𝑦𝑧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b="0" i="1" smtClean="0">
                            <a:latin typeface="Cambria Math" panose="02040503050406030204" pitchFamily="18" charset="0"/>
                            <a:cs typeface="Times New Roman" panose="02020603050405020304" pitchFamily="18" charset="0"/>
                          </a:rPr>
                          <m:t>𝑥𝑧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b="0" i="1" smtClean="0">
                            <a:latin typeface="Cambria Math" panose="02040503050406030204" pitchFamily="18" charset="0"/>
                            <a:cs typeface="Times New Roman" panose="02020603050405020304" pitchFamily="18" charset="0"/>
                          </a:rPr>
                          <m:t>𝑥𝑦</m:t>
                        </m:r>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Comparing, </a:t>
                </a:r>
              </a:p>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den>
                    </m:f>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i="1">
                            <a:latin typeface="Cambria Math" panose="02040503050406030204" pitchFamily="18" charset="0"/>
                            <a:cs typeface="Times New Roman" panose="02020603050405020304" pitchFamily="18" charset="0"/>
                          </a:rPr>
                          <m:t>𝑥𝑦</m:t>
                        </m:r>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98179"/>
                <a:ext cx="10515600" cy="5065987"/>
              </a:xfrm>
              <a:blipFill>
                <a:blip r:embed="rId2" cstate="print"/>
                <a:stretch>
                  <a:fillRect l="-754" t="-2166"/>
                </a:stretch>
              </a:blipFill>
            </p:spPr>
            <p:txBody>
              <a:bodyPr/>
              <a:lstStyle/>
              <a:p>
                <a:r>
                  <a:rPr lang="en-IN">
                    <a:noFill/>
                  </a:rPr>
                  <a:t> </a:t>
                </a:r>
              </a:p>
            </p:txBody>
          </p:sp>
        </mc:Fallback>
      </mc:AlternateContent>
    </p:spTree>
    <p:extLst>
      <p:ext uri="{BB962C8B-B14F-4D97-AF65-F5344CB8AC3E}">
        <p14:creationId xmlns:p14="http://schemas.microsoft.com/office/powerpoint/2010/main" val="31511978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072056"/>
                <a:ext cx="10515600" cy="5229354"/>
              </a:xfrm>
            </p:spPr>
            <p:txBody>
              <a:bodyPr>
                <a:normAutofit/>
              </a:bodyPr>
              <a:lstStyle/>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𝑑𝑥</m:t>
                        </m:r>
                      </m:num>
                      <m:den>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i="1">
                            <a:latin typeface="Cambria Math" panose="02040503050406030204" pitchFamily="18" charset="0"/>
                            <a:cs typeface="Times New Roman" panose="02020603050405020304" pitchFamily="18" charset="0"/>
                          </a:rPr>
                          <m:t>𝑥</m:t>
                        </m:r>
                      </m:den>
                    </m:f>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𝑑𝑦</m:t>
                        </m:r>
                      </m:num>
                      <m:den>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𝑑𝑧</m:t>
                        </m:r>
                      </m:num>
                      <m:den>
                        <m:r>
                          <a:rPr lang="en-IN" sz="2200" i="1">
                            <a:latin typeface="Cambria Math" panose="02040503050406030204" pitchFamily="18" charset="0"/>
                            <a:cs typeface="Times New Roman" panose="02020603050405020304" pitchFamily="18" charset="0"/>
                          </a:rPr>
                          <m:t>𝑦</m:t>
                        </m:r>
                      </m:den>
                    </m:f>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Integrating                                                                </a:t>
                </a:r>
                <a:r>
                  <a:rPr lang="en-IN" sz="2200" dirty="0" err="1">
                    <a:latin typeface="Times New Roman" panose="02020603050405020304" pitchFamily="18" charset="0"/>
                    <a:cs typeface="Times New Roman" panose="02020603050405020304" pitchFamily="18" charset="0"/>
                  </a:rPr>
                  <a:t>Integrating</a:t>
                </a:r>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e>
                    </m:nary>
                    <m:r>
                      <a:rPr lang="en-IN" sz="2200" i="1">
                        <a:latin typeface="Cambria Math" panose="02040503050406030204" pitchFamily="18" charset="0"/>
                        <a:cs typeface="Times New Roman" panose="02020603050405020304" pitchFamily="18" charset="0"/>
                      </a:rPr>
                      <m:t>=</m:t>
                    </m:r>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𝑑𝑦</m:t>
                        </m:r>
                      </m:e>
                    </m:nary>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𝑑𝑦</m:t>
                        </m:r>
                      </m:e>
                    </m:nary>
                    <m:r>
                      <a:rPr lang="en-IN" sz="2200" i="1">
                        <a:latin typeface="Cambria Math" panose="02040503050406030204" pitchFamily="18" charset="0"/>
                        <a:cs typeface="Times New Roman" panose="02020603050405020304" pitchFamily="18" charset="0"/>
                      </a:rPr>
                      <m:t>=</m:t>
                    </m:r>
                    <m:nary>
                      <m:naryPr>
                        <m:limLoc m:val="undOvr"/>
                        <m:subHide m:val="on"/>
                        <m:supHide m:val="on"/>
                        <m:ctrlPr>
                          <a:rPr lang="en-IN" sz="2200" i="1">
                            <a:latin typeface="Cambria Math" panose="02040503050406030204" pitchFamily="18" charset="0"/>
                            <a:cs typeface="Times New Roman" panose="02020603050405020304" pitchFamily="18" charset="0"/>
                          </a:rPr>
                        </m:ctrlPr>
                      </m:naryPr>
                      <m:sub/>
                      <m:sup/>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𝑑𝑧</m:t>
                        </m:r>
                      </m:e>
                    </m:nary>
                  </m:oMath>
                </a14:m>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dirty="0">
                            <a:latin typeface="Cambria Math" panose="02040503050406030204" pitchFamily="18" charset="0"/>
                            <a:cs typeface="Times New Roman" panose="02020603050405020304" pitchFamily="18" charset="0"/>
                          </a:rPr>
                        </m:ctrlPr>
                      </m:fPr>
                      <m:num>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𝑥</m:t>
                            </m:r>
                          </m:e>
                          <m:sup>
                            <m:r>
                              <a:rPr lang="en-IN" sz="2200" i="1" dirty="0">
                                <a:latin typeface="Cambria Math" panose="02040503050406030204" pitchFamily="18" charset="0"/>
                                <a:cs typeface="Times New Roman" panose="02020603050405020304" pitchFamily="18" charset="0"/>
                              </a:rPr>
                              <m:t>2</m:t>
                            </m:r>
                          </m:sup>
                        </m:sSup>
                      </m:num>
                      <m:den>
                        <m:r>
                          <a:rPr lang="en-IN" sz="2200" i="1" dirty="0">
                            <a:latin typeface="Cambria Math" panose="02040503050406030204" pitchFamily="18" charset="0"/>
                            <a:cs typeface="Times New Roman" panose="02020603050405020304" pitchFamily="18" charset="0"/>
                          </a:rPr>
                          <m:t>2</m:t>
                        </m:r>
                      </m:den>
                    </m:f>
                    <m:r>
                      <a:rPr lang="en-IN" sz="2200" i="1" dirty="0">
                        <a:latin typeface="Cambria Math" panose="02040503050406030204" pitchFamily="18" charset="0"/>
                        <a:cs typeface="Times New Roman" panose="02020603050405020304" pitchFamily="18" charset="0"/>
                      </a:rPr>
                      <m:t>=</m:t>
                    </m:r>
                    <m:f>
                      <m:fPr>
                        <m:ctrlPr>
                          <a:rPr lang="en-IN" sz="2200" i="1" dirty="0">
                            <a:latin typeface="Cambria Math" panose="02040503050406030204" pitchFamily="18" charset="0"/>
                            <a:cs typeface="Times New Roman" panose="02020603050405020304" pitchFamily="18" charset="0"/>
                          </a:rPr>
                        </m:ctrlPr>
                      </m:fPr>
                      <m:num>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num>
                      <m:den>
                        <m:r>
                          <a:rPr lang="en-IN" sz="2200" i="1" dirty="0">
                            <a:latin typeface="Cambria Math" panose="02040503050406030204" pitchFamily="18" charset="0"/>
                            <a:cs typeface="Times New Roman" panose="02020603050405020304" pitchFamily="18" charset="0"/>
                          </a:rPr>
                          <m:t>2</m:t>
                        </m:r>
                      </m:den>
                    </m:f>
                    <m:r>
                      <a:rPr lang="en-IN" sz="2200" i="1" dirty="0">
                        <a:latin typeface="Cambria Math" panose="02040503050406030204" pitchFamily="18" charset="0"/>
                        <a:cs typeface="Times New Roman" panose="02020603050405020304" pitchFamily="18" charset="0"/>
                      </a:rPr>
                      <m:t>+</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𝑐</m:t>
                        </m:r>
                      </m:e>
                      <m:sub>
                        <m:r>
                          <a:rPr lang="en-IN" sz="2200" i="1" dirty="0">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dirty="0">
                            <a:latin typeface="Cambria Math" panose="02040503050406030204" pitchFamily="18" charset="0"/>
                            <a:cs typeface="Times New Roman" panose="02020603050405020304" pitchFamily="18" charset="0"/>
                          </a:rPr>
                        </m:ctrlPr>
                      </m:fPr>
                      <m:num>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num>
                      <m:den>
                        <m:r>
                          <a:rPr lang="en-IN" sz="2200" i="1" dirty="0">
                            <a:latin typeface="Cambria Math" panose="02040503050406030204" pitchFamily="18" charset="0"/>
                            <a:cs typeface="Times New Roman" panose="02020603050405020304" pitchFamily="18" charset="0"/>
                          </a:rPr>
                          <m:t>2</m:t>
                        </m:r>
                      </m:den>
                    </m:f>
                    <m:r>
                      <a:rPr lang="en-IN" sz="2200" i="1" dirty="0">
                        <a:latin typeface="Cambria Math" panose="02040503050406030204" pitchFamily="18" charset="0"/>
                        <a:cs typeface="Times New Roman" panose="02020603050405020304" pitchFamily="18" charset="0"/>
                      </a:rPr>
                      <m:t>=</m:t>
                    </m:r>
                    <m:f>
                      <m:fPr>
                        <m:ctrlPr>
                          <a:rPr lang="en-IN" sz="2200" i="1" dirty="0">
                            <a:latin typeface="Cambria Math" panose="02040503050406030204" pitchFamily="18" charset="0"/>
                            <a:cs typeface="Times New Roman" panose="02020603050405020304" pitchFamily="18" charset="0"/>
                          </a:rPr>
                        </m:ctrlPr>
                      </m:fPr>
                      <m:num>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𝑧</m:t>
                            </m:r>
                          </m:e>
                          <m:sup>
                            <m:r>
                              <a:rPr lang="en-IN" sz="2200" i="1" dirty="0">
                                <a:latin typeface="Cambria Math" panose="02040503050406030204" pitchFamily="18" charset="0"/>
                                <a:cs typeface="Times New Roman" panose="02020603050405020304" pitchFamily="18" charset="0"/>
                              </a:rPr>
                              <m:t>2</m:t>
                            </m:r>
                          </m:sup>
                        </m:sSup>
                      </m:num>
                      <m:den>
                        <m:r>
                          <a:rPr lang="en-IN" sz="2200" i="1" dirty="0">
                            <a:latin typeface="Cambria Math" panose="02040503050406030204" pitchFamily="18" charset="0"/>
                            <a:cs typeface="Times New Roman" panose="02020603050405020304" pitchFamily="18" charset="0"/>
                          </a:rPr>
                          <m:t>2</m:t>
                        </m:r>
                      </m:den>
                    </m:f>
                    <m:r>
                      <a:rPr lang="en-IN" sz="2200" i="1" dirty="0">
                        <a:latin typeface="Cambria Math" panose="02040503050406030204" pitchFamily="18" charset="0"/>
                        <a:cs typeface="Times New Roman" panose="02020603050405020304" pitchFamily="18" charset="0"/>
                      </a:rPr>
                      <m:t>+</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𝑐</m:t>
                        </m:r>
                      </m:e>
                      <m:sub>
                        <m:r>
                          <a:rPr lang="en-IN" sz="2200" i="1" dirty="0">
                            <a:latin typeface="Cambria Math" panose="02040503050406030204" pitchFamily="18" charset="0"/>
                            <a:cs typeface="Times New Roman" panose="02020603050405020304" pitchFamily="18" charset="0"/>
                          </a:rPr>
                          <m:t>2</m:t>
                        </m:r>
                      </m:sub>
                    </m:sSub>
                  </m:oMath>
                </a14:m>
                <a:endParaRPr lang="en-IN" sz="2200" i="1" dirty="0" smtClean="0">
                  <a:latin typeface="Cambria Math" panose="02040503050406030204" pitchFamily="18" charset="0"/>
                  <a:cs typeface="Times New Roman" panose="02020603050405020304" pitchFamily="18" charset="0"/>
                </a:endParaRPr>
              </a:p>
              <a:p>
                <a:pPr marL="0" indent="0">
                  <a:buNone/>
                </a:pPr>
                <a14:m>
                  <m:oMath xmlns:m="http://schemas.openxmlformats.org/officeDocument/2006/math">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𝑥</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+2</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𝑐</m:t>
                        </m:r>
                      </m:e>
                      <m:sub>
                        <m:r>
                          <a:rPr lang="en-IN" sz="2200" i="1" dirty="0">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𝑧</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+2</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𝑐</m:t>
                        </m:r>
                      </m:e>
                      <m:sub>
                        <m:r>
                          <a:rPr lang="en-IN" sz="2200" i="1" dirty="0">
                            <a:latin typeface="Cambria Math" panose="02040503050406030204" pitchFamily="18" charset="0"/>
                            <a:cs typeface="Times New Roman" panose="02020603050405020304" pitchFamily="18" charset="0"/>
                          </a:rPr>
                          <m:t>2</m:t>
                        </m:r>
                      </m:sub>
                    </m:sSub>
                  </m:oMath>
                </a14:m>
                <a:r>
                  <a:rPr lang="en-IN" sz="2200" dirty="0">
                    <a:latin typeface="Times New Roman" panose="02020603050405020304" pitchFamily="18" charset="0"/>
                    <a:cs typeface="Times New Roman" panose="02020603050405020304" pitchFamily="18" charset="0"/>
                  </a:rPr>
                  <a:t> </a:t>
                </a:r>
                <a:br>
                  <a:rPr lang="en-IN" sz="2200" dirty="0">
                    <a:latin typeface="Times New Roman" panose="02020603050405020304" pitchFamily="18" charset="0"/>
                    <a:cs typeface="Times New Roman" panose="02020603050405020304" pitchFamily="18" charset="0"/>
                  </a:rPr>
                </a:br>
                <a14:m>
                  <m:oMath xmlns:m="http://schemas.openxmlformats.org/officeDocument/2006/math">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𝑥</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𝑘</m:t>
                        </m:r>
                      </m:e>
                      <m:sub>
                        <m:r>
                          <a:rPr lang="en-IN" sz="2200" i="1" dirty="0">
                            <a:latin typeface="Cambria Math" panose="02040503050406030204" pitchFamily="18" charset="0"/>
                            <a:cs typeface="Times New Roman" panose="02020603050405020304" pitchFamily="18" charset="0"/>
                          </a:rPr>
                          <m:t>1</m:t>
                        </m:r>
                      </m:sub>
                    </m:sSub>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𝑦</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p>
                      <m:sSupPr>
                        <m:ctrlPr>
                          <a:rPr lang="en-IN" sz="2200" i="1" dirty="0">
                            <a:latin typeface="Cambria Math" panose="02040503050406030204" pitchFamily="18" charset="0"/>
                            <a:cs typeface="Times New Roman" panose="02020603050405020304" pitchFamily="18" charset="0"/>
                          </a:rPr>
                        </m:ctrlPr>
                      </m:sSupPr>
                      <m:e>
                        <m:r>
                          <a:rPr lang="en-IN" sz="2200" i="1" dirty="0">
                            <a:latin typeface="Cambria Math" panose="02040503050406030204" pitchFamily="18" charset="0"/>
                            <a:cs typeface="Times New Roman" panose="02020603050405020304" pitchFamily="18" charset="0"/>
                          </a:rPr>
                          <m:t>𝑧</m:t>
                        </m:r>
                      </m:e>
                      <m:sup>
                        <m:r>
                          <a:rPr lang="en-IN" sz="2200" i="1" dirty="0">
                            <a:latin typeface="Cambria Math" panose="02040503050406030204" pitchFamily="18" charset="0"/>
                            <a:cs typeface="Times New Roman" panose="02020603050405020304" pitchFamily="18" charset="0"/>
                          </a:rPr>
                          <m:t>2</m:t>
                        </m:r>
                      </m:sup>
                    </m:sSup>
                    <m:r>
                      <a:rPr lang="en-IN" sz="2200" i="1" dirty="0">
                        <a:latin typeface="Cambria Math" panose="02040503050406030204" pitchFamily="18" charset="0"/>
                        <a:cs typeface="Times New Roman" panose="02020603050405020304" pitchFamily="18" charset="0"/>
                      </a:rPr>
                      <m:t>=</m:t>
                    </m:r>
                    <m:sSub>
                      <m:sSubPr>
                        <m:ctrlPr>
                          <a:rPr lang="en-IN" sz="2200" i="1" dirty="0">
                            <a:latin typeface="Cambria Math" panose="02040503050406030204" pitchFamily="18" charset="0"/>
                            <a:cs typeface="Times New Roman" panose="02020603050405020304" pitchFamily="18" charset="0"/>
                          </a:rPr>
                        </m:ctrlPr>
                      </m:sSubPr>
                      <m:e>
                        <m:r>
                          <a:rPr lang="en-IN" sz="2200" i="1" dirty="0">
                            <a:latin typeface="Cambria Math" panose="02040503050406030204" pitchFamily="18" charset="0"/>
                            <a:cs typeface="Times New Roman" panose="02020603050405020304" pitchFamily="18" charset="0"/>
                          </a:rPr>
                          <m:t>𝑘</m:t>
                        </m:r>
                      </m:e>
                      <m:sub>
                        <m:r>
                          <a:rPr lang="en-IN" sz="2200" i="1" dirty="0">
                            <a:latin typeface="Cambria Math" panose="02040503050406030204" pitchFamily="18" charset="0"/>
                            <a:cs typeface="Times New Roman" panose="02020603050405020304" pitchFamily="18" charset="0"/>
                          </a:rPr>
                          <m:t>2</m:t>
                        </m:r>
                      </m:sub>
                    </m:sSub>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Thus the solution is,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𝑢</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𝑣</m:t>
                        </m:r>
                      </m:e>
                    </m:d>
                    <m:r>
                      <a:rPr lang="en-IN" sz="2200" i="1">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𝝋</m:t>
                    </m:r>
                    <m:d>
                      <m:dPr>
                        <m:ctrlPr>
                          <a:rPr lang="en-IN" sz="2200" b="1" i="1">
                            <a:latin typeface="Cambria Math" panose="02040503050406030204" pitchFamily="18" charset="0"/>
                            <a:cs typeface="Times New Roman" panose="02020603050405020304" pitchFamily="18" charset="0"/>
                          </a:rPr>
                        </m:ctrlPr>
                      </m:dPr>
                      <m:e>
                        <m:d>
                          <m:dPr>
                            <m:ctrlPr>
                              <a:rPr lang="en-IN" sz="2200" b="1" i="1" smtClean="0">
                                <a:latin typeface="Cambria Math" panose="02040503050406030204" pitchFamily="18" charset="0"/>
                                <a:cs typeface="Times New Roman" panose="02020603050405020304" pitchFamily="18" charset="0"/>
                              </a:rPr>
                            </m:ctrlPr>
                          </m:dPr>
                          <m:e>
                            <m:sSup>
                              <m:sSupPr>
                                <m:ctrlPr>
                                  <a:rPr lang="en-IN" sz="2200" b="1" i="1" dirty="0">
                                    <a:latin typeface="Cambria Math" panose="02040503050406030204" pitchFamily="18" charset="0"/>
                                    <a:cs typeface="Times New Roman" panose="02020603050405020304" pitchFamily="18" charset="0"/>
                                  </a:rPr>
                                </m:ctrlPr>
                              </m:sSupPr>
                              <m:e>
                                <m:r>
                                  <a:rPr lang="en-IN" sz="2200" b="1" i="1" dirty="0">
                                    <a:latin typeface="Cambria Math" panose="02040503050406030204" pitchFamily="18" charset="0"/>
                                    <a:cs typeface="Times New Roman" panose="02020603050405020304" pitchFamily="18" charset="0"/>
                                  </a:rPr>
                                  <m:t>𝒙</m:t>
                                </m:r>
                              </m:e>
                              <m:sup>
                                <m:r>
                                  <a:rPr lang="en-IN" sz="2200" b="1" i="1" dirty="0">
                                    <a:latin typeface="Cambria Math" panose="02040503050406030204" pitchFamily="18" charset="0"/>
                                    <a:cs typeface="Times New Roman" panose="02020603050405020304" pitchFamily="18" charset="0"/>
                                  </a:rPr>
                                  <m:t>𝟐</m:t>
                                </m:r>
                              </m:sup>
                            </m:sSup>
                            <m:r>
                              <a:rPr lang="en-IN" sz="2200" b="1" i="1" dirty="0">
                                <a:latin typeface="Cambria Math" panose="02040503050406030204" pitchFamily="18" charset="0"/>
                                <a:cs typeface="Times New Roman" panose="02020603050405020304" pitchFamily="18" charset="0"/>
                              </a:rPr>
                              <m:t>−</m:t>
                            </m:r>
                            <m:sSup>
                              <m:sSupPr>
                                <m:ctrlPr>
                                  <a:rPr lang="en-IN" sz="2200" b="1" i="1" dirty="0">
                                    <a:latin typeface="Cambria Math" panose="02040503050406030204" pitchFamily="18" charset="0"/>
                                    <a:cs typeface="Times New Roman" panose="02020603050405020304" pitchFamily="18" charset="0"/>
                                  </a:rPr>
                                </m:ctrlPr>
                              </m:sSupPr>
                              <m:e>
                                <m:r>
                                  <a:rPr lang="en-IN" sz="2200" b="1" i="1" dirty="0">
                                    <a:latin typeface="Cambria Math" panose="02040503050406030204" pitchFamily="18" charset="0"/>
                                    <a:cs typeface="Times New Roman" panose="02020603050405020304" pitchFamily="18" charset="0"/>
                                  </a:rPr>
                                  <m:t>𝒚</m:t>
                                </m:r>
                              </m:e>
                              <m:sup>
                                <m:r>
                                  <a:rPr lang="en-IN" sz="2200" b="1" i="1" dirty="0">
                                    <a:latin typeface="Cambria Math" panose="02040503050406030204" pitchFamily="18" charset="0"/>
                                    <a:cs typeface="Times New Roman" panose="02020603050405020304" pitchFamily="18" charset="0"/>
                                  </a:rPr>
                                  <m:t>𝟐</m:t>
                                </m:r>
                              </m:sup>
                            </m:sSup>
                          </m:e>
                        </m:d>
                        <m:r>
                          <a:rPr lang="en-IN" sz="2200" b="1" i="1">
                            <a:latin typeface="Cambria Math" panose="02040503050406030204" pitchFamily="18" charset="0"/>
                            <a:cs typeface="Times New Roman" panose="02020603050405020304" pitchFamily="18" charset="0"/>
                          </a:rPr>
                          <m:t>,</m:t>
                        </m:r>
                        <m:d>
                          <m:dPr>
                            <m:ctrlPr>
                              <a:rPr lang="en-IN" sz="2200" b="1" i="1" smtClean="0">
                                <a:latin typeface="Cambria Math" panose="02040503050406030204" pitchFamily="18" charset="0"/>
                                <a:cs typeface="Times New Roman" panose="02020603050405020304" pitchFamily="18" charset="0"/>
                              </a:rPr>
                            </m:ctrlPr>
                          </m:dPr>
                          <m:e>
                            <m:sSup>
                              <m:sSupPr>
                                <m:ctrlPr>
                                  <a:rPr lang="en-IN" sz="2200" b="1" i="1" dirty="0">
                                    <a:latin typeface="Cambria Math" panose="02040503050406030204" pitchFamily="18" charset="0"/>
                                    <a:cs typeface="Times New Roman" panose="02020603050405020304" pitchFamily="18" charset="0"/>
                                  </a:rPr>
                                </m:ctrlPr>
                              </m:sSupPr>
                              <m:e>
                                <m:r>
                                  <a:rPr lang="en-IN" sz="2200" b="1" i="1" dirty="0">
                                    <a:latin typeface="Cambria Math" panose="02040503050406030204" pitchFamily="18" charset="0"/>
                                    <a:cs typeface="Times New Roman" panose="02020603050405020304" pitchFamily="18" charset="0"/>
                                  </a:rPr>
                                  <m:t>𝒚</m:t>
                                </m:r>
                              </m:e>
                              <m:sup>
                                <m:r>
                                  <a:rPr lang="en-IN" sz="2200" b="1" i="1" dirty="0">
                                    <a:latin typeface="Cambria Math" panose="02040503050406030204" pitchFamily="18" charset="0"/>
                                    <a:cs typeface="Times New Roman" panose="02020603050405020304" pitchFamily="18" charset="0"/>
                                  </a:rPr>
                                  <m:t>𝟐</m:t>
                                </m:r>
                              </m:sup>
                            </m:sSup>
                            <m:r>
                              <a:rPr lang="en-IN" sz="2200" b="1" i="1" dirty="0">
                                <a:latin typeface="Cambria Math" panose="02040503050406030204" pitchFamily="18" charset="0"/>
                                <a:cs typeface="Times New Roman" panose="02020603050405020304" pitchFamily="18" charset="0"/>
                              </a:rPr>
                              <m:t>−</m:t>
                            </m:r>
                            <m:sSup>
                              <m:sSupPr>
                                <m:ctrlPr>
                                  <a:rPr lang="en-IN" sz="2200" b="1" i="1" dirty="0">
                                    <a:latin typeface="Cambria Math" panose="02040503050406030204" pitchFamily="18" charset="0"/>
                                    <a:cs typeface="Times New Roman" panose="02020603050405020304" pitchFamily="18" charset="0"/>
                                  </a:rPr>
                                </m:ctrlPr>
                              </m:sSupPr>
                              <m:e>
                                <m:r>
                                  <a:rPr lang="en-IN" sz="2200" b="1" i="1" dirty="0">
                                    <a:latin typeface="Cambria Math" panose="02040503050406030204" pitchFamily="18" charset="0"/>
                                    <a:cs typeface="Times New Roman" panose="02020603050405020304" pitchFamily="18" charset="0"/>
                                  </a:rPr>
                                  <m:t>𝒛</m:t>
                                </m:r>
                              </m:e>
                              <m:sup>
                                <m:r>
                                  <a:rPr lang="en-IN" sz="2200" b="1" i="1" dirty="0">
                                    <a:latin typeface="Cambria Math" panose="02040503050406030204" pitchFamily="18" charset="0"/>
                                    <a:cs typeface="Times New Roman" panose="02020603050405020304" pitchFamily="18" charset="0"/>
                                  </a:rPr>
                                  <m:t>𝟐</m:t>
                                </m:r>
                              </m:sup>
                            </m:sSup>
                          </m:e>
                        </m:d>
                      </m:e>
                    </m:d>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𝟎</m:t>
                    </m:r>
                  </m:oMath>
                </a14:m>
                <a:r>
                  <a:rPr lang="en-IN" sz="2200" b="1" dirty="0" smtClean="0">
                    <a:latin typeface="Times New Roman" panose="02020603050405020304" pitchFamily="18" charset="0"/>
                    <a:cs typeface="Times New Roman" panose="02020603050405020304" pitchFamily="18" charset="0"/>
                  </a:rPr>
                  <a:t>.</a:t>
                </a:r>
              </a:p>
              <a:p>
                <a:pPr marL="0" indent="0">
                  <a:buNone/>
                </a:pPr>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072056"/>
                <a:ext cx="10515600" cy="5229354"/>
              </a:xfrm>
              <a:blipFill>
                <a:blip r:embed="rId2" cstate="print"/>
                <a:stretch>
                  <a:fillRect l="-4870"/>
                </a:stretch>
              </a:blipFill>
            </p:spPr>
            <p:txBody>
              <a:bodyPr/>
              <a:lstStyle/>
              <a:p>
                <a:r>
                  <a:rPr lang="en-IN">
                    <a:noFill/>
                  </a:rPr>
                  <a:t> </a:t>
                </a:r>
              </a:p>
            </p:txBody>
          </p:sp>
        </mc:Fallback>
      </mc:AlternateContent>
    </p:spTree>
    <p:extLst>
      <p:ext uri="{BB962C8B-B14F-4D97-AF65-F5344CB8AC3E}">
        <p14:creationId xmlns:p14="http://schemas.microsoft.com/office/powerpoint/2010/main" val="19968286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i="1" dirty="0" smtClean="0">
                    <a:solidFill>
                      <a:srgbClr val="FF0000"/>
                    </a:solidFill>
                    <a:latin typeface="Times New Roman" panose="02020603050405020304" pitchFamily="18" charset="0"/>
                    <a:cs typeface="Times New Roman" panose="02020603050405020304" pitchFamily="18" charset="0"/>
                  </a:rPr>
                  <a:t>Derivation of One dimensional Wave Equation </a:t>
                </a:r>
                <a14:m>
                  <m:oMath xmlns:m="http://schemas.openxmlformats.org/officeDocument/2006/math">
                    <m:d>
                      <m:dPr>
                        <m:begChr m:val="["/>
                        <m:endChr m:val="]"/>
                        <m:ctrlPr>
                          <a:rPr lang="en-IN" sz="2200" i="1" smtClean="0">
                            <a:solidFill>
                              <a:srgbClr val="FF0000"/>
                            </a:solidFill>
                            <a:latin typeface="Cambria Math" panose="02040503050406030204" pitchFamily="18" charset="0"/>
                            <a:cs typeface="Times New Roman" panose="02020603050405020304" pitchFamily="18" charset="0"/>
                          </a:rPr>
                        </m:ctrlPr>
                      </m:dPr>
                      <m:e>
                        <m:sSub>
                          <m:sSubPr>
                            <m:ctrlPr>
                              <a:rPr lang="en-IN" sz="2200" i="1" smtClean="0">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𝑢</m:t>
                            </m:r>
                          </m:e>
                          <m:sub>
                            <m:r>
                              <a:rPr lang="en-IN" sz="2200" b="0" i="1" smtClean="0">
                                <a:solidFill>
                                  <a:srgbClr val="FF0000"/>
                                </a:solidFill>
                                <a:latin typeface="Cambria Math" panose="02040503050406030204" pitchFamily="18" charset="0"/>
                                <a:cs typeface="Times New Roman" panose="02020603050405020304" pitchFamily="18" charset="0"/>
                              </a:rPr>
                              <m:t>𝑡𝑡</m:t>
                            </m:r>
                          </m:sub>
                        </m:sSub>
                        <m:r>
                          <a:rPr lang="en-IN" sz="2200" b="0" i="1" smtClean="0">
                            <a:solidFill>
                              <a:srgbClr val="FF0000"/>
                            </a:solidFill>
                            <a:latin typeface="Cambria Math" panose="02040503050406030204" pitchFamily="18" charset="0"/>
                            <a:cs typeface="Times New Roman" panose="02020603050405020304" pitchFamily="18" charset="0"/>
                          </a:rPr>
                          <m:t>=</m:t>
                        </m:r>
                        <m:sSup>
                          <m:sSupPr>
                            <m:ctrlPr>
                              <a:rPr lang="en-IN" sz="2200" b="0" i="1" smtClean="0">
                                <a:solidFill>
                                  <a:srgbClr val="FF0000"/>
                                </a:solidFill>
                                <a:latin typeface="Cambria Math" panose="02040503050406030204" pitchFamily="18" charset="0"/>
                                <a:cs typeface="Times New Roman" panose="02020603050405020304" pitchFamily="18" charset="0"/>
                              </a:rPr>
                            </m:ctrlPr>
                          </m:sSupPr>
                          <m:e>
                            <m:r>
                              <a:rPr lang="en-IN" sz="2200" b="0" i="1" smtClean="0">
                                <a:solidFill>
                                  <a:srgbClr val="FF0000"/>
                                </a:solidFill>
                                <a:latin typeface="Cambria Math" panose="02040503050406030204" pitchFamily="18" charset="0"/>
                                <a:cs typeface="Times New Roman" panose="02020603050405020304" pitchFamily="18" charset="0"/>
                              </a:rPr>
                              <m:t>𝑐</m:t>
                            </m:r>
                          </m:e>
                          <m:sup>
                            <m:r>
                              <a:rPr lang="en-IN" sz="2200" b="0" i="1" smtClean="0">
                                <a:solidFill>
                                  <a:srgbClr val="FF0000"/>
                                </a:solidFill>
                                <a:latin typeface="Cambria Math" panose="02040503050406030204" pitchFamily="18" charset="0"/>
                                <a:cs typeface="Times New Roman" panose="02020603050405020304" pitchFamily="18" charset="0"/>
                              </a:rPr>
                              <m:t>2</m:t>
                            </m:r>
                          </m:sup>
                        </m:sSup>
                        <m:sSub>
                          <m:sSubPr>
                            <m:ctrlPr>
                              <a:rPr lang="en-IN" sz="2200" b="0" i="1" smtClean="0">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𝑢</m:t>
                            </m:r>
                          </m:e>
                          <m:sub>
                            <m:r>
                              <a:rPr lang="en-IN" sz="2200" b="0" i="1" smtClean="0">
                                <a:solidFill>
                                  <a:srgbClr val="FF0000"/>
                                </a:solidFill>
                                <a:latin typeface="Cambria Math" panose="02040503050406030204" pitchFamily="18" charset="0"/>
                                <a:cs typeface="Times New Roman" panose="02020603050405020304" pitchFamily="18" charset="0"/>
                              </a:rPr>
                              <m:t>𝑥𝑥</m:t>
                            </m:r>
                          </m:sub>
                        </m:sSub>
                      </m:e>
                    </m:d>
                  </m:oMath>
                </a14:m>
                <a:endParaRPr lang="en-IN" sz="2200" i="1"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744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0515600" cy="4535418"/>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   Consider a flexible string tightly stretched between two fixed points at a distance ‘l’ apart.</a:t>
                </a:r>
              </a:p>
              <a:p>
                <a:pPr marL="0" indent="0">
                  <a:buNone/>
                </a:pPr>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𝜌</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be the mass per unit length. We assume</a:t>
                </a:r>
              </a:p>
              <a:p>
                <a:pPr marL="0" indent="0">
                  <a:buNone/>
                </a:pPr>
                <a:r>
                  <a:rPr lang="en-IN" sz="2200" dirty="0" smtClean="0">
                    <a:latin typeface="Times New Roman" panose="02020603050405020304" pitchFamily="18" charset="0"/>
                    <a:cs typeface="Times New Roman" panose="02020603050405020304" pitchFamily="18" charset="0"/>
                  </a:rPr>
                  <a:t>1. The tension T of the string is same throughout.</a:t>
                </a:r>
              </a:p>
              <a:p>
                <a:pPr marL="0" indent="0">
                  <a:buNone/>
                </a:pPr>
                <a:r>
                  <a:rPr lang="en-IN" sz="2200" dirty="0" smtClean="0">
                    <a:latin typeface="Times New Roman" panose="02020603050405020304" pitchFamily="18" charset="0"/>
                    <a:cs typeface="Times New Roman" panose="02020603050405020304" pitchFamily="18" charset="0"/>
                  </a:rPr>
                  <a:t>2. The effect of gravity can be ignored due to large tension ‘T’.</a:t>
                </a:r>
              </a:p>
              <a:p>
                <a:pPr marL="0" indent="0">
                  <a:buNone/>
                </a:pPr>
                <a:r>
                  <a:rPr lang="en-IN" sz="2200" dirty="0" smtClean="0">
                    <a:latin typeface="Times New Roman" panose="02020603050405020304" pitchFamily="18" charset="0"/>
                    <a:cs typeface="Times New Roman" panose="02020603050405020304" pitchFamily="18" charset="0"/>
                  </a:rPr>
                  <a:t>3. The motion of string is in small transverse vibration.</a:t>
                </a:r>
              </a:p>
              <a:p>
                <a:pPr marL="0" indent="0">
                  <a:buNone/>
                </a:pPr>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0515600" cy="4535418"/>
              </a:xfrm>
              <a:blipFill>
                <a:blip r:embed="rId3" cstate="print"/>
                <a:stretch>
                  <a:fillRect l="-754" t="-1478" r="-232"/>
                </a:stretch>
              </a:blipFill>
            </p:spPr>
            <p:txBody>
              <a:bodyPr/>
              <a:lstStyle/>
              <a:p>
                <a:r>
                  <a:rPr lang="en-IN">
                    <a:noFill/>
                  </a:rPr>
                  <a:t> </a:t>
                </a:r>
              </a:p>
            </p:txBody>
          </p:sp>
        </mc:Fallback>
      </mc:AlternateContent>
      <p:pic>
        <p:nvPicPr>
          <p:cNvPr id="6" name="Picture 5"/>
          <p:cNvPicPr>
            <a:picLocks noChangeAspect="1"/>
          </p:cNvPicPr>
          <p:nvPr/>
        </p:nvPicPr>
        <p:blipFill>
          <a:blip r:embed="rId4" cstate="print"/>
          <a:stretch>
            <a:fillRect/>
          </a:stretch>
        </p:blipFill>
        <p:spPr>
          <a:xfrm>
            <a:off x="2365512" y="3856383"/>
            <a:ext cx="4701210" cy="2504660"/>
          </a:xfrm>
          <a:prstGeom prst="rect">
            <a:avLst/>
          </a:prstGeom>
        </p:spPr>
      </p:pic>
    </p:spTree>
    <p:extLst>
      <p:ext uri="{BB962C8B-B14F-4D97-AF65-F5344CB8AC3E}">
        <p14:creationId xmlns:p14="http://schemas.microsoft.com/office/powerpoint/2010/main" val="16184708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dirty="0" smtClean="0">
                    <a:latin typeface="Times New Roman" panose="02020603050405020304" pitchFamily="18" charset="0"/>
                    <a:cs typeface="Times New Roman" panose="02020603050405020304" pitchFamily="18" charset="0"/>
                  </a:rPr>
                  <a:t>Let us consider the forces acting on a small element PQ of length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744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1825624"/>
                <a:ext cx="10515600" cy="4575175"/>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 be the tensions at the points P and Q.</a:t>
                </a:r>
              </a:p>
              <a:p>
                <a:pPr marL="0" indent="0">
                  <a:buNone/>
                </a:pP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𝛼</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𝛽</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𝑇</m:t>
                    </m:r>
                  </m:oMath>
                </a14:m>
                <a:r>
                  <a:rPr lang="en-IN" sz="2200" dirty="0" smtClean="0">
                    <a:latin typeface="Times New Roman" panose="02020603050405020304" pitchFamily="18" charset="0"/>
                    <a:cs typeface="Times New Roman" panose="02020603050405020304" pitchFamily="18" charset="0"/>
                  </a:rPr>
                  <a:t>  [ Since there is no motion in horizontal direction]</a:t>
                </a:r>
              </a:p>
              <a:p>
                <a:pPr marL="0" indent="0">
                  <a:buNone/>
                </a:pP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𝑇</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𝑇</m:t>
                    </m:r>
                  </m:oMath>
                </a14:m>
                <a:r>
                  <a:rPr lang="en-IN" sz="2200" dirty="0">
                    <a:latin typeface="Times New Roman" panose="02020603050405020304" pitchFamily="18" charset="0"/>
                    <a:cs typeface="Times New Roman" panose="02020603050405020304" pitchFamily="18" charset="0"/>
                  </a:rPr>
                  <a:t> </a:t>
                </a:r>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𝑇</m:t>
                        </m:r>
                      </m:num>
                      <m:den>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𝑇</m:t>
                        </m:r>
                      </m:num>
                      <m:den>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den>
                    </m:f>
                  </m:oMath>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𝑐𝑜𝑠</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𝛽</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oMath>
                </a14:m>
                <a:r>
                  <a:rPr lang="en-IN" sz="2200" dirty="0" smtClean="0">
                    <a:latin typeface="Times New Roman" panose="02020603050405020304" pitchFamily="18" charset="0"/>
                    <a:cs typeface="Times New Roman" panose="02020603050405020304" pitchFamily="18" charset="0"/>
                  </a:rPr>
                  <a:t>---   (1)</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Vertical component of tension are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𝑠</m:t>
                    </m:r>
                    <m:r>
                      <a:rPr lang="en-IN" sz="2200" b="0" i="1" smtClean="0">
                        <a:latin typeface="Cambria Math" panose="02040503050406030204" pitchFamily="18" charset="0"/>
                        <a:cs typeface="Times New Roman" panose="02020603050405020304" pitchFamily="18" charset="0"/>
                      </a:rPr>
                      <m:t>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𝑠</m:t>
                    </m:r>
                    <m:r>
                      <a:rPr lang="en-IN" sz="2200" b="0" i="1" smtClean="0">
                        <a:latin typeface="Cambria Math" panose="02040503050406030204" pitchFamily="18" charset="0"/>
                        <a:cs typeface="Times New Roman" panose="02020603050405020304" pitchFamily="18" charset="0"/>
                      </a:rPr>
                      <m:t>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𝛽</m:t>
                    </m:r>
                  </m:oMath>
                </a14:m>
                <a:r>
                  <a:rPr lang="en-IN" sz="2200" dirty="0" smtClean="0">
                    <a:latin typeface="Times New Roman" panose="02020603050405020304" pitchFamily="18" charset="0"/>
                    <a:cs typeface="Times New Roman" panose="02020603050405020304" pitchFamily="18" charset="0"/>
                  </a:rPr>
                  <a:t> , where the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𝑣𝑒</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𝑠𝑖𝑔𝑛</m:t>
                    </m:r>
                  </m:oMath>
                </a14:m>
                <a:r>
                  <a:rPr lang="en-IN" sz="2200" dirty="0" smtClean="0">
                    <a:latin typeface="Times New Roman" panose="02020603050405020304" pitchFamily="18" charset="0"/>
                    <a:cs typeface="Times New Roman" panose="02020603050405020304" pitchFamily="18" charset="0"/>
                  </a:rPr>
                  <a:t> is used because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 is directed downwards.</a:t>
                </a:r>
              </a:p>
              <a:p>
                <a:pPr marL="0" indent="0">
                  <a:buNone/>
                </a:pPr>
                <a:r>
                  <a:rPr lang="en-IN" sz="2200" dirty="0" smtClean="0">
                    <a:latin typeface="Times New Roman" panose="02020603050405020304" pitchFamily="18" charset="0"/>
                    <a:cs typeface="Times New Roman" panose="02020603050405020304" pitchFamily="18" charset="0"/>
                  </a:rPr>
                  <a:t>Thus, Resultant force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𝐹</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cs typeface="Times New Roman" panose="02020603050405020304" pitchFamily="18" charset="0"/>
                      </a:rPr>
                      <m:t>𝑠𝑖𝑛</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𝛽</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𝑠</m:t>
                    </m:r>
                    <m:r>
                      <a:rPr lang="en-IN" sz="2200" b="0" i="1" smtClean="0">
                        <a:latin typeface="Cambria Math" panose="02040503050406030204" pitchFamily="18" charset="0"/>
                        <a:cs typeface="Times New Roman" panose="02020603050405020304" pitchFamily="18" charset="0"/>
                      </a:rPr>
                      <m:t>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Applying Newton’s second law of motion,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𝐹</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𝑚𝑎𝑠𝑠</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𝑎𝑐𝑐𝑒𝑙𝑒𝑟𝑎𝑖𝑜𝑛</m:t>
                    </m:r>
                    <m:r>
                      <a:rPr lang="en-IN" sz="2200" b="0" i="1" smtClean="0">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 </a:t>
                </a:r>
              </a:p>
              <a:p>
                <a:pPr marL="0" indent="0">
                  <a:buNone/>
                </a:pPr>
                <a:endParaRPr lang="en-IN" sz="2200" dirty="0" smtClean="0">
                  <a:latin typeface="Times New Roman" panose="02020603050405020304" pitchFamily="18" charset="0"/>
                  <a:cs typeface="Times New Roman" panose="02020603050405020304" pitchFamily="18" charset="0"/>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1825624"/>
                <a:ext cx="10515600" cy="4575175"/>
              </a:xfrm>
              <a:blipFill>
                <a:blip r:embed="rId3" cstate="print"/>
                <a:stretch>
                  <a:fillRect l="-754" t="-1465"/>
                </a:stretch>
              </a:blipFill>
            </p:spPr>
            <p:txBody>
              <a:bodyPr/>
              <a:lstStyle/>
              <a:p>
                <a:r>
                  <a:rPr lang="en-IN">
                    <a:noFill/>
                  </a:rPr>
                  <a:t> </a:t>
                </a:r>
              </a:p>
            </p:txBody>
          </p:sp>
        </mc:Fallback>
      </mc:AlternateContent>
    </p:spTree>
    <p:extLst>
      <p:ext uri="{BB962C8B-B14F-4D97-AF65-F5344CB8AC3E}">
        <p14:creationId xmlns:p14="http://schemas.microsoft.com/office/powerpoint/2010/main" val="117379785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21223"/>
              </a:xfrm>
            </p:spPr>
            <p:txBody>
              <a:bodyPr>
                <a:normAutofit/>
              </a:bodyPr>
              <a:lstStyle/>
              <a:p>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𝜌𝛿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[density=mass/length ] </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21223"/>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1948070"/>
                <a:ext cx="10515600" cy="4228893"/>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Divide throughout by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𝑇</m:t>
                    </m:r>
                  </m:oMath>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i="1">
                                <a:latin typeface="Cambria Math" panose="02040503050406030204" pitchFamily="18" charset="0"/>
                                <a:cs typeface="Times New Roman" panose="02020603050405020304" pitchFamily="18" charset="0"/>
                              </a:rPr>
                              <m:t>2</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𝑇</m:t>
                            </m:r>
                          </m:e>
                          <m:sub>
                            <m:r>
                              <a:rPr lang="en-IN" sz="2200" b="0" i="1" smtClean="0">
                                <a:latin typeface="Cambria Math" panose="02040503050406030204" pitchFamily="18" charset="0"/>
                                <a:cs typeface="Times New Roman" panose="02020603050405020304" pitchFamily="18" charset="0"/>
                              </a:rPr>
                              <m:t>1</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𝑠𝑖𝑛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[From (1) ]</a:t>
                </a:r>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0" i="1" smtClean="0">
                        <a:latin typeface="Cambria Math" panose="02040503050406030204" pitchFamily="18" charset="0"/>
                        <a:cs typeface="Times New Roman" panose="02020603050405020304" pitchFamily="18" charset="0"/>
                      </a:rPr>
                      <m:t>𝑡𝑎</m:t>
                    </m:r>
                    <m:r>
                      <a:rPr lang="en-IN" sz="2200" i="1">
                        <a:latin typeface="Cambria Math" panose="02040503050406030204" pitchFamily="18" charset="0"/>
                        <a:cs typeface="Times New Roman" panose="02020603050405020304" pitchFamily="18" charset="0"/>
                      </a:rPr>
                      <m:t>𝑛</m:t>
                    </m:r>
                    <m:r>
                      <a:rPr lang="en-IN" sz="2200" i="1">
                        <a:latin typeface="Cambria Math" panose="02040503050406030204" pitchFamily="18" charset="0"/>
                        <a:ea typeface="Cambria Math" panose="02040503050406030204" pitchFamily="18" charset="0"/>
                        <a:cs typeface="Times New Roman" panose="02020603050405020304" pitchFamily="18" charset="0"/>
                      </a:rPr>
                      <m:t>𝛽</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𝑡𝑎</m:t>
                    </m:r>
                    <m:r>
                      <a:rPr lang="en-IN" sz="2200" i="1">
                        <a:latin typeface="Cambria Math" panose="02040503050406030204" pitchFamily="18" charset="0"/>
                        <a:cs typeface="Times New Roman" panose="02020603050405020304" pitchFamily="18" charset="0"/>
                      </a:rPr>
                      <m:t>𝑛</m:t>
                    </m:r>
                    <m:r>
                      <a:rPr lang="en-IN" sz="2200" i="1">
                        <a:latin typeface="Cambria Math" panose="02040503050406030204" pitchFamily="18" charset="0"/>
                        <a:ea typeface="Cambria Math" panose="02040503050406030204" pitchFamily="18" charset="0"/>
                        <a:cs typeface="Times New Roman" panose="02020603050405020304" pitchFamily="18" charset="0"/>
                      </a:rPr>
                      <m:t>𝛼</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
                      <m:sSub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dirty="0">
                    <a:latin typeface="Times New Roman" panose="02020603050405020304" pitchFamily="18" charset="0"/>
                    <a:cs typeface="Times New Roman" panose="02020603050405020304" pitchFamily="18" charset="0"/>
                  </a:rPr>
                  <a:t> </a:t>
                </a: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1948070"/>
                <a:ext cx="10515600" cy="4228893"/>
              </a:xfrm>
              <a:blipFill>
                <a:blip r:embed="rId3" cstate="print"/>
                <a:stretch>
                  <a:fillRect l="-754" t="-1732"/>
                </a:stretch>
              </a:blipFill>
            </p:spPr>
            <p:txBody>
              <a:bodyPr/>
              <a:lstStyle/>
              <a:p>
                <a:r>
                  <a:rPr lang="en-IN">
                    <a:noFill/>
                  </a:rPr>
                  <a:t> </a:t>
                </a:r>
              </a:p>
            </p:txBody>
          </p:sp>
        </mc:Fallback>
      </mc:AlternateContent>
    </p:spTree>
    <p:extLst>
      <p:ext uri="{BB962C8B-B14F-4D97-AF65-F5344CB8AC3E}">
        <p14:creationId xmlns:p14="http://schemas.microsoft.com/office/powerpoint/2010/main" val="170166738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337449"/>
              </a:xfrm>
            </p:spPr>
            <p:txBody>
              <a:bodyPr>
                <a:normAutofit/>
              </a:bodyPr>
              <a:lstStyle/>
              <a:p>
                <a:pPr/>
                <a14:m>
                  <m:oMathPara xmlns:m="http://schemas.openxmlformats.org/officeDocument/2006/math">
                    <m:oMathParaPr>
                      <m:jc m:val="left"/>
                    </m:oMathParaPr>
                    <m:oMath xmlns:m="http://schemas.openxmlformats.org/officeDocument/2006/math">
                      <m:func>
                        <m:func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uncPr>
                        <m:fName>
                          <m:limLow>
                            <m:limLow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limLowPr>
                            <m:e>
                              <m:r>
                                <m:rPr>
                                  <m:sty m:val="p"/>
                                </m:rPr>
                                <a:rPr lang="en-IN" sz="2200" i="0" smtClean="0">
                                  <a:latin typeface="Cambria Math" panose="02040503050406030204" pitchFamily="18" charset="0"/>
                                  <a:ea typeface="Cambria Math" panose="02040503050406030204" pitchFamily="18" charset="0"/>
                                  <a:cs typeface="Times New Roman" panose="02020603050405020304" pitchFamily="18" charset="0"/>
                                </a:rPr>
                                <m:t>lim</m:t>
                              </m:r>
                            </m:e>
                            <m:li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lim>
                          </m:limLow>
                        </m:fName>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e>
                      </m:func>
                      <m:r>
                        <a:rPr lang="en-IN" sz="2200" i="1">
                          <a:latin typeface="Cambria Math" panose="02040503050406030204" pitchFamily="18" charset="0"/>
                          <a:ea typeface="Cambria Math" panose="02040503050406030204" pitchFamily="18" charset="0"/>
                          <a:cs typeface="Times New Roman" panose="02020603050405020304" pitchFamily="18" charset="0"/>
                        </a:rPr>
                        <m:t>=</m:t>
                      </m:r>
                      <m:func>
                        <m:func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uncPr>
                        <m:fName>
                          <m:limLow>
                            <m:limLow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limLowPr>
                            <m:e>
                              <m:r>
                                <m:rPr>
                                  <m:sty m:val="p"/>
                                </m:rPr>
                                <a:rPr lang="en-IN" sz="2200" i="0" smtClean="0">
                                  <a:latin typeface="Cambria Math" panose="02040503050406030204" pitchFamily="18" charset="0"/>
                                  <a:ea typeface="Cambria Math" panose="02040503050406030204" pitchFamily="18" charset="0"/>
                                  <a:cs typeface="Times New Roman" panose="02020603050405020304" pitchFamily="18" charset="0"/>
                                </a:rPr>
                                <m:t>lim</m:t>
                              </m:r>
                            </m:e>
                            <m:li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lim>
                          </m:limLow>
                        </m:fName>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e>
                      </m:fun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337449"/>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2544417"/>
                <a:ext cx="10515600" cy="3826566"/>
              </a:xfrm>
            </p:spPr>
            <p:txBody>
              <a:bodyPr>
                <a:normAutofit/>
              </a:bodyPr>
              <a:lstStyle/>
              <a:p>
                <a:pPr marL="0" indent="0">
                  <a:buNone/>
                </a:pPr>
                <a14:m>
                  <m:oMath xmlns:m="http://schemas.openxmlformats.org/officeDocument/2006/math">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𝜌</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𝑇</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𝑇</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𝜌</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f>
                      <m:f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𝒖</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𝒕</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den>
                    </m:f>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𝒄</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f>
                      <m:f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𝒖</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den>
                    </m:f>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𝑐</m:t>
                            </m:r>
                          </m:e>
                          <m:sup>
                            <m:r>
                              <a:rPr lang="en-IN" sz="220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𝑇</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𝜌</m:t>
                            </m:r>
                          </m:den>
                        </m:f>
                      </m:e>
                    </m:d>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OR</a:t>
                </a:r>
              </a:p>
              <a:p>
                <a:pPr marL="0" indent="0">
                  <a:buNone/>
                </a:pPr>
                <a14:m>
                  <m:oMath xmlns:m="http://schemas.openxmlformats.org/officeDocument/2006/math">
                    <m:sSub>
                      <m:sSubPr>
                        <m:ctrlPr>
                          <a:rPr lang="en-IN" sz="2200" b="1" i="1" smtClean="0">
                            <a:solidFill>
                              <a:schemeClr val="tx1"/>
                            </a:solidFill>
                            <a:latin typeface="Cambria Math" panose="02040503050406030204" pitchFamily="18" charset="0"/>
                            <a:cs typeface="Times New Roman" panose="02020603050405020304" pitchFamily="18" charset="0"/>
                          </a:rPr>
                        </m:ctrlPr>
                      </m:sSubPr>
                      <m:e>
                        <m:r>
                          <a:rPr lang="en-IN" sz="2200" b="1" i="1">
                            <a:solidFill>
                              <a:schemeClr val="tx1"/>
                            </a:solidFill>
                            <a:latin typeface="Cambria Math" panose="02040503050406030204" pitchFamily="18" charset="0"/>
                            <a:cs typeface="Times New Roman" panose="02020603050405020304" pitchFamily="18" charset="0"/>
                          </a:rPr>
                          <m:t>𝒖</m:t>
                        </m:r>
                      </m:e>
                      <m:sub>
                        <m:r>
                          <a:rPr lang="en-IN" sz="2200" b="1" i="1">
                            <a:solidFill>
                              <a:schemeClr val="tx1"/>
                            </a:solidFill>
                            <a:latin typeface="Cambria Math" panose="02040503050406030204" pitchFamily="18" charset="0"/>
                            <a:cs typeface="Times New Roman" panose="02020603050405020304" pitchFamily="18" charset="0"/>
                          </a:rPr>
                          <m:t>𝒕𝒕</m:t>
                        </m:r>
                      </m:sub>
                    </m:sSub>
                    <m:r>
                      <a:rPr lang="en-IN" sz="2200" b="1" i="1">
                        <a:solidFill>
                          <a:schemeClr val="tx1"/>
                        </a:solidFill>
                        <a:latin typeface="Cambria Math" panose="02040503050406030204" pitchFamily="18" charset="0"/>
                        <a:cs typeface="Times New Roman" panose="02020603050405020304" pitchFamily="18" charset="0"/>
                      </a:rPr>
                      <m:t>=</m:t>
                    </m:r>
                    <m:sSup>
                      <m:sSupPr>
                        <m:ctrlPr>
                          <a:rPr lang="en-IN" sz="2200" b="1" i="1">
                            <a:solidFill>
                              <a:schemeClr val="tx1"/>
                            </a:solidFill>
                            <a:latin typeface="Cambria Math" panose="02040503050406030204" pitchFamily="18" charset="0"/>
                            <a:cs typeface="Times New Roman" panose="02020603050405020304" pitchFamily="18" charset="0"/>
                          </a:rPr>
                        </m:ctrlPr>
                      </m:sSupPr>
                      <m:e>
                        <m:r>
                          <a:rPr lang="en-IN" sz="2200" b="1" i="1">
                            <a:solidFill>
                              <a:schemeClr val="tx1"/>
                            </a:solidFill>
                            <a:latin typeface="Cambria Math" panose="02040503050406030204" pitchFamily="18" charset="0"/>
                            <a:cs typeface="Times New Roman" panose="02020603050405020304" pitchFamily="18" charset="0"/>
                          </a:rPr>
                          <m:t>𝒄</m:t>
                        </m:r>
                      </m:e>
                      <m:sup>
                        <m:r>
                          <a:rPr lang="en-IN" sz="2200" b="1" i="1">
                            <a:solidFill>
                              <a:schemeClr val="tx1"/>
                            </a:solidFill>
                            <a:latin typeface="Cambria Math" panose="02040503050406030204" pitchFamily="18" charset="0"/>
                            <a:cs typeface="Times New Roman" panose="02020603050405020304" pitchFamily="18" charset="0"/>
                          </a:rPr>
                          <m:t>𝟐</m:t>
                        </m:r>
                      </m:sup>
                    </m:sSup>
                    <m:sSub>
                      <m:sSubPr>
                        <m:ctrlPr>
                          <a:rPr lang="en-IN" sz="2200" b="1" i="1">
                            <a:solidFill>
                              <a:schemeClr val="tx1"/>
                            </a:solidFill>
                            <a:latin typeface="Cambria Math" panose="02040503050406030204" pitchFamily="18" charset="0"/>
                            <a:cs typeface="Times New Roman" panose="02020603050405020304" pitchFamily="18" charset="0"/>
                          </a:rPr>
                        </m:ctrlPr>
                      </m:sSubPr>
                      <m:e>
                        <m:r>
                          <a:rPr lang="en-IN" sz="2200" b="1" i="1">
                            <a:solidFill>
                              <a:schemeClr val="tx1"/>
                            </a:solidFill>
                            <a:latin typeface="Cambria Math" panose="02040503050406030204" pitchFamily="18" charset="0"/>
                            <a:cs typeface="Times New Roman" panose="02020603050405020304" pitchFamily="18" charset="0"/>
                          </a:rPr>
                          <m:t>𝒖</m:t>
                        </m:r>
                      </m:e>
                      <m:sub>
                        <m:r>
                          <a:rPr lang="en-IN" sz="2200" b="1" i="1">
                            <a:solidFill>
                              <a:schemeClr val="tx1"/>
                            </a:solidFill>
                            <a:latin typeface="Cambria Math" panose="02040503050406030204" pitchFamily="18" charset="0"/>
                            <a:cs typeface="Times New Roman" panose="02020603050405020304" pitchFamily="18" charset="0"/>
                          </a:rPr>
                          <m:t>𝒙𝒙</m:t>
                        </m:r>
                      </m:sub>
                    </m:sSub>
                  </m:oMath>
                </a14:m>
                <a:r>
                  <a:rPr lang="en-IN" sz="2200" b="1" dirty="0" smtClean="0">
                    <a:latin typeface="Times New Roman" panose="02020603050405020304" pitchFamily="18" charset="0"/>
                    <a:cs typeface="Times New Roman" panose="02020603050405020304" pitchFamily="18" charset="0"/>
                  </a:rPr>
                  <a:t> </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2544417"/>
                <a:ext cx="10515600" cy="3826566"/>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00040028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i="1" dirty="0">
                    <a:solidFill>
                      <a:srgbClr val="FF0000"/>
                    </a:solidFill>
                    <a:latin typeface="Times New Roman" panose="02020603050405020304" pitchFamily="18" charset="0"/>
                    <a:cs typeface="Times New Roman" panose="02020603050405020304" pitchFamily="18" charset="0"/>
                  </a:rPr>
                  <a:t>Derivation of One dimensional </a:t>
                </a:r>
                <a:r>
                  <a:rPr lang="en-IN" sz="2200" i="1" dirty="0" smtClean="0">
                    <a:solidFill>
                      <a:srgbClr val="FF0000"/>
                    </a:solidFill>
                    <a:latin typeface="Times New Roman" panose="02020603050405020304" pitchFamily="18" charset="0"/>
                    <a:cs typeface="Times New Roman" panose="02020603050405020304" pitchFamily="18" charset="0"/>
                  </a:rPr>
                  <a:t>Heat </a:t>
                </a:r>
                <a:r>
                  <a:rPr lang="en-IN" sz="2200" i="1" dirty="0">
                    <a:solidFill>
                      <a:srgbClr val="FF0000"/>
                    </a:solidFill>
                    <a:latin typeface="Times New Roman" panose="02020603050405020304" pitchFamily="18" charset="0"/>
                    <a:cs typeface="Times New Roman" panose="02020603050405020304" pitchFamily="18" charset="0"/>
                  </a:rPr>
                  <a:t>Equation </a:t>
                </a:r>
                <a14:m>
                  <m:oMath xmlns:m="http://schemas.openxmlformats.org/officeDocument/2006/math">
                    <m:d>
                      <m:dPr>
                        <m:begChr m:val="["/>
                        <m:endChr m:val="]"/>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𝑢</m:t>
                            </m:r>
                          </m:e>
                          <m:sub>
                            <m:r>
                              <a:rPr lang="en-IN" sz="2200" i="1">
                                <a:solidFill>
                                  <a:srgbClr val="FF0000"/>
                                </a:solidFill>
                                <a:latin typeface="Cambria Math" panose="02040503050406030204" pitchFamily="18" charset="0"/>
                                <a:cs typeface="Times New Roman" panose="02020603050405020304" pitchFamily="18" charset="0"/>
                              </a:rPr>
                              <m:t>𝑡</m:t>
                            </m:r>
                          </m:sub>
                        </m:sSub>
                        <m:r>
                          <a:rPr lang="en-IN" sz="2200" i="1">
                            <a:solidFill>
                              <a:srgbClr val="FF0000"/>
                            </a:solidFill>
                            <a:latin typeface="Cambria Math" panose="02040503050406030204" pitchFamily="18" charset="0"/>
                            <a:cs typeface="Times New Roman" panose="02020603050405020304" pitchFamily="18" charset="0"/>
                          </a:rPr>
                          <m:t>=</m:t>
                        </m:r>
                        <m:sSup>
                          <m:sSupPr>
                            <m:ctrlPr>
                              <a:rPr lang="en-IN" sz="2200" i="1">
                                <a:solidFill>
                                  <a:srgbClr val="FF0000"/>
                                </a:solidFill>
                                <a:latin typeface="Cambria Math" panose="02040503050406030204" pitchFamily="18" charset="0"/>
                                <a:cs typeface="Times New Roman" panose="02020603050405020304" pitchFamily="18" charset="0"/>
                              </a:rPr>
                            </m:ctrlPr>
                          </m:sSupPr>
                          <m:e>
                            <m:r>
                              <a:rPr lang="en-IN" sz="2200" i="1">
                                <a:solidFill>
                                  <a:srgbClr val="FF0000"/>
                                </a:solidFill>
                                <a:latin typeface="Cambria Math" panose="02040503050406030204" pitchFamily="18" charset="0"/>
                                <a:cs typeface="Times New Roman" panose="02020603050405020304" pitchFamily="18" charset="0"/>
                              </a:rPr>
                              <m:t>𝑐</m:t>
                            </m:r>
                          </m:e>
                          <m:sup>
                            <m:r>
                              <a:rPr lang="en-IN" sz="2200" i="1">
                                <a:solidFill>
                                  <a:srgbClr val="FF0000"/>
                                </a:solidFill>
                                <a:latin typeface="Cambria Math" panose="02040503050406030204" pitchFamily="18" charset="0"/>
                                <a:cs typeface="Times New Roman" panose="02020603050405020304" pitchFamily="18" charset="0"/>
                              </a:rPr>
                              <m:t>2</m:t>
                            </m:r>
                          </m:sup>
                        </m:sSup>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𝑢</m:t>
                            </m:r>
                          </m:e>
                          <m:sub>
                            <m:r>
                              <a:rPr lang="en-IN" sz="2200" i="1">
                                <a:solidFill>
                                  <a:srgbClr val="FF0000"/>
                                </a:solidFill>
                                <a:latin typeface="Cambria Math" panose="02040503050406030204" pitchFamily="18" charset="0"/>
                                <a:cs typeface="Times New Roman" panose="02020603050405020304" pitchFamily="18" charset="0"/>
                              </a:rPr>
                              <m:t>𝑥𝑥</m:t>
                            </m:r>
                          </m:sub>
                        </m:sSub>
                      </m:e>
                    </m:d>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744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1825625"/>
                <a:ext cx="10515600" cy="4604992"/>
              </a:xfrm>
            </p:spPr>
            <p:txBody>
              <a:bodyPr>
                <a:normAutofit fontScale="92500" lnSpcReduction="10000"/>
              </a:bodyPr>
              <a:lstStyle/>
              <a:p>
                <a:pPr marL="0" indent="0" algn="just">
                  <a:buNone/>
                </a:pPr>
                <a:r>
                  <a:rPr lang="en-US" sz="2400" dirty="0" smtClean="0"/>
                  <a:t> </a:t>
                </a:r>
                <a:r>
                  <a:rPr lang="en-US" sz="2200" dirty="0">
                    <a:latin typeface="Times New Roman" panose="02020603050405020304" pitchFamily="18" charset="0"/>
                    <a:cs typeface="Times New Roman" panose="02020603050405020304" pitchFamily="18" charset="0"/>
                  </a:rPr>
                  <a:t>Consider a homogeneous bar of uniform cross section </a:t>
                </a:r>
                <a14:m>
                  <m:oMath xmlns:m="http://schemas.openxmlformats.org/officeDocument/2006/math">
                    <m:r>
                      <a:rPr lang="en-IN" sz="2200" i="1">
                        <a:latin typeface="Cambria Math" panose="02040503050406030204" pitchFamily="18" charset="0"/>
                        <a:cs typeface="Times New Roman" panose="02020603050405020304" pitchFamily="18" charset="0"/>
                      </a:rPr>
                      <m:t>𝐴</m:t>
                    </m:r>
                  </m:oMath>
                </a14:m>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Suppose that the sides are covered with a material impervious to heat so that streamlines of heat-flow are all parallel and perpendicular to area. Take one end of the bar as the origin and the direction of flow as the positive x-axis. </a:t>
                </a:r>
                <a:endParaRPr lang="en-US" sz="2200" dirty="0" smtClean="0">
                  <a:latin typeface="Times New Roman" panose="02020603050405020304" pitchFamily="18" charset="0"/>
                  <a:cs typeface="Times New Roman" panose="02020603050405020304" pitchFamily="18" charset="0"/>
                </a:endParaRPr>
              </a:p>
              <a:p>
                <a:pPr marL="0" indent="0" algn="just">
                  <a:buNone/>
                </a:pPr>
                <a:r>
                  <a:rPr lang="en-US"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𝑢</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𝑢</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𝑡</m:t>
                    </m:r>
                    <m:r>
                      <a:rPr lang="en-IN" sz="2200" b="0" i="1" smtClean="0">
                        <a:latin typeface="Cambria Math" panose="02040503050406030204" pitchFamily="18" charset="0"/>
                        <a:cs typeface="Times New Roman" panose="02020603050405020304" pitchFamily="18" charset="0"/>
                      </a:rPr>
                      <m:t>)</m:t>
                    </m:r>
                  </m:oMath>
                </a14:m>
                <a:r>
                  <a:rPr lang="en-US" sz="2200" dirty="0" smtClean="0">
                    <a:latin typeface="Times New Roman" panose="02020603050405020304" pitchFamily="18" charset="0"/>
                    <a:cs typeface="Times New Roman" panose="02020603050405020304" pitchFamily="18" charset="0"/>
                  </a:rPr>
                  <a:t> be the temperature of the slab at a distance </a:t>
                </a:r>
                <a14:m>
                  <m:oMath xmlns:m="http://schemas.openxmlformats.org/officeDocument/2006/math">
                    <m:r>
                      <a:rPr lang="en-IN" sz="2200" i="1">
                        <a:latin typeface="Cambria Math" panose="02040503050406030204" pitchFamily="18" charset="0"/>
                        <a:cs typeface="Times New Roman" panose="02020603050405020304" pitchFamily="18" charset="0"/>
                      </a:rPr>
                      <m:t>𝑥</m:t>
                    </m:r>
                  </m:oMath>
                </a14:m>
                <a:r>
                  <a:rPr lang="en-US" sz="2200" dirty="0" smtClean="0">
                    <a:latin typeface="Times New Roman" panose="02020603050405020304" pitchFamily="18" charset="0"/>
                    <a:cs typeface="Times New Roman" panose="02020603050405020304" pitchFamily="18" charset="0"/>
                  </a:rPr>
                  <a:t> from the origin.</a:t>
                </a:r>
                <a:r>
                  <a:rPr lang="en-IN" sz="2200" dirty="0" smtClean="0">
                    <a:latin typeface="Times New Roman" panose="02020603050405020304" pitchFamily="18" charset="0"/>
                    <a:cs typeface="Times New Roman" panose="02020603050405020304" pitchFamily="18" charset="0"/>
                  </a:rPr>
                  <a:t>Consider </a:t>
                </a:r>
                <a:r>
                  <a:rPr lang="en-IN" sz="2200" dirty="0">
                    <a:latin typeface="Times New Roman" panose="02020603050405020304" pitchFamily="18" charset="0"/>
                    <a:cs typeface="Times New Roman" panose="02020603050405020304" pitchFamily="18" charset="0"/>
                  </a:rPr>
                  <a:t>an element of slab between the plane </a:t>
                </a:r>
                <a14:m>
                  <m:oMath xmlns:m="http://schemas.openxmlformats.org/officeDocument/2006/math">
                    <m:r>
                      <a:rPr lang="en-IN" sz="2200" i="1">
                        <a:latin typeface="Cambria Math" panose="02040503050406030204" pitchFamily="18" charset="0"/>
                        <a:cs typeface="Times New Roman" panose="02020603050405020304" pitchFamily="18" charset="0"/>
                      </a:rPr>
                      <m:t>𝑃𝑄𝑅𝑆</m:t>
                    </m:r>
                    <m:r>
                      <a:rPr lang="en-IN" sz="2200" i="1">
                        <a:latin typeface="Cambria Math" panose="02040503050406030204" pitchFamily="18" charset="0"/>
                        <a:cs typeface="Times New Roman" panose="02020603050405020304" pitchFamily="18" charset="0"/>
                      </a:rPr>
                      <m:t> </m:t>
                    </m:r>
                  </m:oMath>
                </a14:m>
                <a:r>
                  <a:rPr lang="en-IN" sz="2200" dirty="0">
                    <a:latin typeface="Times New Roman" panose="02020603050405020304" pitchFamily="18" charset="0"/>
                    <a:cs typeface="Times New Roman" panose="02020603050405020304" pitchFamily="18" charset="0"/>
                  </a:rPr>
                  <a:t> and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ABCD</m:t>
                    </m:r>
                  </m:oMath>
                </a14:m>
                <a:r>
                  <a:rPr lang="en-IN" sz="2200" dirty="0">
                    <a:latin typeface="Times New Roman" panose="02020603050405020304" pitchFamily="18" charset="0"/>
                    <a:cs typeface="Times New Roman" panose="02020603050405020304" pitchFamily="18" charset="0"/>
                  </a:rPr>
                  <a:t> at a distance </a:t>
                </a:r>
                <a14:m>
                  <m:oMath xmlns:m="http://schemas.openxmlformats.org/officeDocument/2006/math">
                    <m:r>
                      <a:rPr lang="en-IN" sz="2200" i="1">
                        <a:latin typeface="Cambria Math" panose="02040503050406030204" pitchFamily="18" charset="0"/>
                        <a:cs typeface="Times New Roman" panose="02020603050405020304" pitchFamily="18" charset="0"/>
                      </a:rPr>
                      <m:t>𝑥</m:t>
                    </m:r>
                  </m:oMath>
                </a14:m>
                <a:r>
                  <a:rPr lang="en-IN" sz="2200" dirty="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oMath>
                </a14:m>
                <a:r>
                  <a:rPr lang="en-IN" sz="2200" dirty="0">
                    <a:latin typeface="Times New Roman" panose="02020603050405020304" pitchFamily="18" charset="0"/>
                    <a:cs typeface="Times New Roman" panose="02020603050405020304" pitchFamily="18" charset="0"/>
                  </a:rPr>
                  <a:t> from the end </a:t>
                </a:r>
                <a14:m>
                  <m:oMath xmlns:m="http://schemas.openxmlformats.org/officeDocument/2006/math">
                    <m:r>
                      <a:rPr lang="en-IN" sz="2200" i="1">
                        <a:latin typeface="Cambria Math" panose="02040503050406030204" pitchFamily="18" charset="0"/>
                        <a:cs typeface="Times New Roman" panose="02020603050405020304" pitchFamily="18" charset="0"/>
                      </a:rPr>
                      <m:t>𝑂</m:t>
                    </m:r>
                    <m:r>
                      <a:rPr lang="en-IN" sz="2200" i="1">
                        <a:latin typeface="Cambria Math" panose="02040503050406030204" pitchFamily="18" charset="0"/>
                        <a:cs typeface="Times New Roman" panose="02020603050405020304" pitchFamily="18" charset="0"/>
                      </a:rPr>
                      <m:t> </m:t>
                    </m:r>
                  </m:oMath>
                </a14:m>
                <a:r>
                  <a:rPr lang="en-US"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𝜌</m:t>
                    </m:r>
                  </m:oMath>
                </a14:m>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be the </a:t>
                </a:r>
                <a:r>
                  <a:rPr lang="en-US" sz="2200" dirty="0" err="1" smtClean="0">
                    <a:latin typeface="Times New Roman" panose="02020603050405020304" pitchFamily="18" charset="0"/>
                    <a:cs typeface="Times New Roman" panose="02020603050405020304" pitchFamily="18" charset="0"/>
                  </a:rPr>
                  <a:t>density,s</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the specific heat </a:t>
                </a:r>
                <a:r>
                  <a:rPr lang="en-US" sz="2200" dirty="0" smtClean="0">
                    <a:latin typeface="Times New Roman" panose="02020603050405020304" pitchFamily="18" charset="0"/>
                    <a:cs typeface="Times New Roman" panose="02020603050405020304" pitchFamily="18" charset="0"/>
                  </a:rPr>
                  <a:t>and </a:t>
                </a:r>
                <a:r>
                  <a:rPr lang="en-US" sz="2200" dirty="0">
                    <a:latin typeface="Times New Roman" panose="02020603050405020304" pitchFamily="18" charset="0"/>
                    <a:cs typeface="Times New Roman" panose="02020603050405020304" pitchFamily="18" charset="0"/>
                  </a:rPr>
                  <a:t>k the thermal </a:t>
                </a:r>
                <a:r>
                  <a:rPr lang="en-US" sz="2200" dirty="0" smtClean="0">
                    <a:latin typeface="Times New Roman" panose="02020603050405020304" pitchFamily="18" charset="0"/>
                    <a:cs typeface="Times New Roman" panose="02020603050405020304" pitchFamily="18" charset="0"/>
                  </a:rPr>
                  <a:t>conductivity. </a:t>
                </a: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oMath>
                </a14:m>
                <a:r>
                  <a:rPr lang="en-IN" sz="2200" dirty="0" smtClean="0">
                    <a:latin typeface="Times New Roman" panose="02020603050405020304" pitchFamily="18" charset="0"/>
                    <a:cs typeface="Times New Roman" panose="02020603050405020304" pitchFamily="18" charset="0"/>
                  </a:rPr>
                  <a:t> be the change in temperature in a slab of thickness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 of the bar.</a:t>
                </a:r>
              </a:p>
              <a:p>
                <a:pPr marL="0" indent="0">
                  <a:buNone/>
                </a:pPr>
                <a:r>
                  <a:rPr lang="en-IN" sz="2200" dirty="0" smtClean="0">
                    <a:latin typeface="Times New Roman" panose="02020603050405020304" pitchFamily="18" charset="0"/>
                    <a:cs typeface="Times New Roman" panose="02020603050405020304" pitchFamily="18" charset="0"/>
                  </a:rPr>
                  <a:t>The mass of the element</a:t>
                </a:r>
                <a:r>
                  <a:rPr lang="en-IN" sz="2200" dirty="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𝐴</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𝜌𝛿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The quantity of heat stored in the slab element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𝐴</m:t>
                    </m:r>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oMath>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Rate of increase of heat in this slab element is R </a:t>
                </a: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𝐴</m:t>
                    </m:r>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𝑡</m:t>
                        </m:r>
                      </m:den>
                    </m:f>
                  </m:oMath>
                </a14:m>
                <a:endParaRPr lang="en-IN" sz="2200" dirty="0" smtClean="0">
                  <a:latin typeface="Times New Roman" panose="02020603050405020304" pitchFamily="18" charset="0"/>
                  <a:cs typeface="Times New Roman" panose="02020603050405020304" pitchFamily="18" charset="0"/>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1825625"/>
                <a:ext cx="10515600" cy="4604992"/>
              </a:xfrm>
              <a:blipFill>
                <a:blip r:embed="rId3" cstate="print"/>
                <a:stretch>
                  <a:fillRect l="-638" t="-1587" r="-580"/>
                </a:stretch>
              </a:blipFill>
            </p:spPr>
            <p:txBody>
              <a:bodyPr/>
              <a:lstStyle/>
              <a:p>
                <a:r>
                  <a:rPr lang="en-IN">
                    <a:noFill/>
                  </a:rPr>
                  <a:t> </a:t>
                </a:r>
              </a:p>
            </p:txBody>
          </p:sp>
        </mc:Fallback>
      </mc:AlternateContent>
      <p:pic>
        <p:nvPicPr>
          <p:cNvPr id="6" name="Picture 5"/>
          <p:cNvPicPr>
            <a:picLocks noChangeAspect="1"/>
          </p:cNvPicPr>
          <p:nvPr/>
        </p:nvPicPr>
        <p:blipFill>
          <a:blip r:embed="rId4" cstate="print"/>
          <a:stretch>
            <a:fillRect/>
          </a:stretch>
        </p:blipFill>
        <p:spPr>
          <a:xfrm>
            <a:off x="2375453" y="3504289"/>
            <a:ext cx="4750904" cy="1247663"/>
          </a:xfrm>
          <a:prstGeom prst="rect">
            <a:avLst/>
          </a:prstGeom>
        </p:spPr>
      </p:pic>
    </p:spTree>
    <p:extLst>
      <p:ext uri="{BB962C8B-B14F-4D97-AF65-F5344CB8AC3E}">
        <p14:creationId xmlns:p14="http://schemas.microsoft.com/office/powerpoint/2010/main" val="331203869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𝑅</m:t>
                        </m:r>
                      </m:e>
                      <m:sub>
                        <m:r>
                          <a:rPr lang="en-IN" sz="2200" b="0" i="1" smtClean="0">
                            <a:latin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 be the rate of inflow of heat and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𝑅</m:t>
                        </m:r>
                      </m:e>
                      <m:sub>
                        <m:r>
                          <a:rPr lang="en-IN" sz="2200" b="0" i="1" smtClean="0">
                            <a:latin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 is the outflow of heat.</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cstate="print"/>
                <a:stretch>
                  <a:fillRect l="-754" b="-744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1825625"/>
                <a:ext cx="10515600" cy="4604992"/>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We have,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𝑅</m:t>
                        </m:r>
                      </m:e>
                      <m:sub>
                        <m:r>
                          <a:rPr lang="en-IN" sz="2200" i="1">
                            <a:latin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𝑘𝐴</m:t>
                    </m:r>
                    <m:sSub>
                      <m:sSubPr>
                        <m:ctrlPr>
                          <a:rPr lang="en-IN" sz="2200" b="0" i="1" smtClean="0">
                            <a:latin typeface="Cambria Math" panose="02040503050406030204" pitchFamily="18" charset="0"/>
                            <a:cs typeface="Times New Roman" panose="02020603050405020304" pitchFamily="18" charset="0"/>
                          </a:rPr>
                        </m:ctrlPr>
                      </m:sSubPr>
                      <m:e>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𝑢</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d>
                      </m:e>
                      <m:sub>
                        <m:r>
                          <a:rPr lang="en-IN" sz="2200" b="0" i="1" smtClean="0">
                            <a:latin typeface="Cambria Math" panose="02040503050406030204" pitchFamily="18" charset="0"/>
                            <a:cs typeface="Times New Roman" panose="02020603050405020304" pitchFamily="18" charset="0"/>
                          </a:rPr>
                          <m:t>𝑥</m:t>
                        </m:r>
                      </m:sub>
                    </m:sSub>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𝑅</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𝑘𝐴</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sub>
                    </m:sSub>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The negative sign is due to decrease in temperature as increase in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𝑡</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Thus,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𝑅</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𝑅</m:t>
                        </m:r>
                      </m:e>
                      <m:sub>
                        <m:r>
                          <a:rPr lang="en-IN" sz="2200" i="1">
                            <a:latin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𝑅</m:t>
                        </m:r>
                      </m:e>
                      <m:sub>
                        <m:r>
                          <a:rPr lang="en-IN" sz="2200" b="0" i="1" smtClean="0">
                            <a:latin typeface="Cambria Math" panose="02040503050406030204" pitchFamily="18" charset="0"/>
                            <a:cs typeface="Times New Roman" panose="02020603050405020304" pitchFamily="18" charset="0"/>
                          </a:rPr>
                          <m:t>2</m:t>
                        </m:r>
                      </m:sub>
                    </m:sSub>
                  </m:oMath>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𝐴</m:t>
                    </m:r>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𝑘𝐴</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𝑘𝐴</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oMath>
                </a14:m>
                <a:r>
                  <a:rPr lang="en-IN" sz="2200" dirty="0" smtClean="0">
                    <a:ea typeface="Cambria Math" panose="020405030504060302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𝐴</m:t>
                    </m:r>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𝑘𝐴</m:t>
                    </m:r>
                    <m:d>
                      <m:dPr>
                        <m:begChr m:val="["/>
                        <m:endChr m:val="]"/>
                        <m:ctrlPr>
                          <a:rPr lang="en-IN" sz="2200" i="1" smtClean="0">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sub>
                        </m:sSub>
                      </m:e>
                    </m:d>
                  </m:oMath>
                </a14:m>
                <a:r>
                  <a:rPr lang="en-IN" sz="2200" dirty="0" smtClean="0">
                    <a:ea typeface="Cambria Math"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 Divide by </a:t>
                </a:r>
                <a14:m>
                  <m:oMath xmlns:m="http://schemas.openxmlformats.org/officeDocument/2006/math">
                    <m:r>
                      <a:rPr lang="en-IN" sz="2200" i="1">
                        <a:latin typeface="Cambria Math" panose="02040503050406030204" pitchFamily="18" charset="0"/>
                        <a:cs typeface="Times New Roman" panose="02020603050405020304" pitchFamily="18" charset="0"/>
                      </a:rPr>
                      <m:t>𝐴</m:t>
                    </m:r>
                  </m:oMath>
                </a14:m>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a:t>
                </a:r>
              </a:p>
              <a:p>
                <a:pPr marL="0" indent="0">
                  <a:buNone/>
                </a:pP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𝑘</m:t>
                    </m:r>
                    <m:f>
                      <m:fPr>
                        <m:ctrlPr>
                          <a:rPr lang="en-IN" sz="2200" i="1" smtClean="0">
                            <a:latin typeface="Cambria Math" panose="02040503050406030204" pitchFamily="18" charset="0"/>
                            <a:cs typeface="Times New Roman" panose="02020603050405020304" pitchFamily="18" charset="0"/>
                          </a:rPr>
                        </m:ctrlPr>
                      </m:fPr>
                      <m:num>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sub>
                            </m:sSub>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oMath>
                </a14:m>
                <a:r>
                  <a:rPr lang="en-IN" sz="2200" dirty="0" smtClean="0">
                    <a:ea typeface="Cambria Math" panose="02040503050406030204" pitchFamily="18" charset="0"/>
                    <a:cs typeface="Times New Roman" panose="02020603050405020304" pitchFamily="18" charset="0"/>
                  </a:rPr>
                  <a:t> </a:t>
                </a:r>
              </a:p>
              <a:p>
                <a:pPr marL="0" indent="0">
                  <a:buNone/>
                </a:pPr>
                <a:endParaRPr lang="en-IN" sz="2200" dirty="0" smtClean="0">
                  <a:ea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limLow>
                        <m:limLow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limLowPr>
                        <m:e>
                          <m:r>
                            <m:rPr>
                              <m:sty m:val="p"/>
                            </m:rPr>
                            <a:rPr lang="en-IN" sz="2200">
                              <a:latin typeface="Cambria Math" panose="02040503050406030204" pitchFamily="18" charset="0"/>
                              <a:ea typeface="Cambria Math" panose="02040503050406030204" pitchFamily="18" charset="0"/>
                              <a:cs typeface="Times New Roman" panose="02020603050405020304" pitchFamily="18" charset="0"/>
                            </a:rPr>
                            <m:t>lim</m:t>
                          </m:r>
                        </m:e>
                        <m:lim>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lim>
                      </m:limLow>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limLow>
                        <m:limLow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limLowPr>
                        <m:e>
                          <m:r>
                            <m:rPr>
                              <m:sty m:val="p"/>
                            </m:rPr>
                            <a:rPr lang="en-IN" sz="2200">
                              <a:latin typeface="Cambria Math" panose="02040503050406030204" pitchFamily="18" charset="0"/>
                              <a:ea typeface="Cambria Math" panose="02040503050406030204" pitchFamily="18" charset="0"/>
                              <a:cs typeface="Times New Roman" panose="02020603050405020304" pitchFamily="18" charset="0"/>
                            </a:rPr>
                            <m:t>lim</m:t>
                          </m:r>
                        </m:e>
                        <m:lim>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→0</m:t>
                          </m:r>
                        </m:lim>
                      </m:limLow>
                      <m:r>
                        <a:rPr lang="en-IN" sz="2200" i="1">
                          <a:latin typeface="Cambria Math" panose="02040503050406030204" pitchFamily="18" charset="0"/>
                          <a:cs typeface="Times New Roman" panose="02020603050405020304" pitchFamily="18" charset="0"/>
                        </a:rPr>
                        <m:t>𝑘</m:t>
                      </m:r>
                      <m:f>
                        <m:fPr>
                          <m:ctrlPr>
                            <a:rPr lang="en-IN" sz="2200" i="1">
                              <a:latin typeface="Cambria Math" panose="02040503050406030204" pitchFamily="18" charset="0"/>
                              <a:cs typeface="Times New Roman" panose="02020603050405020304" pitchFamily="18" charset="0"/>
                            </a:rPr>
                          </m:ctrlPr>
                        </m:fPr>
                        <m:num>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d>
                                </m:e>
                                <m:sub>
                                  <m:r>
                                    <a:rPr lang="en-IN" sz="2200" i="1">
                                      <a:latin typeface="Cambria Math" panose="02040503050406030204" pitchFamily="18" charset="0"/>
                                      <a:cs typeface="Times New Roman" panose="02020603050405020304" pitchFamily="18" charset="0"/>
                                    </a:rPr>
                                    <m:t>𝑥</m:t>
                                  </m:r>
                                </m:sub>
                              </m:sSub>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IN" sz="2200" dirty="0">
                  <a:ea typeface="Cambria Math" panose="02040503050406030204" pitchFamily="18" charset="0"/>
                  <a:cs typeface="Times New Roman" panose="02020603050405020304" pitchFamily="18" charset="0"/>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1825625"/>
                <a:ext cx="10515600" cy="4604992"/>
              </a:xfrm>
              <a:blipFill>
                <a:blip r:embed="rId3" cstate="print"/>
                <a:stretch>
                  <a:fillRect l="-638" t="-661"/>
                </a:stretch>
              </a:blipFill>
            </p:spPr>
            <p:txBody>
              <a:bodyPr/>
              <a:lstStyle/>
              <a:p>
                <a:r>
                  <a:rPr lang="en-IN">
                    <a:noFill/>
                  </a:rPr>
                  <a:t> </a:t>
                </a:r>
              </a:p>
            </p:txBody>
          </p:sp>
        </mc:Fallback>
      </mc:AlternateContent>
    </p:spTree>
    <p:extLst>
      <p:ext uri="{BB962C8B-B14F-4D97-AF65-F5344CB8AC3E}">
        <p14:creationId xmlns:p14="http://schemas.microsoft.com/office/powerpoint/2010/main" val="358199695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910068"/>
              </a:xfrm>
            </p:spPr>
            <p:txBody>
              <a:bodyPr>
                <a:normAutofit/>
              </a:bodyPr>
              <a:lstStyle/>
              <a:p>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𝜌</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𝑠</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𝑥</m:t>
                        </m:r>
                      </m:den>
                    </m:f>
                    <m:d>
                      <m:d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𝑥</m:t>
                            </m:r>
                          </m:den>
                        </m:f>
                      </m:e>
                    </m:d>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910068"/>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2156791"/>
                <a:ext cx="10515600" cy="4204252"/>
              </a:xfrm>
            </p:spPr>
            <p:txBody>
              <a:bodyPr>
                <a:normAutofit/>
              </a:bodyPr>
              <a:lstStyle/>
              <a:p>
                <a:pPr marL="0" indent="0">
                  <a:buNone/>
                </a:pPr>
                <a14:m>
                  <m:oMath xmlns:m="http://schemas.openxmlformats.org/officeDocument/2006/math">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𝑡</m:t>
                        </m:r>
                      </m:den>
                    </m:f>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i="1">
                            <a:latin typeface="Cambria Math" panose="02040503050406030204" pitchFamily="18" charset="0"/>
                            <a:ea typeface="Cambria Math" panose="02040503050406030204" pitchFamily="18" charset="0"/>
                            <a:cs typeface="Times New Roman" panose="02020603050405020304" pitchFamily="18" charset="0"/>
                          </a:rPr>
                          <m:t>𝑠</m:t>
                        </m:r>
                      </m:den>
                    </m:f>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𝑢</m:t>
                        </m:r>
                      </m:num>
                      <m:den>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f>
                      <m:f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𝒖</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𝒕</m:t>
                        </m:r>
                      </m:den>
                    </m:f>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𝒄</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f>
                      <m:f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ea typeface="Cambria Math" panose="02040503050406030204" pitchFamily="18" charset="0"/>
                            <a:cs typeface="Times New Roman" panose="02020603050405020304" pitchFamily="18" charset="0"/>
                          </a:rPr>
                          <m:t>𝒖</m:t>
                        </m:r>
                      </m:num>
                      <m:den>
                        <m:r>
                          <a:rPr lang="en-IN" sz="2200" b="1"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sup>
                        </m:sSup>
                      </m:den>
                    </m:f>
                  </m:oMath>
                </a14:m>
                <a:r>
                  <a:rPr lang="en-IN" sz="2200" dirty="0" smtClean="0">
                    <a:ea typeface="Cambria Math" panose="02040503050406030204" pitchFamily="18" charset="0"/>
                    <a:cs typeface="Times New Roman" panose="02020603050405020304" pitchFamily="18" charset="0"/>
                  </a:rPr>
                  <a:t>                                  </a:t>
                </a:r>
                <a14:m>
                  <m:oMath xmlns:m="http://schemas.openxmlformats.org/officeDocument/2006/math">
                    <m:d>
                      <m:dPr>
                        <m:begChr m:val="["/>
                        <m:end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𝑐</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𝜌</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𝑠</m:t>
                            </m:r>
                          </m:den>
                        </m:f>
                      </m:e>
                    </m:d>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     OR</a:t>
                </a:r>
              </a:p>
              <a:p>
                <a:pPr marL="0" indent="0">
                  <a:buNone/>
                </a:pPr>
                <a:r>
                  <a:rPr lang="en-IN" sz="2200" b="1" dirty="0" smtClean="0">
                    <a:solidFill>
                      <a:schemeClr val="tx1"/>
                    </a:solidFill>
                    <a:cs typeface="Times New Roman" panose="02020603050405020304" pitchFamily="18" charset="0"/>
                  </a:rPr>
                  <a:t> </a:t>
                </a:r>
                <a14:m>
                  <m:oMath xmlns:m="http://schemas.openxmlformats.org/officeDocument/2006/math">
                    <m:sSub>
                      <m:sSubPr>
                        <m:ctrlPr>
                          <a:rPr lang="en-IN" sz="2200" b="1" i="1" smtClean="0">
                            <a:solidFill>
                              <a:schemeClr val="tx1"/>
                            </a:solidFill>
                            <a:latin typeface="Cambria Math" panose="02040503050406030204" pitchFamily="18" charset="0"/>
                            <a:cs typeface="Times New Roman" panose="02020603050405020304" pitchFamily="18" charset="0"/>
                          </a:rPr>
                        </m:ctrlPr>
                      </m:sSubPr>
                      <m:e>
                        <m:r>
                          <a:rPr lang="en-IN" sz="2200" b="1" i="1">
                            <a:solidFill>
                              <a:schemeClr val="tx1"/>
                            </a:solidFill>
                            <a:latin typeface="Cambria Math" panose="02040503050406030204" pitchFamily="18" charset="0"/>
                            <a:cs typeface="Times New Roman" panose="02020603050405020304" pitchFamily="18" charset="0"/>
                          </a:rPr>
                          <m:t>𝒖</m:t>
                        </m:r>
                      </m:e>
                      <m:sub>
                        <m:r>
                          <a:rPr lang="en-IN" sz="2200" b="1" i="1">
                            <a:solidFill>
                              <a:schemeClr val="tx1"/>
                            </a:solidFill>
                            <a:latin typeface="Cambria Math" panose="02040503050406030204" pitchFamily="18" charset="0"/>
                            <a:cs typeface="Times New Roman" panose="02020603050405020304" pitchFamily="18" charset="0"/>
                          </a:rPr>
                          <m:t>𝒕</m:t>
                        </m:r>
                      </m:sub>
                    </m:sSub>
                    <m:r>
                      <a:rPr lang="en-IN" sz="2200" b="1" i="1">
                        <a:solidFill>
                          <a:schemeClr val="tx1"/>
                        </a:solidFill>
                        <a:latin typeface="Cambria Math" panose="02040503050406030204" pitchFamily="18" charset="0"/>
                        <a:cs typeface="Times New Roman" panose="02020603050405020304" pitchFamily="18" charset="0"/>
                      </a:rPr>
                      <m:t>=</m:t>
                    </m:r>
                    <m:sSup>
                      <m:sSupPr>
                        <m:ctrlPr>
                          <a:rPr lang="en-IN" sz="2200" b="1" i="1">
                            <a:solidFill>
                              <a:schemeClr val="tx1"/>
                            </a:solidFill>
                            <a:latin typeface="Cambria Math" panose="02040503050406030204" pitchFamily="18" charset="0"/>
                            <a:cs typeface="Times New Roman" panose="02020603050405020304" pitchFamily="18" charset="0"/>
                          </a:rPr>
                        </m:ctrlPr>
                      </m:sSupPr>
                      <m:e>
                        <m:r>
                          <a:rPr lang="en-IN" sz="2200" b="1" i="1">
                            <a:solidFill>
                              <a:schemeClr val="tx1"/>
                            </a:solidFill>
                            <a:latin typeface="Cambria Math" panose="02040503050406030204" pitchFamily="18" charset="0"/>
                            <a:cs typeface="Times New Roman" panose="02020603050405020304" pitchFamily="18" charset="0"/>
                          </a:rPr>
                          <m:t>𝒄</m:t>
                        </m:r>
                      </m:e>
                      <m:sup>
                        <m:r>
                          <a:rPr lang="en-IN" sz="2200" b="1" i="1">
                            <a:solidFill>
                              <a:schemeClr val="tx1"/>
                            </a:solidFill>
                            <a:latin typeface="Cambria Math" panose="02040503050406030204" pitchFamily="18" charset="0"/>
                            <a:cs typeface="Times New Roman" panose="02020603050405020304" pitchFamily="18" charset="0"/>
                          </a:rPr>
                          <m:t>𝟐</m:t>
                        </m:r>
                      </m:sup>
                    </m:sSup>
                    <m:sSub>
                      <m:sSubPr>
                        <m:ctrlPr>
                          <a:rPr lang="en-IN" sz="2200" b="1" i="1">
                            <a:solidFill>
                              <a:schemeClr val="tx1"/>
                            </a:solidFill>
                            <a:latin typeface="Cambria Math" panose="02040503050406030204" pitchFamily="18" charset="0"/>
                            <a:cs typeface="Times New Roman" panose="02020603050405020304" pitchFamily="18" charset="0"/>
                          </a:rPr>
                        </m:ctrlPr>
                      </m:sSubPr>
                      <m:e>
                        <m:r>
                          <a:rPr lang="en-IN" sz="2200" b="1" i="1">
                            <a:solidFill>
                              <a:schemeClr val="tx1"/>
                            </a:solidFill>
                            <a:latin typeface="Cambria Math" panose="02040503050406030204" pitchFamily="18" charset="0"/>
                            <a:cs typeface="Times New Roman" panose="02020603050405020304" pitchFamily="18" charset="0"/>
                          </a:rPr>
                          <m:t>𝒖</m:t>
                        </m:r>
                      </m:e>
                      <m:sub>
                        <m:r>
                          <a:rPr lang="en-IN" sz="2200" b="1" i="1">
                            <a:solidFill>
                              <a:schemeClr val="tx1"/>
                            </a:solidFill>
                            <a:latin typeface="Cambria Math" panose="02040503050406030204" pitchFamily="18" charset="0"/>
                            <a:cs typeface="Times New Roman" panose="02020603050405020304" pitchFamily="18" charset="0"/>
                          </a:rPr>
                          <m:t>𝒙𝒙</m:t>
                        </m:r>
                      </m:sub>
                    </m:sSub>
                  </m:oMath>
                </a14:m>
                <a:r>
                  <a:rPr lang="en-IN" sz="2200" dirty="0" smtClean="0">
                    <a:latin typeface="Times New Roman" panose="02020603050405020304" pitchFamily="18" charset="0"/>
                    <a:cs typeface="Times New Roman" panose="02020603050405020304" pitchFamily="18" charset="0"/>
                  </a:rPr>
                  <a:t> </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2156791"/>
                <a:ext cx="10515600" cy="4204252"/>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34441993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latin typeface="Times New Roman" panose="02020603050405020304" pitchFamily="18" charset="0"/>
                <a:cs typeface="Times New Roman" panose="02020603050405020304" pitchFamily="18" charset="0"/>
              </a:rPr>
              <a:t>Module-4: Numerical Methods-1</a:t>
            </a: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Solution of polynomial and transcendental equations: Regula-</a:t>
            </a:r>
            <a:r>
              <a:rPr lang="en-US" dirty="0" err="1">
                <a:latin typeface="Times New Roman" panose="02020603050405020304" pitchFamily="18" charset="0"/>
                <a:cs typeface="Times New Roman" panose="02020603050405020304" pitchFamily="18" charset="0"/>
              </a:rPr>
              <a:t>Falsi</a:t>
            </a:r>
            <a:r>
              <a:rPr lang="en-US" dirty="0">
                <a:latin typeface="Times New Roman" panose="02020603050405020304" pitchFamily="18" charset="0"/>
                <a:cs typeface="Times New Roman" panose="02020603050405020304" pitchFamily="18" charset="0"/>
              </a:rPr>
              <a:t> and Newton-Raphson methods (only formulae).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Finite differences, Interpolation using Newton’s forward and backward difference </a:t>
            </a:r>
            <a:r>
              <a:rPr lang="en-US" dirty="0" smtClean="0">
                <a:latin typeface="Times New Roman" panose="02020603050405020304" pitchFamily="18" charset="0"/>
                <a:cs typeface="Times New Roman" panose="02020603050405020304" pitchFamily="18" charset="0"/>
              </a:rPr>
              <a:t>formulae.</a:t>
            </a:r>
          </a:p>
          <a:p>
            <a:r>
              <a:rPr lang="en-IN" dirty="0">
                <a:latin typeface="Times New Roman" panose="02020603050405020304" pitchFamily="18" charset="0"/>
                <a:cs typeface="Times New Roman" panose="02020603050405020304" pitchFamily="18" charset="0"/>
              </a:rPr>
              <a:t>Newton’s divided difference formula and Lagrange’s interpolation formula.</a:t>
            </a:r>
          </a:p>
          <a:p>
            <a:r>
              <a:rPr lang="en-US" dirty="0">
                <a:latin typeface="Times New Roman" panose="02020603050405020304" pitchFamily="18" charset="0"/>
                <a:cs typeface="Times New Roman" panose="02020603050405020304" pitchFamily="18" charset="0"/>
              </a:rPr>
              <a:t>Numerical integration: Simpson's (1/3)</a:t>
            </a:r>
            <a:r>
              <a:rPr lang="en-US" dirty="0" err="1">
                <a:latin typeface="Times New Roman" panose="02020603050405020304" pitchFamily="18" charset="0"/>
                <a:cs typeface="Times New Roman" panose="02020603050405020304" pitchFamily="18" charset="0"/>
              </a:rPr>
              <a:t>rd</a:t>
            </a:r>
            <a:r>
              <a:rPr lang="en-US" dirty="0">
                <a:latin typeface="Times New Roman" panose="02020603050405020304" pitchFamily="18" charset="0"/>
                <a:cs typeface="Times New Roman" panose="02020603050405020304" pitchFamily="18" charset="0"/>
              </a:rPr>
              <a:t> and (3/8)</a:t>
            </a:r>
            <a:r>
              <a:rPr lang="en-US" dirty="0" err="1">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rules(without proof</a:t>
            </a:r>
            <a:r>
              <a:rPr lang="en-US" dirty="0" smtClean="0">
                <a:latin typeface="Times New Roman" panose="02020603050405020304" pitchFamily="18" charset="0"/>
                <a:cs typeface="Times New Roman" panose="02020603050405020304" pitchFamily="18" charset="0"/>
              </a:rPr>
              <a:t>)-Problems.</a:t>
            </a: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 </a:t>
            </a:r>
            <a:r>
              <a:rPr lang="en-US" dirty="0" smtClean="0">
                <a:latin typeface="Times New Roman" panose="02020603050405020304" pitchFamily="18" charset="0"/>
                <a:cs typeface="Times New Roman" panose="02020603050405020304" pitchFamily="18" charset="0"/>
              </a:rPr>
              <a:t>Bisection </a:t>
            </a:r>
            <a:r>
              <a:rPr lang="en-US" dirty="0">
                <a:latin typeface="Times New Roman" panose="02020603050405020304" pitchFamily="18" charset="0"/>
                <a:cs typeface="Times New Roman" panose="02020603050405020304" pitchFamily="18" charset="0"/>
              </a:rPr>
              <a:t>method, Lagrange’s inverse Interpolation, </a:t>
            </a:r>
            <a:r>
              <a:rPr lang="en-US" dirty="0" smtClean="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Weddle's rule.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80481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62428"/>
          </a:xfrm>
        </p:spPr>
        <p:txBody>
          <a:bodyPr>
            <a:normAutofit/>
          </a:bodyPr>
          <a:lstStyle/>
          <a:p>
            <a:r>
              <a:rPr lang="en-IN" sz="2800" b="1" i="1" dirty="0" smtClean="0">
                <a:latin typeface="Times New Roman" panose="02020603050405020304" pitchFamily="18" charset="0"/>
                <a:cs typeface="Times New Roman" panose="02020603050405020304" pitchFamily="18" charset="0"/>
              </a:rPr>
              <a:t>Numerical Methods</a:t>
            </a:r>
            <a:endParaRPr lang="en-IN" sz="28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8799"/>
                <a:ext cx="10515600" cy="4348163"/>
              </a:xfrm>
            </p:spPr>
            <p:txBody>
              <a:bodyPr>
                <a:normAutofit fontScale="92500"/>
              </a:bodyPr>
              <a:lstStyle/>
              <a:p>
                <a:pPr marL="0" indent="0">
                  <a:buNone/>
                </a:pPr>
                <a:r>
                  <a:rPr lang="en-IN" sz="2400" dirty="0" smtClean="0">
                    <a:latin typeface="Times New Roman" panose="02020603050405020304" pitchFamily="18" charset="0"/>
                    <a:cs typeface="Times New Roman" panose="02020603050405020304" pitchFamily="18" charset="0"/>
                  </a:rPr>
                  <a:t>        Numerical method provide various technique to find approximate solution to different problem using simple operation.</a:t>
                </a:r>
              </a:p>
              <a:p>
                <a:pPr marL="0" indent="0">
                  <a:buNone/>
                </a:pPr>
                <a:r>
                  <a:rPr lang="en-IN" sz="2400" b="1" i="1" dirty="0" smtClean="0">
                    <a:latin typeface="Times New Roman" panose="02020603050405020304" pitchFamily="18" charset="0"/>
                    <a:cs typeface="Times New Roman" panose="02020603050405020304" pitchFamily="18" charset="0"/>
                  </a:rPr>
                  <a:t>Numerical Solution of Polynomial and Transcendental Equations</a:t>
                </a:r>
              </a:p>
              <a:p>
                <a:pPr marL="0" indent="0">
                  <a:buNone/>
                </a:pPr>
                <a:r>
                  <a:rPr lang="en-IN" sz="2400" b="1" i="1" dirty="0">
                    <a:latin typeface="Times New Roman" panose="02020603050405020304" pitchFamily="18" charset="0"/>
                    <a:cs typeface="Times New Roman" panose="02020603050405020304" pitchFamily="18" charset="0"/>
                  </a:rPr>
                  <a:t> </a:t>
                </a:r>
                <a:r>
                  <a:rPr lang="en-IN" sz="2400" b="1" i="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Given an equation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𝑓</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cs typeface="Times New Roman" panose="02020603050405020304" pitchFamily="18" charset="0"/>
                      </a:rPr>
                      <m:t>=0</m:t>
                    </m:r>
                    <m:r>
                      <a:rPr lang="en-IN" sz="2400" b="0" i="0" smtClean="0">
                        <a:latin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it is generally not possible to find roots </a:t>
                </a:r>
                <a14:m>
                  <m:oMath xmlns:m="http://schemas.openxmlformats.org/officeDocument/2006/math">
                    <m:r>
                      <a:rPr lang="en-IN" sz="2400" b="0" i="0"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such that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e>
                    </m:d>
                  </m:oMath>
                </a14:m>
                <a:r>
                  <a:rPr lang="en-IN" sz="2400" dirty="0" smtClean="0">
                    <a:latin typeface="Times New Roman" panose="02020603050405020304" pitchFamily="18" charset="0"/>
                    <a:cs typeface="Times New Roman" panose="02020603050405020304" pitchFamily="18" charset="0"/>
                  </a:rPr>
                  <a:t> becomes zero exactly. We discuss two numerical methods for the solution of algebraic and transcendental equation.</a:t>
                </a: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Equation involving algebraic quantity like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a:t>
                </a:r>
                <a14:m>
                  <m:oMath xmlns:m="http://schemas.openxmlformats.org/officeDocument/2006/math">
                    <m:sSup>
                      <m:sSupPr>
                        <m:ctrlPr>
                          <a:rPr lang="en-IN" sz="2400" i="1" smtClean="0">
                            <a:latin typeface="Cambria Math" panose="02040503050406030204" pitchFamily="18" charset="0"/>
                            <a:cs typeface="Times New Roman" panose="02020603050405020304" pitchFamily="18" charset="0"/>
                          </a:rPr>
                        </m:ctrlPr>
                      </m:sSupPr>
                      <m:e>
                        <m:r>
                          <a:rPr lang="en-IN" sz="2400" i="1" smtClean="0">
                            <a:latin typeface="Cambria Math" panose="02040503050406030204" pitchFamily="18" charset="0"/>
                            <a:cs typeface="Times New Roman" panose="02020603050405020304" pitchFamily="18" charset="0"/>
                          </a:rPr>
                          <m:t>𝑥</m:t>
                        </m:r>
                      </m:e>
                      <m:sup>
                        <m:r>
                          <a:rPr lang="en-IN" sz="2400" i="1" smtClean="0">
                            <a:latin typeface="Cambria Math" panose="02040503050406030204" pitchFamily="18" charset="0"/>
                            <a:cs typeface="Times New Roman" panose="02020603050405020304" pitchFamily="18" charset="0"/>
                          </a:rPr>
                          <m:t>2</m:t>
                        </m:r>
                      </m:sup>
                    </m:sSup>
                  </m:oMath>
                </a14:m>
                <a:r>
                  <a:rPr lang="en-IN" sz="2400" dirty="0" smtClean="0">
                    <a:latin typeface="Times New Roman" panose="02020603050405020304" pitchFamily="18" charset="0"/>
                    <a:cs typeface="Times New Roman" panose="02020603050405020304" pitchFamily="18" charset="0"/>
                  </a:rPr>
                  <a:t>,</a:t>
                </a:r>
                <a:r>
                  <a:rPr lang="en-IN" sz="2400" dirty="0">
                    <a:cs typeface="Times New Roman" panose="02020603050405020304" pitchFamily="18" charset="0"/>
                  </a:rPr>
                  <a:t>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3</m:t>
                        </m:r>
                      </m:sup>
                    </m:sSup>
                  </m:oMath>
                </a14:m>
                <a:r>
                  <a:rPr lang="en-IN" sz="2400" dirty="0" smtClean="0">
                    <a:latin typeface="Times New Roman" panose="02020603050405020304" pitchFamily="18" charset="0"/>
                    <a:cs typeface="Times New Roman" panose="02020603050405020304" pitchFamily="18" charset="0"/>
                  </a:rPr>
                  <a:t>,… are called </a:t>
                </a:r>
                <a:r>
                  <a:rPr lang="en-IN" sz="2400" b="1" i="1" dirty="0" smtClean="0">
                    <a:latin typeface="Times New Roman" panose="02020603050405020304" pitchFamily="18" charset="0"/>
                    <a:cs typeface="Times New Roman" panose="02020603050405020304" pitchFamily="18" charset="0"/>
                  </a:rPr>
                  <a:t>algebraic equation</a:t>
                </a:r>
                <a:r>
                  <a:rPr lang="en-IN" sz="2400" dirty="0" smtClean="0">
                    <a:latin typeface="Times New Roman" panose="02020603050405020304" pitchFamily="18" charset="0"/>
                    <a:cs typeface="Times New Roman" panose="02020603050405020304" pitchFamily="18" charset="0"/>
                  </a:rPr>
                  <a:t>.</a:t>
                </a:r>
              </a:p>
              <a:p>
                <a:pPr marL="0" indent="0">
                  <a:buNone/>
                </a:pPr>
                <a:r>
                  <a:rPr lang="en-IN" sz="2400" b="1" dirty="0" err="1" smtClean="0">
                    <a:latin typeface="Times New Roman" panose="02020603050405020304" pitchFamily="18" charset="0"/>
                    <a:cs typeface="Times New Roman" panose="02020603050405020304" pitchFamily="18" charset="0"/>
                  </a:rPr>
                  <a:t>Eg</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−3</m:t>
                    </m:r>
                    <m:r>
                      <a:rPr lang="en-IN" sz="2400" b="0" i="1" smtClean="0">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−4=0</m:t>
                    </m:r>
                  </m:oMath>
                </a14:m>
                <a:r>
                  <a:rPr lang="en-IN" sz="2400" dirty="0" smtClean="0">
                    <a:latin typeface="Times New Roman" panose="02020603050405020304" pitchFamily="18" charset="0"/>
                    <a:cs typeface="Times New Roman" panose="02020603050405020304" pitchFamily="18" charset="0"/>
                  </a:rPr>
                  <a:t>   ,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4</m:t>
                        </m:r>
                      </m:sup>
                    </m:sSup>
                    <m:r>
                      <a:rPr lang="en-IN" sz="2400" b="0" i="1" smtClean="0">
                        <a:latin typeface="Cambria Math" panose="02040503050406030204" pitchFamily="18" charset="0"/>
                        <a:cs typeface="Times New Roman" panose="02020603050405020304" pitchFamily="18" charset="0"/>
                      </a:rPr>
                      <m:t>+</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=80</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Equation involving non algebraic quantity like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𝑒</m:t>
                        </m:r>
                      </m:e>
                      <m:sup>
                        <m:r>
                          <a:rPr lang="en-IN" sz="2400" b="0" i="1" smtClean="0">
                            <a:latin typeface="Cambria Math" panose="02040503050406030204" pitchFamily="18" charset="0"/>
                            <a:cs typeface="Times New Roman" panose="02020603050405020304" pitchFamily="18" charset="0"/>
                          </a:rPr>
                          <m:t>𝑥</m:t>
                        </m:r>
                      </m:sup>
                    </m:sSup>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𝑙𝑜𝑔𝑥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𝑠𝑖𝑛𝑥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𝑡𝑎𝑛𝑥</m:t>
                    </m:r>
                    <m:r>
                      <a:rPr lang="en-IN" sz="2400" b="0" i="1" smtClean="0">
                        <a:latin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are called </a:t>
                </a:r>
                <a:r>
                  <a:rPr lang="en-IN" sz="2400" b="1" i="1" dirty="0" smtClean="0">
                    <a:latin typeface="Times New Roman" panose="02020603050405020304" pitchFamily="18" charset="0"/>
                    <a:cs typeface="Times New Roman" panose="02020603050405020304" pitchFamily="18" charset="0"/>
                  </a:rPr>
                  <a:t>transcendental equation</a:t>
                </a:r>
                <a:r>
                  <a:rPr lang="en-IN" sz="2400" dirty="0" smtClean="0">
                    <a:latin typeface="Times New Roman" panose="02020603050405020304" pitchFamily="18" charset="0"/>
                    <a:cs typeface="Times New Roman" panose="02020603050405020304" pitchFamily="18" charset="0"/>
                  </a:rPr>
                  <a:t>.</a:t>
                </a:r>
              </a:p>
              <a:p>
                <a:pPr marL="0" indent="0">
                  <a:buNone/>
                </a:pPr>
                <a:r>
                  <a:rPr lang="en-IN" sz="2400" b="1" dirty="0">
                    <a:latin typeface="Times New Roman" panose="02020603050405020304" pitchFamily="18" charset="0"/>
                    <a:cs typeface="Times New Roman" panose="02020603050405020304" pitchFamily="18" charset="0"/>
                  </a:rPr>
                  <a:t>Eg:</a:t>
                </a: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𝑥𝑒</m:t>
                        </m:r>
                      </m:e>
                      <m:sup>
                        <m:r>
                          <a:rPr lang="en-IN" sz="2400" b="0" i="1" smtClean="0">
                            <a:latin typeface="Cambria Math" panose="02040503050406030204" pitchFamily="18" charset="0"/>
                            <a:cs typeface="Times New Roman" panose="02020603050405020304" pitchFamily="18" charset="0"/>
                          </a:rPr>
                          <m:t>𝑥</m:t>
                        </m:r>
                      </m:sup>
                    </m:sSup>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2</m:t>
                    </m:r>
                    <m:r>
                      <a:rPr lang="en-IN" sz="2400" i="1">
                        <a:latin typeface="Cambria Math" panose="02040503050406030204" pitchFamily="18" charset="0"/>
                        <a:cs typeface="Times New Roman" panose="02020603050405020304" pitchFamily="18" charset="0"/>
                      </a:rPr>
                      <m:t>=0</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𝑥𝑙𝑜𝑔𝑥</m:t>
                    </m:r>
                    <m:r>
                      <a:rPr lang="en-IN" sz="2400" b="0" i="1" smtClean="0">
                        <a:latin typeface="Cambria Math" panose="02040503050406030204" pitchFamily="18" charset="0"/>
                        <a:cs typeface="Times New Roman" panose="02020603050405020304" pitchFamily="18" charset="0"/>
                      </a:rPr>
                      <m:t>−1.2=0</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𝑡𝑎𝑛</m:t>
                    </m:r>
                    <m:r>
                      <a:rPr lang="en-IN" sz="2400" i="1">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=2</m:t>
                    </m:r>
                    <m:r>
                      <a:rPr lang="en-IN" sz="2400" b="0" i="1" smtClean="0">
                        <a:latin typeface="Cambria Math" panose="02040503050406030204" pitchFamily="18" charset="0"/>
                        <a:cs typeface="Times New Roman" panose="02020603050405020304" pitchFamily="18" charset="0"/>
                      </a:rPr>
                      <m:t>𝑥</m:t>
                    </m:r>
                  </m:oMath>
                </a14:m>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8799"/>
                <a:ext cx="10515600" cy="4348163"/>
              </a:xfrm>
              <a:blipFill>
                <a:blip r:embed="rId2" cstate="print"/>
                <a:stretch>
                  <a:fillRect l="-754" t="-1683"/>
                </a:stretch>
              </a:blipFill>
            </p:spPr>
            <p:txBody>
              <a:bodyPr/>
              <a:lstStyle/>
              <a:p>
                <a:r>
                  <a:rPr lang="en-IN">
                    <a:noFill/>
                  </a:rPr>
                  <a:t> </a:t>
                </a:r>
              </a:p>
            </p:txBody>
          </p:sp>
        </mc:Fallback>
      </mc:AlternateContent>
    </p:spTree>
    <p:extLst>
      <p:ext uri="{BB962C8B-B14F-4D97-AF65-F5344CB8AC3E}">
        <p14:creationId xmlns:p14="http://schemas.microsoft.com/office/powerpoint/2010/main" val="177370676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1147219"/>
          </a:xfrm>
        </p:spPr>
        <p:txBody>
          <a:bodyPr>
            <a:normAutofit/>
          </a:bodyPr>
          <a:lstStyle/>
          <a:p>
            <a:pPr algn="just"/>
            <a:r>
              <a:rPr lang="en-IN" sz="2200" dirty="0" smtClean="0">
                <a:latin typeface="Times New Roman" panose="02020603050405020304" pitchFamily="18" charset="0"/>
                <a:cs typeface="Times New Roman" panose="02020603050405020304" pitchFamily="18" charset="0"/>
              </a:rPr>
              <a:t>       Numerical methods are often a repetitive nature. This consist repeated execution of the same process where at each step to result of the previous step is used. This is known as iterative process.</a:t>
            </a:r>
            <a:endParaRPr lang="en-IN"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60428"/>
                <a:ext cx="10515600" cy="4029739"/>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We discuss two numerical methods</a:t>
                </a:r>
              </a:p>
              <a:p>
                <a:pPr marL="457200" indent="-457200">
                  <a:buAutoNum type="arabicPeriod"/>
                </a:pPr>
                <a:r>
                  <a:rPr lang="en-IN" sz="2400" dirty="0" smtClean="0">
                    <a:latin typeface="Times New Roman" panose="02020603050405020304" pitchFamily="18" charset="0"/>
                    <a:cs typeface="Times New Roman" panose="02020603050405020304" pitchFamily="18" charset="0"/>
                  </a:rPr>
                  <a:t>Regula-</a:t>
                </a:r>
                <a:r>
                  <a:rPr lang="en-IN" sz="2400" dirty="0" err="1" smtClean="0">
                    <a:latin typeface="Times New Roman" panose="02020603050405020304" pitchFamily="18" charset="0"/>
                    <a:cs typeface="Times New Roman" panose="02020603050405020304" pitchFamily="18" charset="0"/>
                  </a:rPr>
                  <a:t>Falsi</a:t>
                </a:r>
                <a:r>
                  <a:rPr lang="en-IN" sz="2400" dirty="0" smtClean="0">
                    <a:latin typeface="Times New Roman" panose="02020603050405020304" pitchFamily="18" charset="0"/>
                    <a:cs typeface="Times New Roman" panose="02020603050405020304" pitchFamily="18" charset="0"/>
                  </a:rPr>
                  <a:t> method</a:t>
                </a:r>
              </a:p>
              <a:p>
                <a:pPr marL="457200" indent="-457200">
                  <a:buAutoNum type="arabicPeriod"/>
                </a:pPr>
                <a:r>
                  <a:rPr lang="en-IN" sz="2400" dirty="0" smtClean="0">
                    <a:latin typeface="Times New Roman" panose="02020603050405020304" pitchFamily="18" charset="0"/>
                    <a:cs typeface="Times New Roman" panose="02020603050405020304" pitchFamily="18" charset="0"/>
                  </a:rPr>
                  <a:t>Newton-Raphson method</a:t>
                </a:r>
              </a:p>
              <a:p>
                <a:pPr marL="0" indent="0">
                  <a:buNone/>
                </a:pPr>
                <a:r>
                  <a:rPr lang="en-IN" b="1" i="1" dirty="0" smtClean="0">
                    <a:latin typeface="Times New Roman" panose="02020603050405020304" pitchFamily="18" charset="0"/>
                    <a:cs typeface="Times New Roman" panose="02020603050405020304" pitchFamily="18" charset="0"/>
                  </a:rPr>
                  <a:t>Regula-</a:t>
                </a:r>
                <a:r>
                  <a:rPr lang="en-IN" b="1" i="1" dirty="0" err="1" smtClean="0">
                    <a:latin typeface="Times New Roman" panose="02020603050405020304" pitchFamily="18" charset="0"/>
                    <a:cs typeface="Times New Roman" panose="02020603050405020304" pitchFamily="18" charset="0"/>
                  </a:rPr>
                  <a:t>Falsi</a:t>
                </a:r>
                <a:r>
                  <a:rPr lang="en-IN" b="1" i="1" dirty="0" smtClean="0">
                    <a:latin typeface="Times New Roman" panose="02020603050405020304" pitchFamily="18" charset="0"/>
                    <a:cs typeface="Times New Roman" panose="02020603050405020304" pitchFamily="18" charset="0"/>
                  </a:rPr>
                  <a:t> method  (or) Method of False position</a:t>
                </a:r>
              </a:p>
              <a:p>
                <a:pPr marL="0" indent="0">
                  <a:buNone/>
                </a:pPr>
                <a:r>
                  <a:rPr lang="en-IN" sz="2400" b="1" i="1" dirty="0" smtClean="0">
                    <a:latin typeface="Times New Roman" panose="02020603050405020304" pitchFamily="18" charset="0"/>
                    <a:cs typeface="Times New Roman" panose="02020603050405020304" pitchFamily="18" charset="0"/>
                  </a:rPr>
                  <a:t>Formula:</a:t>
                </a:r>
                <a:r>
                  <a:rPr lang="en-IN" sz="2400" dirty="0" smtClean="0">
                    <a:solidFill>
                      <a:srgbClr val="FF0000"/>
                    </a:solidFill>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3200" i="1" smtClean="0">
                            <a:latin typeface="Cambria Math" panose="02040503050406030204" pitchFamily="18" charset="0"/>
                            <a:cs typeface="Times New Roman" panose="02020603050405020304" pitchFamily="18" charset="0"/>
                          </a:rPr>
                        </m:ctrlPr>
                      </m:sSubPr>
                      <m:e>
                        <m:r>
                          <a:rPr lang="en-IN" sz="3200" b="0" i="1" smtClean="0">
                            <a:latin typeface="Cambria Math" panose="02040503050406030204" pitchFamily="18" charset="0"/>
                            <a:cs typeface="Times New Roman" panose="02020603050405020304" pitchFamily="18" charset="0"/>
                          </a:rPr>
                          <m:t>𝑥</m:t>
                        </m:r>
                      </m:e>
                      <m:sub>
                        <m:r>
                          <a:rPr lang="en-IN" sz="3200" b="0" i="1" smtClean="0">
                            <a:latin typeface="Cambria Math" panose="02040503050406030204" pitchFamily="18" charset="0"/>
                            <a:cs typeface="Times New Roman" panose="02020603050405020304" pitchFamily="18" charset="0"/>
                          </a:rPr>
                          <m:t>𝑛</m:t>
                        </m:r>
                      </m:sub>
                    </m:sSub>
                    <m:r>
                      <a:rPr lang="en-IN" sz="3200" b="0" i="1" smtClean="0">
                        <a:latin typeface="Cambria Math" panose="02040503050406030204" pitchFamily="18" charset="0"/>
                        <a:cs typeface="Times New Roman" panose="02020603050405020304" pitchFamily="18" charset="0"/>
                      </a:rPr>
                      <m:t>=</m:t>
                    </m:r>
                    <m:f>
                      <m:fPr>
                        <m:ctrlPr>
                          <a:rPr lang="en-IN" sz="3200" b="0" i="1" smtClean="0">
                            <a:latin typeface="Cambria Math" panose="02040503050406030204" pitchFamily="18" charset="0"/>
                            <a:cs typeface="Times New Roman" panose="02020603050405020304" pitchFamily="18" charset="0"/>
                          </a:rPr>
                        </m:ctrlPr>
                      </m:fPr>
                      <m:num>
                        <m:r>
                          <a:rPr lang="en-IN" sz="3200" b="0" i="1" smtClean="0">
                            <a:latin typeface="Cambria Math" panose="02040503050406030204" pitchFamily="18" charset="0"/>
                            <a:cs typeface="Times New Roman" panose="02020603050405020304" pitchFamily="18" charset="0"/>
                          </a:rPr>
                          <m:t>𝑎𝑓</m:t>
                        </m:r>
                        <m:d>
                          <m:dPr>
                            <m:ctrlPr>
                              <a:rPr lang="en-IN" sz="3200" b="0" i="1" smtClean="0">
                                <a:latin typeface="Cambria Math" panose="02040503050406030204" pitchFamily="18" charset="0"/>
                                <a:cs typeface="Times New Roman" panose="02020603050405020304" pitchFamily="18" charset="0"/>
                              </a:rPr>
                            </m:ctrlPr>
                          </m:dPr>
                          <m:e>
                            <m:r>
                              <a:rPr lang="en-IN" sz="3200" b="0" i="1" smtClean="0">
                                <a:latin typeface="Cambria Math" panose="02040503050406030204" pitchFamily="18" charset="0"/>
                                <a:cs typeface="Times New Roman" panose="02020603050405020304" pitchFamily="18" charset="0"/>
                              </a:rPr>
                              <m:t>𝑏</m:t>
                            </m:r>
                          </m:e>
                        </m:d>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𝑏𝑓</m:t>
                        </m:r>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𝑎</m:t>
                        </m:r>
                        <m:r>
                          <a:rPr lang="en-IN" sz="3200" b="0" i="1" smtClean="0">
                            <a:latin typeface="Cambria Math" panose="02040503050406030204" pitchFamily="18" charset="0"/>
                            <a:cs typeface="Times New Roman" panose="02020603050405020304" pitchFamily="18" charset="0"/>
                          </a:rPr>
                          <m:t>)</m:t>
                        </m:r>
                      </m:num>
                      <m:den>
                        <m:r>
                          <a:rPr lang="en-IN" sz="3200" b="0" i="1" smtClean="0">
                            <a:latin typeface="Cambria Math" panose="02040503050406030204" pitchFamily="18" charset="0"/>
                            <a:cs typeface="Times New Roman" panose="02020603050405020304" pitchFamily="18" charset="0"/>
                          </a:rPr>
                          <m:t>𝑓</m:t>
                        </m:r>
                        <m:d>
                          <m:dPr>
                            <m:ctrlPr>
                              <a:rPr lang="en-IN" sz="3200" b="0" i="1" smtClean="0">
                                <a:latin typeface="Cambria Math" panose="02040503050406030204" pitchFamily="18" charset="0"/>
                                <a:cs typeface="Times New Roman" panose="02020603050405020304" pitchFamily="18" charset="0"/>
                              </a:rPr>
                            </m:ctrlPr>
                          </m:dPr>
                          <m:e>
                            <m:r>
                              <a:rPr lang="en-IN" sz="3200" b="0" i="1" smtClean="0">
                                <a:latin typeface="Cambria Math" panose="02040503050406030204" pitchFamily="18" charset="0"/>
                                <a:cs typeface="Times New Roman" panose="02020603050405020304" pitchFamily="18" charset="0"/>
                              </a:rPr>
                              <m:t>𝑏</m:t>
                            </m:r>
                          </m:e>
                        </m:d>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𝑓</m:t>
                        </m:r>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𝑎</m:t>
                        </m:r>
                        <m:r>
                          <a:rPr lang="en-IN" sz="3200" b="0" i="1" smtClean="0">
                            <a:latin typeface="Cambria Math" panose="02040503050406030204" pitchFamily="18" charset="0"/>
                            <a:cs typeface="Times New Roman" panose="02020603050405020304" pitchFamily="18" charset="0"/>
                          </a:rPr>
                          <m:t>)</m:t>
                        </m:r>
                      </m:den>
                    </m:f>
                  </m:oMath>
                </a14:m>
                <a:endParaRPr lang="en-IN" sz="3200" dirty="0" smtClean="0">
                  <a:latin typeface="Times New Roman" panose="02020603050405020304" pitchFamily="18" charset="0"/>
                  <a:cs typeface="Times New Roman" panose="02020603050405020304" pitchFamily="18" charset="0"/>
                </a:endParaRPr>
              </a:p>
              <a:p>
                <a:pPr marL="0" indent="0">
                  <a:buNone/>
                </a:pPr>
                <a:endParaRPr lang="en-IN" sz="3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60428"/>
                <a:ext cx="10515600" cy="4029739"/>
              </a:xfrm>
              <a:blipFill>
                <a:blip r:embed="rId2" cstate="print"/>
                <a:stretch>
                  <a:fillRect l="-1217" t="-2118"/>
                </a:stretch>
              </a:blipFill>
            </p:spPr>
            <p:txBody>
              <a:bodyPr/>
              <a:lstStyle/>
              <a:p>
                <a:r>
                  <a:rPr lang="en-IN">
                    <a:noFill/>
                  </a:rPr>
                  <a:t> </a:t>
                </a:r>
              </a:p>
            </p:txBody>
          </p:sp>
        </mc:Fallback>
      </mc:AlternateContent>
    </p:spTree>
    <p:extLst>
      <p:ext uri="{BB962C8B-B14F-4D97-AF65-F5344CB8AC3E}">
        <p14:creationId xmlns:p14="http://schemas.microsoft.com/office/powerpoint/2010/main" val="373193382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09265"/>
          </a:xfrm>
        </p:spPr>
        <p:txBody>
          <a:bodyPr>
            <a:normAutofit/>
          </a:bodyPr>
          <a:lstStyle/>
          <a:p>
            <a:r>
              <a:rPr lang="en-IN" sz="2800" b="1" i="1" dirty="0" smtClean="0">
                <a:latin typeface="Times New Roman" panose="02020603050405020304" pitchFamily="18" charset="0"/>
                <a:cs typeface="Times New Roman" panose="02020603050405020304" pitchFamily="18" charset="0"/>
              </a:rPr>
              <a:t>Problems</a:t>
            </a:r>
            <a:endParaRPr lang="en-IN" sz="28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711842"/>
                <a:ext cx="10515600" cy="4678325"/>
              </a:xfrm>
            </p:spPr>
            <p:txBody>
              <a:bodyPr>
                <a:normAutofit/>
              </a:bodyPr>
              <a:lstStyle/>
              <a:p>
                <a:pPr marL="457200" indent="-457200">
                  <a:buAutoNum type="arabicPeriod"/>
                </a:pPr>
                <a:r>
                  <a:rPr lang="en-IN" sz="2400" dirty="0" smtClean="0">
                    <a:latin typeface="Times New Roman" panose="02020603050405020304" pitchFamily="18" charset="0"/>
                    <a:cs typeface="Times New Roman" panose="02020603050405020304" pitchFamily="18" charset="0"/>
                  </a:rPr>
                  <a:t>Using the method of false position find the real root correct to 3 decimal places </a:t>
                </a: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of the equation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+5</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−11=0.</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r>
                  <a:rPr lang="en-IN" sz="2400" dirty="0" smtClean="0">
                    <a:latin typeface="Times New Roman" panose="02020603050405020304" pitchFamily="18" charset="0"/>
                    <a:cs typeface="Times New Roman" panose="02020603050405020304" pitchFamily="18" charset="0"/>
                  </a:rPr>
                  <a:t> Given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𝑓</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i="1">
                        <a:latin typeface="Cambria Math" panose="02040503050406030204" pitchFamily="18" charset="0"/>
                        <a:cs typeface="Times New Roman" panose="02020603050405020304" pitchFamily="18" charset="0"/>
                      </a:rPr>
                      <m:t>+5</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−11</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0</m:t>
                        </m:r>
                      </m:e>
                    </m:d>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−11</m:t>
                    </m:r>
                  </m:oMath>
                </a14:m>
                <a:r>
                  <a:rPr lang="en-IN" sz="24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5</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&lt;0</m:t>
                    </m:r>
                  </m:oMath>
                </a14:m>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2</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7</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&gt;0</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40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1,2</m:t>
                        </m:r>
                      </m:e>
                    </m:d>
                    <m:r>
                      <a:rPr lang="en-IN" sz="2400" b="0" i="1" smtClean="0">
                        <a:latin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err="1" smtClean="0">
                    <a:latin typeface="Times New Roman" panose="02020603050405020304" pitchFamily="18" charset="0"/>
                    <a:cs typeface="Times New Roman" panose="02020603050405020304" pitchFamily="18" charset="0"/>
                  </a:rPr>
                  <a:t>Wkt</a:t>
                </a:r>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𝑛</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𝑎𝑓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𝑏</m:t>
                            </m:r>
                          </m:e>
                        </m:d>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𝑏𝑓</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𝑎</m:t>
                        </m:r>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𝑏</m:t>
                            </m:r>
                          </m:e>
                        </m:d>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𝑓</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𝑎</m:t>
                        </m:r>
                        <m:r>
                          <a:rPr lang="en-IN" sz="2400" i="1">
                            <a:latin typeface="Cambria Math" panose="02040503050406030204" pitchFamily="18" charset="0"/>
                            <a:cs typeface="Times New Roman" panose="02020603050405020304" pitchFamily="18" charset="0"/>
                          </a:rPr>
                          <m:t>)</m:t>
                        </m:r>
                      </m:den>
                    </m:f>
                  </m:oMath>
                </a14:m>
                <a:endParaRPr lang="en-IN"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711842"/>
                <a:ext cx="10515600" cy="4678325"/>
              </a:xfrm>
              <a:blipFill>
                <a:blip r:embed="rId2" cstate="print"/>
                <a:stretch>
                  <a:fillRect l="-928" t="-1825"/>
                </a:stretch>
              </a:blipFill>
            </p:spPr>
            <p:txBody>
              <a:bodyPr/>
              <a:lstStyle/>
              <a:p>
                <a:r>
                  <a:rPr lang="en-IN">
                    <a:noFill/>
                  </a:rPr>
                  <a:t> </a:t>
                </a:r>
              </a:p>
            </p:txBody>
          </p:sp>
        </mc:Fallback>
      </mc:AlternateContent>
    </p:spTree>
    <p:extLst>
      <p:ext uri="{BB962C8B-B14F-4D97-AF65-F5344CB8AC3E}">
        <p14:creationId xmlns:p14="http://schemas.microsoft.com/office/powerpoint/2010/main" val="224730484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157851"/>
              </a:xfrm>
            </p:spPr>
            <p:txBody>
              <a:bodyPr>
                <a:normAutofit/>
              </a:bodyPr>
              <a:lstStyle/>
              <a:p>
                <a:r>
                  <a:rPr lang="en-IN" sz="2200" b="1" dirty="0" smtClean="0">
                    <a:latin typeface="Times New Roman" panose="02020603050405020304" pitchFamily="18" charset="0"/>
                    <a:cs typeface="Times New Roman" panose="02020603050405020304" pitchFamily="18" charset="0"/>
                  </a:rPr>
                  <a:t>Step-1:</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b="0" i="0" smtClean="0">
                        <a:latin typeface="Cambria Math" panose="02040503050406030204" pitchFamily="18" charset="0"/>
                        <a:cs typeface="Times New Roman" panose="02020603050405020304" pitchFamily="18" charset="0"/>
                      </a:rPr>
                      <m:t>a</m:t>
                    </m:r>
                    <m:r>
                      <a:rPr lang="en-IN" sz="2000" b="0" i="0" smtClean="0">
                        <a:latin typeface="Cambria Math" panose="02040503050406030204" pitchFamily="18" charset="0"/>
                        <a:cs typeface="Times New Roman" panose="02020603050405020304" pitchFamily="18" charset="0"/>
                      </a:rPr>
                      <m:t>=</m:t>
                    </m:r>
                    <m:r>
                      <a:rPr lang="en-IN" sz="2000" i="1">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b="0" i="0" smtClean="0">
                        <a:latin typeface="Cambria Math" panose="02040503050406030204" pitchFamily="18" charset="0"/>
                        <a:cs typeface="Times New Roman" panose="02020603050405020304" pitchFamily="18" charset="0"/>
                      </a:rPr>
                      <m:t>b</m:t>
                    </m:r>
                    <m:r>
                      <a:rPr lang="en-IN" sz="20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2</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𝑎</m:t>
                        </m:r>
                      </m:e>
                    </m:d>
                    <m:r>
                      <a:rPr lang="en-IN" sz="2000" b="0" i="1" smtClean="0">
                        <a:latin typeface="Cambria Math" panose="02040503050406030204" pitchFamily="18" charset="0"/>
                        <a:cs typeface="Times New Roman" panose="02020603050405020304" pitchFamily="18" charset="0"/>
                      </a:rPr>
                      <m:t>=−5</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𝑏</m:t>
                        </m:r>
                      </m:e>
                    </m:d>
                    <m:r>
                      <a:rPr lang="en-IN" sz="2000" b="0" i="1" smtClean="0">
                        <a:latin typeface="Cambria Math" panose="02040503050406030204" pitchFamily="18" charset="0"/>
                        <a:cs typeface="Times New Roman" panose="02020603050405020304" pitchFamily="18" charset="0"/>
                      </a:rPr>
                      <m:t>=7</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157851"/>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60427"/>
                <a:ext cx="10515600" cy="3816535"/>
              </a:xfrm>
            </p:spPr>
            <p:txBody>
              <a:bodyPr>
                <a:normAutofit/>
              </a:bodyPr>
              <a:lstStyle/>
              <a:p>
                <a:pPr marL="0" indent="0">
                  <a:buNone/>
                </a:pPr>
                <a:r>
                  <a:rPr lang="en-IN" sz="2400" dirty="0" smtClean="0">
                    <a:cs typeface="Times New Roman" panose="02020603050405020304" pitchFamily="18" charset="0"/>
                  </a:rPr>
                  <a:t>     </a:t>
                </a:r>
                <a14:m>
                  <m:oMath xmlns:m="http://schemas.openxmlformats.org/officeDocument/2006/math">
                    <m:sSub>
                      <m:sSubPr>
                        <m:ctrlPr>
                          <a:rPr lang="en-IN" sz="2400" i="1" smtClean="0">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b="0" i="1" smtClean="0">
                            <a:latin typeface="Cambria Math" panose="02040503050406030204" pitchFamily="18" charset="0"/>
                            <a:cs typeface="Times New Roman" panose="02020603050405020304" pitchFamily="18" charset="0"/>
                          </a:rPr>
                          <m:t>1.</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2.</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−5</m:t>
                            </m:r>
                          </m:e>
                        </m:d>
                      </m:num>
                      <m:den>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−5</m:t>
                            </m:r>
                          </m:e>
                        </m:d>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b="0" i="1" smtClean="0">
                            <a:latin typeface="Cambria Math" panose="02040503050406030204" pitchFamily="18" charset="0"/>
                            <a:cs typeface="Times New Roman" panose="02020603050405020304" pitchFamily="18" charset="0"/>
                          </a:rPr>
                          <m:t>7+10</m:t>
                        </m:r>
                      </m:num>
                      <m:den>
                        <m:r>
                          <a:rPr lang="en-IN" sz="2400" b="0" i="1" smtClean="0">
                            <a:latin typeface="Cambria Math" panose="02040503050406030204" pitchFamily="18" charset="0"/>
                            <a:cs typeface="Times New Roman" panose="02020603050405020304" pitchFamily="18" charset="0"/>
                          </a:rPr>
                          <m:t>7+5</m:t>
                        </m:r>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a:latin typeface="Cambria Math" panose="02040503050406030204" pitchFamily="18" charset="0"/>
                            <a:cs typeface="Times New Roman" panose="02020603050405020304" pitchFamily="18" charset="0"/>
                          </a:rPr>
                          <m:t>𝟏</m:t>
                        </m:r>
                      </m:sub>
                    </m:sSub>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𝟏</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𝟒𝟏𝟕</m:t>
                    </m:r>
                  </m:oMath>
                </a14:m>
                <a:r>
                  <a:rPr lang="en-IN" sz="2200"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1.417</m:t>
                        </m:r>
                      </m:e>
                    </m:d>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1.070</m:t>
                    </m:r>
                    <m:r>
                      <a:rPr lang="en-IN" sz="2000" b="0" i="1" smtClean="0">
                        <a:latin typeface="Cambria Math" panose="02040503050406030204" pitchFamily="18" charset="0"/>
                        <a:ea typeface="Cambria Math" panose="02040503050406030204" pitchFamily="18" charset="0"/>
                        <a:cs typeface="Times New Roman" panose="02020603050405020304" pitchFamily="18" charset="0"/>
                      </a:rPr>
                      <m:t>&lt;</m:t>
                    </m:r>
                    <m:r>
                      <a:rPr lang="en-IN" sz="20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0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e>
                    </m:d>
                    <m:r>
                      <a:rPr lang="en-IN" sz="2000" i="1">
                        <a:latin typeface="Cambria Math" panose="02040503050406030204" pitchFamily="18" charset="0"/>
                        <a:cs typeface="Times New Roman" panose="02020603050405020304" pitchFamily="18" charset="0"/>
                      </a:rPr>
                      <m:t>=7</m:t>
                    </m:r>
                    <m:r>
                      <a:rPr lang="en-IN" sz="2000" b="0" i="1" smtClean="0">
                        <a:latin typeface="Cambria Math" panose="02040503050406030204" pitchFamily="18" charset="0"/>
                        <a:ea typeface="Cambria Math" panose="02040503050406030204" pitchFamily="18" charset="0"/>
                        <a:cs typeface="Times New Roman" panose="02020603050405020304" pitchFamily="18" charset="0"/>
                      </a:rPr>
                      <m:t>&gt;</m:t>
                    </m:r>
                    <m:r>
                      <a:rPr lang="en-IN" sz="20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000" dirty="0">
                    <a:latin typeface="Times New Roman" panose="02020603050405020304" pitchFamily="18" charset="0"/>
                    <a:cs typeface="Times New Roman" panose="02020603050405020304" pitchFamily="18" charset="0"/>
                  </a:rPr>
                  <a:t> </a:t>
                </a:r>
              </a:p>
              <a:p>
                <a:pPr marL="0" indent="0">
                  <a:buNone/>
                </a:pPr>
                <a:r>
                  <a:rPr lang="en-IN" sz="20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1</m:t>
                        </m:r>
                        <m:r>
                          <a:rPr lang="en-IN" sz="2000" b="0" i="1" smtClean="0">
                            <a:latin typeface="Cambria Math" panose="02040503050406030204" pitchFamily="18" charset="0"/>
                            <a:cs typeface="Times New Roman" panose="02020603050405020304" pitchFamily="18" charset="0"/>
                          </a:rPr>
                          <m:t>.417</m:t>
                        </m:r>
                        <m:r>
                          <a:rPr lang="en-IN" sz="2000" i="1">
                            <a:latin typeface="Cambria Math" panose="02040503050406030204" pitchFamily="18" charset="0"/>
                            <a:cs typeface="Times New Roman" panose="02020603050405020304" pitchFamily="18" charset="0"/>
                          </a:rPr>
                          <m:t>,2</m:t>
                        </m:r>
                      </m:e>
                    </m:d>
                    <m:r>
                      <a:rPr lang="en-IN" sz="2000" i="1">
                        <a:latin typeface="Cambria Math" panose="02040503050406030204" pitchFamily="18" charset="0"/>
                        <a:cs typeface="Times New Roman" panose="02020603050405020304" pitchFamily="18" charset="0"/>
                      </a:rPr>
                      <m:t>.</m:t>
                    </m:r>
                  </m:oMath>
                </a14:m>
                <a:endParaRPr lang="en-IN" sz="20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Step-2:</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a:latin typeface="Cambria Math" panose="02040503050406030204" pitchFamily="18" charset="0"/>
                        <a:cs typeface="Times New Roman" panose="02020603050405020304" pitchFamily="18" charset="0"/>
                      </a:rPr>
                      <m:t>a</m:t>
                    </m:r>
                    <m:r>
                      <a:rPr lang="en-IN" sz="2000">
                        <a:latin typeface="Cambria Math" panose="02040503050406030204" pitchFamily="18" charset="0"/>
                        <a:cs typeface="Times New Roman" panose="02020603050405020304" pitchFamily="18" charset="0"/>
                      </a:rPr>
                      <m:t>=</m:t>
                    </m:r>
                    <m:r>
                      <a:rPr lang="en-IN" sz="2000" i="1">
                        <a:latin typeface="Cambria Math" panose="02040503050406030204" pitchFamily="18" charset="0"/>
                        <a:cs typeface="Times New Roman" panose="02020603050405020304" pitchFamily="18" charset="0"/>
                      </a:rPr>
                      <m:t>1</m:t>
                    </m:r>
                    <m:r>
                      <a:rPr lang="en-IN" sz="2000" b="0" i="1" smtClean="0">
                        <a:latin typeface="Cambria Math" panose="02040503050406030204" pitchFamily="18" charset="0"/>
                        <a:cs typeface="Times New Roman" panose="02020603050405020304" pitchFamily="18" charset="0"/>
                      </a:rPr>
                      <m:t>.417</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a:latin typeface="Cambria Math" panose="02040503050406030204" pitchFamily="18" charset="0"/>
                        <a:cs typeface="Times New Roman" panose="02020603050405020304" pitchFamily="18" charset="0"/>
                      </a:rPr>
                      <m:t>b</m:t>
                    </m:r>
                    <m:r>
                      <a:rPr lang="en-IN" sz="20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2</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𝑎</m:t>
                        </m:r>
                      </m:e>
                    </m:d>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1.070</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𝑏</m:t>
                        </m:r>
                      </m:e>
                    </m:d>
                    <m:r>
                      <a:rPr lang="en-IN" sz="2000" i="1">
                        <a:latin typeface="Cambria Math" panose="02040503050406030204" pitchFamily="18" charset="0"/>
                        <a:cs typeface="Times New Roman" panose="02020603050405020304" pitchFamily="18" charset="0"/>
                      </a:rPr>
                      <m:t>=7</m:t>
                    </m:r>
                  </m:oMath>
                </a14:m>
                <a:endParaRPr lang="en-IN" sz="2200" b="1" dirty="0" smtClean="0">
                  <a:latin typeface="Times New Roman" panose="02020603050405020304" pitchFamily="18" charset="0"/>
                  <a:cs typeface="Times New Roman" panose="02020603050405020304" pitchFamily="18" charset="0"/>
                </a:endParaRPr>
              </a:p>
              <a:p>
                <a:pPr marL="0" indent="0">
                  <a:buNone/>
                </a:pPr>
                <a:endParaRPr lang="en-IN" sz="2200" b="1"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60427"/>
                <a:ext cx="10515600" cy="3816535"/>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304470600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881406"/>
              </a:xfrm>
            </p:spPr>
            <p:txBody>
              <a:bodyPr>
                <a:normAutofit fontScale="90000"/>
              </a:bodyPr>
              <a:lstStyle/>
              <a:p>
                <a:pPr marL="0" indent="0"/>
                <a14:m>
                  <m:oMath xmlns:m="http://schemas.openxmlformats.org/officeDocument/2006/math">
                    <m:sSub>
                      <m:sSubPr>
                        <m:ctrlPr>
                          <a:rPr lang="en-IN" sz="2400" i="1" smtClean="0">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d>
                          <m:dPr>
                            <m:ctrlPr>
                              <a:rPr lang="en-IN" sz="2400" i="1" smtClean="0">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1.417</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−2.</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−1.070</m:t>
                            </m:r>
                          </m:e>
                        </m:d>
                      </m:num>
                      <m:den>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−1.070</m:t>
                            </m:r>
                          </m:e>
                        </m:d>
                      </m:den>
                    </m:f>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br>
                  <a:rPr lang="en-IN" sz="2400" dirty="0" smtClean="0">
                    <a:latin typeface="Times New Roman" panose="02020603050405020304" pitchFamily="18" charset="0"/>
                    <a:cs typeface="Times New Roman" panose="02020603050405020304" pitchFamily="18" charset="0"/>
                  </a:rPr>
                </a:br>
                <a:r>
                  <a:rPr lang="en-IN" sz="2400" dirty="0" smtClean="0">
                    <a:cs typeface="Times New Roman" panose="02020603050405020304" pitchFamily="18" charset="0"/>
                  </a:rPr>
                  <a:t> </a:t>
                </a:r>
                <a14:m>
                  <m:oMath xmlns:m="http://schemas.openxmlformats.org/officeDocument/2006/math">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smtClean="0">
                            <a:latin typeface="Cambria Math" panose="02040503050406030204" pitchFamily="18" charset="0"/>
                            <a:cs typeface="Times New Roman" panose="02020603050405020304" pitchFamily="18" charset="0"/>
                          </a:rPr>
                          <m:t>𝟐</m:t>
                        </m:r>
                      </m:sub>
                    </m:sSub>
                    <m:r>
                      <a:rPr lang="en-IN" sz="2400" b="1" i="1">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𝟏</m:t>
                    </m:r>
                    <m:r>
                      <a:rPr lang="en-IN" sz="2400" b="1" i="1" smtClean="0">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𝟒𝟗𝟒</m:t>
                    </m:r>
                  </m:oMath>
                </a14:m>
                <a:r>
                  <a:rPr lang="en-IN" sz="2400" b="1" dirty="0">
                    <a:latin typeface="Times New Roman" panose="02020603050405020304" pitchFamily="18" charset="0"/>
                    <a:cs typeface="Times New Roman" panose="02020603050405020304" pitchFamily="18" charset="0"/>
                  </a:rP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881406"/>
              </a:xfrm>
              <a:blipFill>
                <a:blip r:embed="rId2" cstate="print"/>
                <a:stretch>
                  <a:fillRect b="-69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094615"/>
                <a:ext cx="10515600" cy="4327450"/>
              </a:xfrm>
            </p:spPr>
            <p:txBody>
              <a:bodyPr>
                <a:normAutofit lnSpcReduction="10000"/>
              </a:bodyPr>
              <a:lstStyle/>
              <a:p>
                <a:pPr marL="0" indent="0">
                  <a:buNone/>
                </a:pPr>
                <a14:m>
                  <m:oMath xmlns:m="http://schemas.openxmlformats.org/officeDocument/2006/math">
                    <m:r>
                      <a:rPr lang="en-IN" sz="2200" i="1" smtClean="0">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1.4</m:t>
                        </m:r>
                        <m:r>
                          <a:rPr lang="en-IN" sz="2200" b="0" i="1" smtClean="0">
                            <a:latin typeface="Cambria Math" panose="02040503050406030204" pitchFamily="18" charset="0"/>
                            <a:cs typeface="Times New Roman" panose="02020603050405020304" pitchFamily="18" charset="0"/>
                          </a:rPr>
                          <m:t>94</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195&lt;</m:t>
                    </m:r>
                    <m:r>
                      <a:rPr lang="en-IN" sz="22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e>
                    </m:d>
                    <m:r>
                      <a:rPr lang="en-IN" sz="2200" i="1">
                        <a:latin typeface="Cambria Math" panose="02040503050406030204" pitchFamily="18" charset="0"/>
                        <a:cs typeface="Times New Roman" panose="02020603050405020304" pitchFamily="18" charset="0"/>
                      </a:rPr>
                      <m:t>=7</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&gt;</m:t>
                    </m:r>
                    <m:r>
                      <a:rPr lang="en-IN" sz="22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1.417,2</m:t>
                        </m:r>
                      </m:e>
                    </m:d>
                    <m:r>
                      <a:rPr lang="en-IN" sz="2200" i="1">
                        <a:latin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Step-3:</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m:t>
                    </m:r>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1.4</m:t>
                    </m:r>
                    <m:r>
                      <a:rPr lang="en-IN" sz="2200" b="0" i="1" smtClean="0">
                        <a:latin typeface="Cambria Math" panose="02040503050406030204" pitchFamily="18" charset="0"/>
                        <a:cs typeface="Times New Roman" panose="02020603050405020304" pitchFamily="18" charset="0"/>
                      </a:rPr>
                      <m:t>94</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b</m:t>
                    </m:r>
                    <m:r>
                      <a:rPr lang="en-IN" sz="22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2</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𝑎</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195</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𝑏</m:t>
                        </m:r>
                      </m:e>
                    </m:d>
                    <m:r>
                      <a:rPr lang="en-IN" sz="2200" i="1">
                        <a:latin typeface="Cambria Math" panose="02040503050406030204" pitchFamily="18" charset="0"/>
                        <a:cs typeface="Times New Roman" panose="02020603050405020304" pitchFamily="18" charset="0"/>
                      </a:rPr>
                      <m:t>=7</m:t>
                    </m:r>
                  </m:oMath>
                </a14:m>
                <a:endParaRPr lang="en-IN" sz="2200"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1.4</m:t>
                            </m:r>
                            <m:r>
                              <a:rPr lang="en-IN" sz="2200" b="0" i="1" smtClean="0">
                                <a:latin typeface="Cambria Math" panose="02040503050406030204" pitchFamily="18" charset="0"/>
                                <a:cs typeface="Times New Roman" panose="02020603050405020304" pitchFamily="18" charset="0"/>
                              </a:rPr>
                              <m:t>94</m:t>
                            </m:r>
                          </m:e>
                        </m:d>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7</m:t>
                            </m:r>
                          </m:e>
                        </m:d>
                        <m:r>
                          <a:rPr lang="en-IN" sz="2200" i="1">
                            <a:latin typeface="Cambria Math" panose="02040503050406030204" pitchFamily="18" charset="0"/>
                            <a:cs typeface="Times New Roman" panose="02020603050405020304" pitchFamily="18" charset="0"/>
                          </a:rPr>
                          <m:t>−2</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0.195</m:t>
                            </m:r>
                          </m:e>
                        </m:d>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7</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0.195</m:t>
                            </m:r>
                          </m:e>
                        </m:d>
                      </m:den>
                    </m:f>
                  </m:oMath>
                </a14:m>
                <a:r>
                  <a:rPr lang="en-IN" sz="2200" dirty="0">
                    <a:latin typeface="Times New Roman" panose="02020603050405020304" pitchFamily="18" charset="0"/>
                    <a:cs typeface="Times New Roman" panose="02020603050405020304" pitchFamily="18" charset="0"/>
                  </a:rPr>
                  <a:t>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𝟑</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𝟏</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𝟓𝟎𝟖</m:t>
                    </m:r>
                  </m:oMath>
                </a14:m>
                <a:r>
                  <a:rPr lang="en-IN" sz="2200" b="1" dirty="0">
                    <a:latin typeface="Times New Roman" panose="02020603050405020304" pitchFamily="18" charset="0"/>
                    <a:cs typeface="Times New Roman" panose="02020603050405020304" pitchFamily="18" charset="0"/>
                  </a:rPr>
                  <a:t> </a:t>
                </a:r>
                <a:endParaRPr lang="en-IN" sz="2200"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508</m:t>
                        </m:r>
                      </m:e>
                    </m:d>
                    <m:r>
                      <a:rPr lang="en-IN" sz="2200" i="1">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cs typeface="Times New Roman" panose="02020603050405020304" pitchFamily="18" charset="0"/>
                      </a:rPr>
                      <m:t>031</m:t>
                    </m:r>
                    <m:r>
                      <a:rPr lang="en-IN" sz="2200" i="1">
                        <a:latin typeface="Cambria Math" panose="02040503050406030204" pitchFamily="18" charset="0"/>
                        <a:cs typeface="Times New Roman" panose="02020603050405020304" pitchFamily="18" charset="0"/>
                      </a:rPr>
                      <m:t>&lt;</m:t>
                    </m:r>
                    <m:r>
                      <a:rPr lang="en-IN" sz="22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e>
                    </m:d>
                    <m:r>
                      <a:rPr lang="en-IN" sz="2200" i="1">
                        <a:latin typeface="Cambria Math" panose="02040503050406030204" pitchFamily="18" charset="0"/>
                        <a:cs typeface="Times New Roman" panose="02020603050405020304" pitchFamily="18" charset="0"/>
                      </a:rPr>
                      <m:t>=7</m:t>
                    </m:r>
                    <m:r>
                      <a:rPr lang="en-IN" sz="2200" i="1">
                        <a:latin typeface="Cambria Math" panose="02040503050406030204" pitchFamily="18" charset="0"/>
                        <a:ea typeface="Cambria Math" panose="02040503050406030204" pitchFamily="18" charset="0"/>
                        <a:cs typeface="Times New Roman" panose="02020603050405020304" pitchFamily="18" charset="0"/>
                      </a:rPr>
                      <m:t>&gt;0</m:t>
                    </m:r>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1.508,2</m:t>
                        </m:r>
                      </m:e>
                    </m:d>
                    <m:r>
                      <a:rPr lang="en-IN" sz="2200" i="1">
                        <a:latin typeface="Cambria Math" panose="02040503050406030204" pitchFamily="18" charset="0"/>
                        <a:cs typeface="Times New Roman" panose="02020603050405020304" pitchFamily="18" charset="0"/>
                      </a:rPr>
                      <m:t>.</m:t>
                    </m:r>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094615"/>
                <a:ext cx="10515600" cy="4327450"/>
              </a:xfrm>
              <a:blipFill>
                <a:blip r:embed="rId3" cstate="print"/>
                <a:stretch>
                  <a:fillRect l="-754" t="-423"/>
                </a:stretch>
              </a:blipFill>
            </p:spPr>
            <p:txBody>
              <a:bodyPr/>
              <a:lstStyle/>
              <a:p>
                <a:r>
                  <a:rPr lang="en-IN">
                    <a:noFill/>
                  </a:rPr>
                  <a:t> </a:t>
                </a:r>
              </a:p>
            </p:txBody>
          </p:sp>
        </mc:Fallback>
      </mc:AlternateContent>
    </p:spTree>
    <p:extLst>
      <p:ext uri="{BB962C8B-B14F-4D97-AF65-F5344CB8AC3E}">
        <p14:creationId xmlns:p14="http://schemas.microsoft.com/office/powerpoint/2010/main" val="184811281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75080"/>
              </a:xfrm>
            </p:spPr>
            <p:txBody>
              <a:bodyPr>
                <a:normAutofit/>
              </a:bodyPr>
              <a:lstStyle/>
              <a:p>
                <a:r>
                  <a:rPr lang="en-IN" sz="2200" b="1" dirty="0">
                    <a:latin typeface="Times New Roman" panose="02020603050405020304" pitchFamily="18" charset="0"/>
                    <a:cs typeface="Times New Roman" panose="02020603050405020304" pitchFamily="18" charset="0"/>
                  </a:rPr>
                  <a:t>Step-4:</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m:t>
                    </m:r>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1.508</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b</m:t>
                    </m:r>
                    <m:r>
                      <a:rPr lang="en-IN" sz="22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2</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𝑎</m:t>
                        </m:r>
                      </m:e>
                    </m:d>
                    <m:r>
                      <a:rPr lang="en-IN" sz="2200" i="1">
                        <a:latin typeface="Cambria Math" panose="02040503050406030204" pitchFamily="18" charset="0"/>
                        <a:cs typeface="Times New Roman" panose="02020603050405020304" pitchFamily="18" charset="0"/>
                      </a:rPr>
                      <m:t>=−0.031</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𝑏</m:t>
                        </m:r>
                      </m:e>
                    </m:d>
                    <m:r>
                      <a:rPr lang="en-IN" sz="2200" i="1">
                        <a:latin typeface="Cambria Math" panose="02040503050406030204" pitchFamily="18" charset="0"/>
                        <a:cs typeface="Times New Roman" panose="02020603050405020304" pitchFamily="18" charset="0"/>
                      </a:rPr>
                      <m:t>=7</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75080"/>
              </a:xfrm>
              <a:blipFill>
                <a:blip r:embed="rId2" cstate="print"/>
                <a:stretch>
                  <a:fillRect l="-754" t="-3937" b="-551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90307"/>
                <a:ext cx="10515600" cy="4199860"/>
              </a:xfrm>
            </p:spPr>
            <p:txBody>
              <a:bodyPr>
                <a:normAutofit fontScale="77500" lnSpcReduction="20000"/>
              </a:bodyPr>
              <a:lstStyle/>
              <a:p>
                <a:pPr marL="0" indent="0">
                  <a:buNone/>
                </a:pPr>
                <a:endParaRPr lang="en-IN" sz="2200" i="1" dirty="0" smtClean="0">
                  <a:latin typeface="Cambria Math" panose="02040503050406030204" pitchFamily="18" charset="0"/>
                  <a:cs typeface="Times New Roman" panose="02020603050405020304" pitchFamily="18" charset="0"/>
                </a:endParaRPr>
              </a:p>
              <a:p>
                <a:pPr marL="0" indent="0">
                  <a:buNone/>
                </a:pPr>
                <a14:m>
                  <m:oMath xmlns:m="http://schemas.openxmlformats.org/officeDocument/2006/math">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𝑥</m:t>
                        </m:r>
                      </m:e>
                      <m:sub>
                        <m:r>
                          <a:rPr lang="en-IN" sz="2600" b="0" i="1" smtClean="0">
                            <a:latin typeface="Cambria Math" panose="02040503050406030204" pitchFamily="18" charset="0"/>
                            <a:cs typeface="Times New Roman" panose="02020603050405020304" pitchFamily="18" charset="0"/>
                          </a:rPr>
                          <m:t>4</m:t>
                        </m:r>
                      </m:sub>
                    </m:sSub>
                    <m:r>
                      <a:rPr lang="en-IN" sz="2600" i="1">
                        <a:latin typeface="Cambria Math" panose="02040503050406030204" pitchFamily="18" charset="0"/>
                        <a:cs typeface="Times New Roman" panose="02020603050405020304" pitchFamily="18" charset="0"/>
                      </a:rPr>
                      <m:t>=</m:t>
                    </m:r>
                    <m:f>
                      <m:fPr>
                        <m:ctrlPr>
                          <a:rPr lang="en-IN" sz="2600" i="1">
                            <a:latin typeface="Cambria Math" panose="02040503050406030204" pitchFamily="18" charset="0"/>
                            <a:cs typeface="Times New Roman" panose="02020603050405020304" pitchFamily="18" charset="0"/>
                          </a:rPr>
                        </m:ctrlPr>
                      </m:fPr>
                      <m:num>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m:t>
                            </m:r>
                            <m:r>
                              <a:rPr lang="en-IN" sz="2600" b="0" i="1" smtClean="0">
                                <a:latin typeface="Cambria Math" panose="02040503050406030204" pitchFamily="18" charset="0"/>
                                <a:cs typeface="Times New Roman" panose="02020603050405020304" pitchFamily="18" charset="0"/>
                              </a:rPr>
                              <m:t>508</m:t>
                            </m:r>
                          </m:e>
                        </m:d>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−2</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m:t>
                            </m:r>
                            <m:r>
                              <a:rPr lang="en-IN" sz="2600" b="0" i="1" smtClean="0">
                                <a:latin typeface="Cambria Math" panose="02040503050406030204" pitchFamily="18" charset="0"/>
                                <a:cs typeface="Times New Roman" panose="02020603050405020304" pitchFamily="18" charset="0"/>
                              </a:rPr>
                              <m:t>031</m:t>
                            </m:r>
                          </m:e>
                        </m:d>
                      </m:num>
                      <m:den>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m:t>
                            </m:r>
                            <m:r>
                              <a:rPr lang="en-IN" sz="2600" b="0" i="1" smtClean="0">
                                <a:latin typeface="Cambria Math" panose="02040503050406030204" pitchFamily="18" charset="0"/>
                                <a:cs typeface="Times New Roman" panose="02020603050405020304" pitchFamily="18" charset="0"/>
                              </a:rPr>
                              <m:t>031</m:t>
                            </m:r>
                          </m:e>
                        </m:d>
                      </m:den>
                    </m:f>
                  </m:oMath>
                </a14:m>
                <a:r>
                  <a:rPr lang="en-IN" sz="2600" dirty="0">
                    <a:latin typeface="Times New Roman" panose="02020603050405020304" pitchFamily="18" charset="0"/>
                    <a:cs typeface="Times New Roman" panose="02020603050405020304" pitchFamily="18" charset="0"/>
                  </a:rPr>
                  <a:t>  </a:t>
                </a:r>
                <a:br>
                  <a:rPr lang="en-IN" sz="2600" dirty="0">
                    <a:latin typeface="Times New Roman" panose="02020603050405020304" pitchFamily="18" charset="0"/>
                    <a:cs typeface="Times New Roman" panose="02020603050405020304" pitchFamily="18" charset="0"/>
                  </a:rPr>
                </a:br>
                <a:r>
                  <a:rPr lang="en-IN" sz="2600" dirty="0">
                    <a:latin typeface="Times New Roman" panose="02020603050405020304" pitchFamily="18" charset="0"/>
                    <a:cs typeface="Times New Roman" panose="02020603050405020304" pitchFamily="18" charset="0"/>
                  </a:rPr>
                  <a:t/>
                </a:r>
                <a:br>
                  <a:rPr lang="en-IN" sz="2600" dirty="0">
                    <a:latin typeface="Times New Roman" panose="02020603050405020304" pitchFamily="18" charset="0"/>
                    <a:cs typeface="Times New Roman" panose="02020603050405020304" pitchFamily="18" charset="0"/>
                  </a:rPr>
                </a:br>
                <a:r>
                  <a:rPr lang="en-IN" sz="2600" dirty="0">
                    <a:cs typeface="Times New Roman" panose="02020603050405020304" pitchFamily="18" charset="0"/>
                  </a:rPr>
                  <a:t> </a:t>
                </a:r>
                <a14:m>
                  <m:oMath xmlns:m="http://schemas.openxmlformats.org/officeDocument/2006/math">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𝒙</m:t>
                        </m:r>
                      </m:e>
                      <m:sub>
                        <m:r>
                          <a:rPr lang="en-IN" sz="2600" b="1" i="1" smtClean="0">
                            <a:latin typeface="Cambria Math" panose="02040503050406030204" pitchFamily="18" charset="0"/>
                            <a:cs typeface="Times New Roman" panose="02020603050405020304" pitchFamily="18" charset="0"/>
                          </a:rPr>
                          <m:t>𝟒</m:t>
                        </m:r>
                      </m:sub>
                    </m:sSub>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𝟏</m:t>
                    </m:r>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𝟓𝟏𝟎</m:t>
                    </m:r>
                  </m:oMath>
                </a14:m>
                <a:r>
                  <a:rPr lang="en-IN" sz="2600" b="1"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e>
                    </m:d>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r>
                      <a:rPr lang="en-IN" sz="2600" i="1">
                        <a:latin typeface="Cambria Math" panose="02040503050406030204" pitchFamily="18" charset="0"/>
                        <a:cs typeface="Times New Roman" panose="02020603050405020304" pitchFamily="18" charset="0"/>
                      </a:rPr>
                      <m:t>&lt;</m:t>
                    </m:r>
                    <m:r>
                      <a:rPr lang="en-IN" sz="26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6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2</m:t>
                        </m:r>
                      </m:e>
                    </m:d>
                    <m:r>
                      <a:rPr lang="en-IN" sz="2600" i="1">
                        <a:latin typeface="Cambria Math" panose="02040503050406030204" pitchFamily="18" charset="0"/>
                        <a:cs typeface="Times New Roman" panose="02020603050405020304" pitchFamily="18" charset="0"/>
                      </a:rPr>
                      <m:t>=7</m:t>
                    </m:r>
                    <m:r>
                      <a:rPr lang="en-IN" sz="2600" i="1">
                        <a:latin typeface="Cambria Math" panose="02040503050406030204" pitchFamily="18" charset="0"/>
                        <a:ea typeface="Cambria Math" panose="02040503050406030204" pitchFamily="18" charset="0"/>
                        <a:cs typeface="Times New Roman" panose="02020603050405020304" pitchFamily="18" charset="0"/>
                      </a:rPr>
                      <m:t>&gt;0</m:t>
                    </m:r>
                  </m:oMath>
                </a14:m>
                <a:r>
                  <a:rPr lang="en-IN" sz="2600" dirty="0">
                    <a:latin typeface="Times New Roman" panose="02020603050405020304" pitchFamily="18" charset="0"/>
                    <a:cs typeface="Times New Roman" panose="02020603050405020304" pitchFamily="18" charset="0"/>
                  </a:rPr>
                  <a:t> </a:t>
                </a:r>
                <a:endParaRPr lang="en-IN" sz="2600" dirty="0" smtClean="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r>
                          <a:rPr lang="en-IN" sz="2600" i="1">
                            <a:latin typeface="Cambria Math" panose="02040503050406030204" pitchFamily="18" charset="0"/>
                            <a:cs typeface="Times New Roman" panose="02020603050405020304" pitchFamily="18" charset="0"/>
                          </a:rPr>
                          <m:t>,2</m:t>
                        </m:r>
                      </m:e>
                    </m:d>
                    <m:r>
                      <a:rPr lang="en-IN" sz="2600" i="1">
                        <a:latin typeface="Cambria Math" panose="02040503050406030204" pitchFamily="18" charset="0"/>
                        <a:cs typeface="Times New Roman" panose="02020603050405020304" pitchFamily="18" charset="0"/>
                      </a:rPr>
                      <m:t>.</m:t>
                    </m:r>
                  </m:oMath>
                </a14:m>
                <a:endParaRPr lang="en-IN" sz="2600" dirty="0">
                  <a:latin typeface="Times New Roman" panose="02020603050405020304" pitchFamily="18" charset="0"/>
                  <a:cs typeface="Times New Roman" panose="02020603050405020304" pitchFamily="18" charset="0"/>
                </a:endParaRPr>
              </a:p>
              <a:p>
                <a:pPr marL="0" indent="0">
                  <a:buNone/>
                </a:pPr>
                <a:r>
                  <a:rPr lang="en-IN" sz="2600" b="1" dirty="0" smtClean="0">
                    <a:latin typeface="Times New Roman" panose="02020603050405020304" pitchFamily="18" charset="0"/>
                    <a:cs typeface="Times New Roman" panose="02020603050405020304" pitchFamily="18" charset="0"/>
                  </a:rPr>
                  <a:t>Step-5:</a:t>
                </a:r>
                <a:r>
                  <a:rPr lang="en-IN" sz="26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600">
                        <a:latin typeface="Cambria Math" panose="02040503050406030204" pitchFamily="18" charset="0"/>
                        <a:cs typeface="Times New Roman" panose="02020603050405020304" pitchFamily="18" charset="0"/>
                      </a:rPr>
                      <m:t>a</m:t>
                    </m:r>
                    <m:r>
                      <a:rPr lang="en-IN" sz="2600">
                        <a:latin typeface="Cambria Math" panose="02040503050406030204" pitchFamily="18" charset="0"/>
                        <a:cs typeface="Times New Roman" panose="02020603050405020304" pitchFamily="18" charset="0"/>
                      </a:rPr>
                      <m:t>=</m:t>
                    </m:r>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oMath>
                </a14:m>
                <a:r>
                  <a:rPr lang="en-IN" sz="26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600">
                        <a:latin typeface="Cambria Math" panose="02040503050406030204" pitchFamily="18" charset="0"/>
                        <a:cs typeface="Times New Roman" panose="02020603050405020304" pitchFamily="18" charset="0"/>
                      </a:rPr>
                      <m:t>b</m:t>
                    </m:r>
                    <m:r>
                      <a:rPr lang="en-IN" sz="2600">
                        <a:latin typeface="Cambria Math" panose="02040503050406030204" pitchFamily="18" charset="0"/>
                        <a:cs typeface="Times New Roman" panose="02020603050405020304" pitchFamily="18" charset="0"/>
                      </a:rPr>
                      <m:t>=</m:t>
                    </m:r>
                  </m:oMath>
                </a14:m>
                <a:r>
                  <a:rPr lang="en-IN" sz="2600" dirty="0">
                    <a:latin typeface="Times New Roman" panose="02020603050405020304" pitchFamily="18" charset="0"/>
                    <a:cs typeface="Times New Roman" panose="02020603050405020304" pitchFamily="18" charset="0"/>
                  </a:rPr>
                  <a:t> 2</a:t>
                </a:r>
                <a:br>
                  <a:rPr lang="en-IN" sz="2600" dirty="0">
                    <a:latin typeface="Times New Roman" panose="02020603050405020304" pitchFamily="18" charset="0"/>
                    <a:cs typeface="Times New Roman" panose="02020603050405020304" pitchFamily="18" charset="0"/>
                  </a:rPr>
                </a:br>
                <a:r>
                  <a:rPr lang="en-IN" sz="2600" dirty="0">
                    <a:latin typeface="Times New Roman" panose="02020603050405020304" pitchFamily="18" charset="0"/>
                    <a:cs typeface="Times New Roman" panose="02020603050405020304" pitchFamily="18" charset="0"/>
                  </a:rPr>
                  <a:t>               </a:t>
                </a: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𝑎</m:t>
                        </m:r>
                      </m:e>
                    </m:d>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oMath>
                </a14:m>
                <a:r>
                  <a:rPr lang="en-IN" sz="2600" dirty="0">
                    <a:latin typeface="Times New Roman" panose="02020603050405020304" pitchFamily="18" charset="0"/>
                    <a:cs typeface="Times New Roman" panose="02020603050405020304" pitchFamily="18" charset="0"/>
                  </a:rPr>
                  <a:t>            </a:t>
                </a: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𝑏</m:t>
                        </m:r>
                      </m:e>
                    </m:d>
                    <m:r>
                      <a:rPr lang="en-IN" sz="2600" i="1">
                        <a:latin typeface="Cambria Math" panose="02040503050406030204" pitchFamily="18" charset="0"/>
                        <a:cs typeface="Times New Roman" panose="02020603050405020304" pitchFamily="18" charset="0"/>
                      </a:rPr>
                      <m:t>=7</m:t>
                    </m:r>
                  </m:oMath>
                </a14:m>
                <a:endParaRPr lang="en-IN" sz="2600" b="1"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𝑥</m:t>
                        </m:r>
                      </m:e>
                      <m:sub>
                        <m:r>
                          <a:rPr lang="en-IN" sz="2600" b="0" i="1" smtClean="0">
                            <a:latin typeface="Cambria Math" panose="02040503050406030204" pitchFamily="18" charset="0"/>
                            <a:cs typeface="Times New Roman" panose="02020603050405020304" pitchFamily="18" charset="0"/>
                          </a:rPr>
                          <m:t>5</m:t>
                        </m:r>
                      </m:sub>
                    </m:sSub>
                    <m:r>
                      <a:rPr lang="en-IN" sz="2600" i="1">
                        <a:latin typeface="Cambria Math" panose="02040503050406030204" pitchFamily="18" charset="0"/>
                        <a:cs typeface="Times New Roman" panose="02020603050405020304" pitchFamily="18" charset="0"/>
                      </a:rPr>
                      <m:t>=</m:t>
                    </m:r>
                    <m:f>
                      <m:fPr>
                        <m:ctrlPr>
                          <a:rPr lang="en-IN" sz="2600" i="1">
                            <a:latin typeface="Cambria Math" panose="02040503050406030204" pitchFamily="18" charset="0"/>
                            <a:cs typeface="Times New Roman" panose="02020603050405020304" pitchFamily="18" charset="0"/>
                          </a:rPr>
                        </m:ctrlPr>
                      </m:fPr>
                      <m:num>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e>
                        </m:d>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−2</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e>
                        </m:d>
                      </m:num>
                      <m:den>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e>
                        </m:d>
                      </m:den>
                    </m:f>
                  </m:oMath>
                </a14:m>
                <a:r>
                  <a:rPr lang="en-IN" sz="2600" dirty="0">
                    <a:latin typeface="Times New Roman" panose="02020603050405020304" pitchFamily="18" charset="0"/>
                    <a:cs typeface="Times New Roman" panose="02020603050405020304" pitchFamily="18" charset="0"/>
                  </a:rPr>
                  <a:t>  </a:t>
                </a:r>
                <a:br>
                  <a:rPr lang="en-IN" sz="2600" dirty="0">
                    <a:latin typeface="Times New Roman" panose="02020603050405020304" pitchFamily="18" charset="0"/>
                    <a:cs typeface="Times New Roman" panose="02020603050405020304" pitchFamily="18" charset="0"/>
                  </a:rPr>
                </a:br>
                <a:r>
                  <a:rPr lang="en-IN" sz="2600" dirty="0">
                    <a:latin typeface="Times New Roman" panose="02020603050405020304" pitchFamily="18" charset="0"/>
                    <a:cs typeface="Times New Roman" panose="02020603050405020304" pitchFamily="18" charset="0"/>
                  </a:rPr>
                  <a:t/>
                </a:r>
                <a:br>
                  <a:rPr lang="en-IN" sz="2600" dirty="0">
                    <a:latin typeface="Times New Roman" panose="02020603050405020304" pitchFamily="18" charset="0"/>
                    <a:cs typeface="Times New Roman" panose="02020603050405020304" pitchFamily="18" charset="0"/>
                  </a:rPr>
                </a:br>
                <a:r>
                  <a:rPr lang="en-IN" sz="2600" dirty="0">
                    <a:cs typeface="Times New Roman" panose="02020603050405020304" pitchFamily="18" charset="0"/>
                  </a:rPr>
                  <a:t> </a:t>
                </a:r>
                <a14:m>
                  <m:oMath xmlns:m="http://schemas.openxmlformats.org/officeDocument/2006/math">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𝒙</m:t>
                        </m:r>
                      </m:e>
                      <m:sub>
                        <m:r>
                          <a:rPr lang="en-IN" sz="2600" b="1" i="1" smtClean="0">
                            <a:latin typeface="Cambria Math" panose="02040503050406030204" pitchFamily="18" charset="0"/>
                            <a:cs typeface="Times New Roman" panose="02020603050405020304" pitchFamily="18" charset="0"/>
                          </a:rPr>
                          <m:t>𝟓</m:t>
                        </m:r>
                      </m:sub>
                    </m:sSub>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𝟏</m:t>
                    </m:r>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𝟓𝟏𝟎</m:t>
                    </m:r>
                  </m:oMath>
                </a14:m>
                <a:r>
                  <a:rPr lang="en-IN" sz="2600" b="1"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6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600" dirty="0" smtClean="0">
                    <a:latin typeface="Times New Roman" panose="02020603050405020304" pitchFamily="18" charset="0"/>
                    <a:cs typeface="Times New Roman" panose="02020603050405020304" pitchFamily="18" charset="0"/>
                  </a:rPr>
                  <a:t>    The real root is 1.510</a:t>
                </a:r>
                <a:endParaRPr lang="en-IN" sz="26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90307"/>
                <a:ext cx="10515600" cy="4199860"/>
              </a:xfrm>
              <a:blipFill>
                <a:blip r:embed="rId3" cstate="print"/>
                <a:stretch>
                  <a:fillRect l="-638"/>
                </a:stretch>
              </a:blipFill>
            </p:spPr>
            <p:txBody>
              <a:bodyPr/>
              <a:lstStyle/>
              <a:p>
                <a:r>
                  <a:rPr lang="en-IN">
                    <a:noFill/>
                  </a:rPr>
                  <a:t> </a:t>
                </a:r>
              </a:p>
            </p:txBody>
          </p:sp>
        </mc:Fallback>
      </mc:AlternateContent>
    </p:spTree>
    <p:extLst>
      <p:ext uri="{BB962C8B-B14F-4D97-AF65-F5344CB8AC3E}">
        <p14:creationId xmlns:p14="http://schemas.microsoft.com/office/powerpoint/2010/main" val="177410109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3200" b="1" i="1" dirty="0" smtClean="0">
                    <a:latin typeface="Times New Roman" panose="02020603050405020304" pitchFamily="18" charset="0"/>
                    <a:cs typeface="Times New Roman" panose="02020603050405020304" pitchFamily="18" charset="0"/>
                  </a:rPr>
                  <a:t>Newton-Raphson Method</a:t>
                </a:r>
              </a:p>
              <a:p>
                <a:pPr marL="0" indent="0">
                  <a:buNone/>
                </a:pPr>
                <a:r>
                  <a:rPr lang="en-IN" b="1" i="1" dirty="0" smtClean="0">
                    <a:latin typeface="Times New Roman" panose="02020603050405020304" pitchFamily="18" charset="0"/>
                    <a:cs typeface="Times New Roman" panose="02020603050405020304" pitchFamily="18" charset="0"/>
                  </a:rPr>
                  <a:t>Formula:</a:t>
                </a:r>
              </a:p>
              <a:p>
                <a:pPr marL="0" indent="0">
                  <a:buNone/>
                </a:pPr>
                <a14:m>
                  <m:oMath xmlns:m="http://schemas.openxmlformats.org/officeDocument/2006/math">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r>
                          <a:rPr lang="en-IN" sz="3200" b="1" i="1" smtClean="0">
                            <a:solidFill>
                              <a:schemeClr val="tx1"/>
                            </a:solidFill>
                            <a:latin typeface="Cambria Math" panose="02040503050406030204" pitchFamily="18" charset="0"/>
                            <a:cs typeface="Times New Roman" panose="02020603050405020304" pitchFamily="18" charset="0"/>
                          </a:rPr>
                          <m:t>+</m:t>
                        </m:r>
                        <m:r>
                          <a:rPr lang="en-IN" sz="3200" b="1" i="1" smtClean="0">
                            <a:solidFill>
                              <a:schemeClr val="tx1"/>
                            </a:solidFill>
                            <a:latin typeface="Cambria Math" panose="02040503050406030204" pitchFamily="18" charset="0"/>
                            <a:cs typeface="Times New Roman" panose="02020603050405020304" pitchFamily="18" charset="0"/>
                          </a:rPr>
                          <m:t>𝟏</m:t>
                        </m:r>
                      </m:sub>
                    </m:sSub>
                    <m:r>
                      <a:rPr lang="en-IN" sz="3200" b="1" i="1" smtClean="0">
                        <a:solidFill>
                          <a:schemeClr val="tx1"/>
                        </a:solidFill>
                        <a:latin typeface="Cambria Math" panose="02040503050406030204" pitchFamily="18" charset="0"/>
                        <a:cs typeface="Times New Roman" panose="02020603050405020304" pitchFamily="18" charset="0"/>
                      </a:rPr>
                      <m:t>=</m:t>
                    </m:r>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sub>
                    </m:sSub>
                    <m:r>
                      <a:rPr lang="en-IN" sz="3200" b="1" i="1" smtClean="0">
                        <a:solidFill>
                          <a:schemeClr val="tx1"/>
                        </a:solidFill>
                        <a:latin typeface="Cambria Math" panose="02040503050406030204" pitchFamily="18" charset="0"/>
                        <a:cs typeface="Times New Roman" panose="02020603050405020304" pitchFamily="18" charset="0"/>
                      </a:rPr>
                      <m:t>−</m:t>
                    </m:r>
                    <m:f>
                      <m:fPr>
                        <m:ctrlPr>
                          <a:rPr lang="en-IN" sz="3200" b="1" i="1" smtClean="0">
                            <a:solidFill>
                              <a:schemeClr val="tx1"/>
                            </a:solidFill>
                            <a:latin typeface="Cambria Math" panose="02040503050406030204" pitchFamily="18" charset="0"/>
                            <a:cs typeface="Times New Roman" panose="02020603050405020304" pitchFamily="18" charset="0"/>
                          </a:rPr>
                        </m:ctrlPr>
                      </m:fPr>
                      <m:num>
                        <m:r>
                          <a:rPr lang="en-IN" sz="3200" b="1" i="1" smtClean="0">
                            <a:solidFill>
                              <a:schemeClr val="tx1"/>
                            </a:solidFill>
                            <a:latin typeface="Cambria Math" panose="02040503050406030204" pitchFamily="18" charset="0"/>
                            <a:cs typeface="Times New Roman" panose="02020603050405020304" pitchFamily="18" charset="0"/>
                          </a:rPr>
                          <m:t>𝒇</m:t>
                        </m:r>
                        <m:d>
                          <m:dPr>
                            <m:ctrlPr>
                              <a:rPr lang="en-IN" sz="3200" b="1" i="1" smtClean="0">
                                <a:solidFill>
                                  <a:schemeClr val="tx1"/>
                                </a:solidFill>
                                <a:latin typeface="Cambria Math" panose="02040503050406030204" pitchFamily="18" charset="0"/>
                                <a:cs typeface="Times New Roman" panose="02020603050405020304" pitchFamily="18" charset="0"/>
                              </a:rPr>
                            </m:ctrlPr>
                          </m:dPr>
                          <m:e>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sub>
                            </m:sSub>
                          </m:e>
                        </m:d>
                      </m:num>
                      <m:den>
                        <m:sSup>
                          <m:sSupPr>
                            <m:ctrlPr>
                              <a:rPr lang="en-IN" sz="3200" b="1" i="1" smtClean="0">
                                <a:solidFill>
                                  <a:schemeClr val="tx1"/>
                                </a:solidFill>
                                <a:latin typeface="Cambria Math" panose="02040503050406030204" pitchFamily="18" charset="0"/>
                                <a:cs typeface="Times New Roman" panose="02020603050405020304" pitchFamily="18" charset="0"/>
                              </a:rPr>
                            </m:ctrlPr>
                          </m:sSupPr>
                          <m:e>
                            <m:r>
                              <a:rPr lang="en-IN" sz="3200" b="1" i="1" smtClean="0">
                                <a:solidFill>
                                  <a:schemeClr val="tx1"/>
                                </a:solidFill>
                                <a:latin typeface="Cambria Math" panose="02040503050406030204" pitchFamily="18" charset="0"/>
                                <a:cs typeface="Times New Roman" panose="02020603050405020304" pitchFamily="18" charset="0"/>
                              </a:rPr>
                              <m:t>𝒇</m:t>
                            </m:r>
                          </m:e>
                          <m:sup>
                            <m:r>
                              <a:rPr lang="en-IN" sz="3200" b="1" i="1" smtClean="0">
                                <a:solidFill>
                                  <a:schemeClr val="tx1"/>
                                </a:solidFill>
                                <a:latin typeface="Cambria Math" panose="02040503050406030204" pitchFamily="18" charset="0"/>
                                <a:cs typeface="Times New Roman" panose="02020603050405020304" pitchFamily="18" charset="0"/>
                              </a:rPr>
                              <m:t>′</m:t>
                            </m:r>
                          </m:sup>
                        </m:sSup>
                        <m:d>
                          <m:dPr>
                            <m:ctrlPr>
                              <a:rPr lang="en-IN" sz="3200" b="1" i="1" smtClean="0">
                                <a:solidFill>
                                  <a:schemeClr val="tx1"/>
                                </a:solidFill>
                                <a:latin typeface="Cambria Math" panose="02040503050406030204" pitchFamily="18" charset="0"/>
                                <a:cs typeface="Times New Roman" panose="02020603050405020304" pitchFamily="18" charset="0"/>
                              </a:rPr>
                            </m:ctrlPr>
                          </m:dPr>
                          <m:e>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sub>
                            </m:sSub>
                          </m:e>
                        </m:d>
                      </m:den>
                    </m:f>
                  </m:oMath>
                </a14:m>
                <a:r>
                  <a:rPr lang="en-IN" b="1" i="1" dirty="0" smtClean="0">
                    <a:solidFill>
                      <a:srgbClr val="FF0000"/>
                    </a:solidFill>
                    <a:latin typeface="Times New Roman" panose="02020603050405020304" pitchFamily="18" charset="0"/>
                    <a:cs typeface="Times New Roman" panose="02020603050405020304" pitchFamily="18" charset="0"/>
                  </a:rPr>
                  <a:t>   </a:t>
                </a:r>
                <a:r>
                  <a:rPr lang="en-IN" i="1" dirty="0" smtClean="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en-IN" i="1">
                            <a:solidFill>
                              <a:schemeClr val="tx1"/>
                            </a:solidFill>
                            <a:latin typeface="Cambria Math" panose="02040503050406030204" pitchFamily="18" charset="0"/>
                            <a:cs typeface="Times New Roman" panose="02020603050405020304" pitchFamily="18" charset="0"/>
                          </a:rPr>
                        </m:ctrlPr>
                      </m:sSupPr>
                      <m:e>
                        <m:r>
                          <a:rPr lang="en-IN" b="0" i="1">
                            <a:solidFill>
                              <a:schemeClr val="tx1"/>
                            </a:solidFill>
                            <a:latin typeface="Cambria Math" panose="02040503050406030204" pitchFamily="18" charset="0"/>
                            <a:cs typeface="Times New Roman" panose="02020603050405020304" pitchFamily="18" charset="0"/>
                          </a:rPr>
                          <m:t>𝑓</m:t>
                        </m:r>
                      </m:e>
                      <m:sup>
                        <m:r>
                          <a:rPr lang="en-IN" b="0" i="1">
                            <a:solidFill>
                              <a:schemeClr val="tx1"/>
                            </a:solidFill>
                            <a:latin typeface="Cambria Math" panose="02040503050406030204" pitchFamily="18" charset="0"/>
                            <a:cs typeface="Times New Roman" panose="02020603050405020304" pitchFamily="18" charset="0"/>
                          </a:rPr>
                          <m:t>′</m:t>
                        </m:r>
                      </m:sup>
                    </m:sSup>
                    <m:d>
                      <m:dPr>
                        <m:ctrlPr>
                          <a:rPr lang="en-IN" i="1">
                            <a:solidFill>
                              <a:schemeClr val="tx1"/>
                            </a:solidFill>
                            <a:latin typeface="Cambria Math" panose="02040503050406030204" pitchFamily="18" charset="0"/>
                            <a:cs typeface="Times New Roman" panose="02020603050405020304" pitchFamily="18" charset="0"/>
                          </a:rPr>
                        </m:ctrlPr>
                      </m:dPr>
                      <m:e>
                        <m:sSub>
                          <m:sSubPr>
                            <m:ctrlPr>
                              <a:rPr lang="en-IN" i="1">
                                <a:solidFill>
                                  <a:schemeClr val="tx1"/>
                                </a:solidFill>
                                <a:latin typeface="Cambria Math" panose="02040503050406030204" pitchFamily="18" charset="0"/>
                                <a:cs typeface="Times New Roman" panose="02020603050405020304" pitchFamily="18" charset="0"/>
                              </a:rPr>
                            </m:ctrlPr>
                          </m:sSubPr>
                          <m:e>
                            <m:r>
                              <a:rPr lang="en-IN" b="0" i="1">
                                <a:solidFill>
                                  <a:schemeClr val="tx1"/>
                                </a:solidFill>
                                <a:latin typeface="Cambria Math" panose="02040503050406030204" pitchFamily="18" charset="0"/>
                                <a:cs typeface="Times New Roman" panose="02020603050405020304" pitchFamily="18" charset="0"/>
                              </a:rPr>
                              <m:t>𝑥</m:t>
                            </m:r>
                          </m:e>
                          <m:sub>
                            <m:r>
                              <a:rPr lang="en-IN" b="0" i="1">
                                <a:solidFill>
                                  <a:schemeClr val="tx1"/>
                                </a:solidFill>
                                <a:latin typeface="Cambria Math" panose="02040503050406030204" pitchFamily="18" charset="0"/>
                                <a:cs typeface="Times New Roman" panose="02020603050405020304" pitchFamily="18" charset="0"/>
                              </a:rPr>
                              <m:t>𝑛</m:t>
                            </m:r>
                          </m:sub>
                        </m:sSub>
                      </m:e>
                    </m:d>
                    <m:r>
                      <a:rPr lang="en-IN" b="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≠0</m:t>
                    </m:r>
                  </m:oMath>
                </a14:m>
                <a:r>
                  <a:rPr lang="en-IN" i="1"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a:rPr lang="en-IN" b="0" i="1">
                        <a:solidFill>
                          <a:schemeClr val="tx1"/>
                        </a:solidFill>
                        <a:latin typeface="Cambria Math" panose="02040503050406030204" pitchFamily="18" charset="0"/>
                        <a:cs typeface="Times New Roman" panose="02020603050405020304" pitchFamily="18" charset="0"/>
                      </a:rPr>
                      <m:t>𝑛</m:t>
                    </m:r>
                    <m:r>
                      <a:rPr lang="en-IN" b="0" i="1" smtClean="0">
                        <a:solidFill>
                          <a:schemeClr val="tx1"/>
                        </a:solidFill>
                        <a:latin typeface="Cambria Math" panose="02040503050406030204" pitchFamily="18" charset="0"/>
                        <a:cs typeface="Times New Roman" panose="02020603050405020304" pitchFamily="18" charset="0"/>
                      </a:rPr>
                      <m:t>=0,1,2,3,…</m:t>
                    </m:r>
                  </m:oMath>
                </a14:m>
                <a:r>
                  <a:rPr lang="en-IN" i="1" dirty="0" smtClean="0">
                    <a:solidFill>
                      <a:schemeClr val="tx1"/>
                    </a:solidFill>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i="1">
                        <a:latin typeface="Cambria Math" panose="02040503050406030204" pitchFamily="18" charset="0"/>
                        <a:cs typeface="Times New Roman" panose="02020603050405020304" pitchFamily="18" charset="0"/>
                      </a:rPr>
                      <m:t>𝑛</m:t>
                    </m:r>
                    <m:r>
                      <a:rPr lang="en-IN" i="1">
                        <a:latin typeface="Cambria Math" panose="02040503050406030204" pitchFamily="18" charset="0"/>
                        <a:cs typeface="Times New Roman" panose="02020603050405020304" pitchFamily="18" charset="0"/>
                      </a:rPr>
                      <m:t>=0</m:t>
                    </m:r>
                  </m:oMath>
                </a14:m>
                <a:r>
                  <a:rPr lang="en-IN"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r>
                      <a:rPr lang="en-IN" b="0"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r>
                      <a:rPr lang="en-IN" b="0" i="1">
                        <a:latin typeface="Cambria Math" panose="02040503050406030204" pitchFamily="18" charset="0"/>
                        <a:cs typeface="Times New Roman" panose="02020603050405020304" pitchFamily="18" charset="0"/>
                      </a:rPr>
                      <m:t>−</m:t>
                    </m:r>
                    <m:f>
                      <m:fPr>
                        <m:ctrlPr>
                          <a:rPr lang="en-IN" i="1">
                            <a:latin typeface="Cambria Math" panose="02040503050406030204" pitchFamily="18" charset="0"/>
                            <a:cs typeface="Times New Roman" panose="02020603050405020304" pitchFamily="18" charset="0"/>
                          </a:rPr>
                        </m:ctrlPr>
                      </m:fPr>
                      <m:num>
                        <m:r>
                          <a:rPr lang="en-IN" b="0"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num>
                      <m:den>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𝑓</m:t>
                            </m:r>
                          </m:e>
                          <m:sup>
                            <m:r>
                              <a:rPr lang="en-IN" b="0"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den>
                    </m:f>
                  </m:oMath>
                </a14:m>
                <a:r>
                  <a:rPr lang="en-IN" dirty="0" smtClean="0">
                    <a:latin typeface="Times New Roman" panose="02020603050405020304" pitchFamily="18" charset="0"/>
                    <a:cs typeface="Times New Roman" panose="02020603050405020304" pitchFamily="18" charset="0"/>
                  </a:rPr>
                  <a:t> </a:t>
                </a:r>
                <a:r>
                  <a:rPr lang="en-IN" i="1"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r>
                      <a:rPr lang="en-IN" i="1">
                        <a:latin typeface="Cambria Math" panose="02040503050406030204" pitchFamily="18" charset="0"/>
                        <a:ea typeface="Cambria Math" panose="02040503050406030204" pitchFamily="18" charset="0"/>
                        <a:cs typeface="Times New Roman" panose="02020603050405020304" pitchFamily="18" charset="0"/>
                      </a:rPr>
                      <m:t>≠0</m:t>
                    </m:r>
                  </m:oMath>
                </a14:m>
                <a:r>
                  <a:rPr lang="en-IN" i="1" dirty="0">
                    <a:latin typeface="Times New Roman" panose="02020603050405020304" pitchFamily="18" charset="0"/>
                    <a:cs typeface="Times New Roman" panose="02020603050405020304" pitchFamily="18" charset="0"/>
                  </a:rPr>
                  <a:t> </a:t>
                </a:r>
                <a:endParaRPr lang="en-IN"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i="1">
                        <a:latin typeface="Cambria Math" panose="02040503050406030204" pitchFamily="18" charset="0"/>
                        <a:cs typeface="Times New Roman" panose="02020603050405020304" pitchFamily="18" charset="0"/>
                      </a:rPr>
                      <m:t>𝑛</m:t>
                    </m:r>
                    <m:r>
                      <a:rPr lang="en-IN" i="1">
                        <a:latin typeface="Cambria Math" panose="02040503050406030204" pitchFamily="18" charset="0"/>
                        <a:cs typeface="Times New Roman" panose="02020603050405020304" pitchFamily="18" charset="0"/>
                      </a:rPr>
                      <m:t>=1</m:t>
                    </m:r>
                  </m:oMath>
                </a14:m>
                <a:r>
                  <a:rPr lang="en-IN"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2</m:t>
                        </m:r>
                      </m:sub>
                    </m:sSub>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r>
                      <a:rPr lang="en-IN" i="1">
                        <a:latin typeface="Cambria Math" panose="02040503050406030204" pitchFamily="18" charset="0"/>
                        <a:cs typeface="Times New Roman" panose="02020603050405020304" pitchFamily="18" charset="0"/>
                      </a:rPr>
                      <m:t>−</m:t>
                    </m:r>
                    <m:f>
                      <m:fPr>
                        <m:ctrlPr>
                          <a:rPr lang="en-IN" i="1">
                            <a:latin typeface="Cambria Math" panose="02040503050406030204" pitchFamily="18" charset="0"/>
                            <a:cs typeface="Times New Roman" panose="02020603050405020304" pitchFamily="18" charset="0"/>
                          </a:rPr>
                        </m:ctrlPr>
                      </m:fPr>
                      <m:num>
                        <m:r>
                          <a:rPr lang="en-IN"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num>
                      <m:den>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den>
                    </m:f>
                  </m:oMath>
                </a14:m>
                <a:r>
                  <a:rPr lang="en-IN" dirty="0" smtClean="0">
                    <a:latin typeface="Times New Roman" panose="02020603050405020304" pitchFamily="18" charset="0"/>
                    <a:cs typeface="Times New Roman" panose="02020603050405020304" pitchFamily="18" charset="0"/>
                  </a:rPr>
                  <a:t> </a:t>
                </a:r>
                <a:r>
                  <a:rPr lang="en-IN" i="1"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r>
                      <a:rPr lang="en-IN" i="1">
                        <a:latin typeface="Cambria Math" panose="02040503050406030204" pitchFamily="18" charset="0"/>
                        <a:ea typeface="Cambria Math" panose="02040503050406030204" pitchFamily="18" charset="0"/>
                        <a:cs typeface="Times New Roman" panose="02020603050405020304" pitchFamily="18" charset="0"/>
                      </a:rPr>
                      <m:t>≠0</m:t>
                    </m:r>
                  </m:oMath>
                </a14:m>
                <a:r>
                  <a:rPr lang="en-IN" i="1" dirty="0">
                    <a:latin typeface="Times New Roman" panose="02020603050405020304" pitchFamily="18" charset="0"/>
                    <a:cs typeface="Times New Roman" panose="02020603050405020304" pitchFamily="18" charset="0"/>
                  </a:rPr>
                  <a:t> </a:t>
                </a:r>
                <a:r>
                  <a:rPr lang="en-IN" i="1" dirty="0" smtClean="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and so on</a:t>
                </a:r>
                <a:r>
                  <a:rPr lang="en-IN" i="1" dirty="0" smtClean="0">
                    <a:latin typeface="Times New Roman" panose="02020603050405020304" pitchFamily="18" charset="0"/>
                    <a:cs typeface="Times New Roman" panose="02020603050405020304" pitchFamily="18" charset="0"/>
                  </a:rPr>
                  <a:t>.</a:t>
                </a:r>
              </a:p>
              <a:p>
                <a:pPr marL="0" indent="0">
                  <a:buNone/>
                </a:pPr>
                <a:r>
                  <a:rPr lang="en-IN" b="1" i="1" dirty="0" smtClean="0">
                    <a:latin typeface="Times New Roman" panose="02020603050405020304" pitchFamily="18" charset="0"/>
                    <a:cs typeface="Times New Roman" panose="02020603050405020304" pitchFamily="18" charset="0"/>
                  </a:rPr>
                  <a:t>Problems</a:t>
                </a:r>
              </a:p>
              <a:p>
                <a:pPr marL="0" indent="0">
                  <a:buNone/>
                </a:pPr>
                <a:r>
                  <a:rPr lang="en-IN" sz="2300" dirty="0" smtClean="0">
                    <a:latin typeface="Times New Roman" panose="02020603050405020304" pitchFamily="18" charset="0"/>
                    <a:cs typeface="Times New Roman" panose="02020603050405020304" pitchFamily="18" charset="0"/>
                  </a:rPr>
                  <a:t>1. Use NR method to find the real root of the equation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i="1">
                            <a:latin typeface="Cambria Math" panose="02040503050406030204" pitchFamily="18" charset="0"/>
                            <a:cs typeface="Times New Roman" panose="02020603050405020304" pitchFamily="18" charset="0"/>
                          </a:rPr>
                          <m:t>𝑥</m:t>
                        </m:r>
                      </m:e>
                      <m:sup>
                        <m:r>
                          <a:rPr lang="en-IN" sz="2300" i="1">
                            <a:latin typeface="Cambria Math" panose="02040503050406030204" pitchFamily="18" charset="0"/>
                            <a:cs typeface="Times New Roman" panose="02020603050405020304" pitchFamily="18" charset="0"/>
                          </a:rPr>
                          <m:t>3</m:t>
                        </m:r>
                      </m:sup>
                    </m:sSup>
                    <m:r>
                      <a:rPr lang="en-IN" sz="2300" i="1">
                        <a:latin typeface="Cambria Math" panose="02040503050406030204" pitchFamily="18" charset="0"/>
                        <a:cs typeface="Times New Roman" panose="02020603050405020304" pitchFamily="18" charset="0"/>
                      </a:rPr>
                      <m:t>−3</m:t>
                    </m:r>
                    <m:r>
                      <a:rPr lang="en-IN" sz="2300" i="1">
                        <a:latin typeface="Cambria Math" panose="02040503050406030204" pitchFamily="18" charset="0"/>
                        <a:cs typeface="Times New Roman" panose="02020603050405020304" pitchFamily="18" charset="0"/>
                      </a:rPr>
                      <m:t>𝑥</m:t>
                    </m:r>
                    <m:r>
                      <a:rPr lang="en-IN" sz="2300" b="0" i="1" smtClean="0">
                        <a:latin typeface="Cambria Math" panose="02040503050406030204" pitchFamily="18" charset="0"/>
                        <a:cs typeface="Times New Roman" panose="02020603050405020304" pitchFamily="18" charset="0"/>
                      </a:rPr>
                      <m:t>−5</m:t>
                    </m:r>
                    <m:r>
                      <a:rPr lang="en-IN" sz="2300" i="1">
                        <a:latin typeface="Cambria Math" panose="02040503050406030204" pitchFamily="18" charset="0"/>
                        <a:cs typeface="Times New Roman" panose="02020603050405020304" pitchFamily="18" charset="0"/>
                      </a:rPr>
                      <m:t>=0</m:t>
                    </m:r>
                  </m:oMath>
                </a14:m>
                <a:r>
                  <a:rPr lang="en-IN" sz="2300" dirty="0">
                    <a:latin typeface="Times New Roman" panose="02020603050405020304" pitchFamily="18" charset="0"/>
                    <a:cs typeface="Times New Roman" panose="02020603050405020304" pitchFamily="18" charset="0"/>
                  </a:rPr>
                  <a:t> </a:t>
                </a:r>
                <a:r>
                  <a:rPr lang="en-IN" sz="2300" dirty="0" smtClean="0">
                    <a:latin typeface="Times New Roman" panose="02020603050405020304" pitchFamily="18" charset="0"/>
                    <a:cs typeface="Times New Roman" panose="02020603050405020304" pitchFamily="18" charset="0"/>
                  </a:rPr>
                  <a:t>, correct to 3 </a:t>
                </a:r>
              </a:p>
              <a:p>
                <a:pPr marL="0" indent="0">
                  <a:buNone/>
                </a:pPr>
                <a:r>
                  <a:rPr lang="en-IN" sz="2300" dirty="0">
                    <a:latin typeface="Times New Roman" panose="02020603050405020304" pitchFamily="18" charset="0"/>
                    <a:cs typeface="Times New Roman" panose="02020603050405020304" pitchFamily="18" charset="0"/>
                  </a:rPr>
                  <a:t> </a:t>
                </a:r>
                <a:r>
                  <a:rPr lang="en-IN" sz="2300" dirty="0" smtClean="0">
                    <a:latin typeface="Times New Roman" panose="02020603050405020304" pitchFamily="18" charset="0"/>
                    <a:cs typeface="Times New Roman" panose="02020603050405020304" pitchFamily="18" charset="0"/>
                  </a:rPr>
                  <a:t>   decimal places.</a:t>
                </a:r>
              </a:p>
              <a:p>
                <a:pPr marL="0" indent="0">
                  <a:buNone/>
                </a:pPr>
                <a:r>
                  <a:rPr lang="en-IN" sz="2300" b="1" dirty="0" smtClean="0">
                    <a:latin typeface="Times New Roman" panose="02020603050405020304" pitchFamily="18" charset="0"/>
                    <a:cs typeface="Times New Roman" panose="02020603050405020304" pitchFamily="18" charset="0"/>
                  </a:rPr>
                  <a:t>Sol:</a:t>
                </a:r>
                <a:r>
                  <a:rPr lang="en-IN" sz="2300" dirty="0" smtClean="0">
                    <a:latin typeface="Times New Roman" panose="02020603050405020304" pitchFamily="18" charset="0"/>
                    <a:cs typeface="Times New Roman" panose="02020603050405020304" pitchFamily="18" charset="0"/>
                  </a:rPr>
                  <a:t> Given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b="0" i="1" smtClean="0">
                            <a:latin typeface="Cambria Math" panose="02040503050406030204" pitchFamily="18" charset="0"/>
                            <a:cs typeface="Times New Roman" panose="02020603050405020304" pitchFamily="18" charset="0"/>
                          </a:rPr>
                          <m:t>𝑓</m:t>
                        </m:r>
                        <m:d>
                          <m:dPr>
                            <m:ctrlPr>
                              <a:rPr lang="en-IN" sz="2300" b="0" i="1" smtClean="0">
                                <a:latin typeface="Cambria Math" panose="02040503050406030204" pitchFamily="18" charset="0"/>
                                <a:cs typeface="Times New Roman" panose="02020603050405020304" pitchFamily="18" charset="0"/>
                              </a:rPr>
                            </m:ctrlPr>
                          </m:dPr>
                          <m:e>
                            <m:r>
                              <a:rPr lang="en-IN" sz="2300" b="0" i="1" smtClean="0">
                                <a:latin typeface="Cambria Math" panose="02040503050406030204" pitchFamily="18" charset="0"/>
                                <a:cs typeface="Times New Roman" panose="02020603050405020304" pitchFamily="18" charset="0"/>
                              </a:rPr>
                              <m:t>𝑥</m:t>
                            </m:r>
                          </m:e>
                        </m:d>
                        <m:r>
                          <a:rPr lang="en-IN" sz="2300" b="0" i="1" smtClean="0">
                            <a:latin typeface="Cambria Math" panose="02040503050406030204" pitchFamily="18" charset="0"/>
                            <a:cs typeface="Times New Roman" panose="02020603050405020304" pitchFamily="18" charset="0"/>
                          </a:rPr>
                          <m:t>=</m:t>
                        </m:r>
                        <m:r>
                          <a:rPr lang="en-IN" sz="2300" i="1">
                            <a:latin typeface="Cambria Math" panose="02040503050406030204" pitchFamily="18" charset="0"/>
                            <a:cs typeface="Times New Roman" panose="02020603050405020304" pitchFamily="18" charset="0"/>
                          </a:rPr>
                          <m:t>𝑥</m:t>
                        </m:r>
                      </m:e>
                      <m:sup>
                        <m:r>
                          <a:rPr lang="en-IN" sz="2300" i="1">
                            <a:latin typeface="Cambria Math" panose="02040503050406030204" pitchFamily="18" charset="0"/>
                            <a:cs typeface="Times New Roman" panose="02020603050405020304" pitchFamily="18" charset="0"/>
                          </a:rPr>
                          <m:t>3</m:t>
                        </m:r>
                      </m:sup>
                    </m:sSup>
                    <m:r>
                      <a:rPr lang="en-IN" sz="2300" i="1">
                        <a:latin typeface="Cambria Math" panose="02040503050406030204" pitchFamily="18" charset="0"/>
                        <a:cs typeface="Times New Roman" panose="02020603050405020304" pitchFamily="18" charset="0"/>
                      </a:rPr>
                      <m:t>−3</m:t>
                    </m:r>
                    <m:r>
                      <a:rPr lang="en-IN" sz="2300" i="1">
                        <a:latin typeface="Cambria Math" panose="02040503050406030204" pitchFamily="18" charset="0"/>
                        <a:cs typeface="Times New Roman" panose="02020603050405020304" pitchFamily="18" charset="0"/>
                      </a:rPr>
                      <m:t>𝑥</m:t>
                    </m:r>
                    <m:r>
                      <a:rPr lang="en-IN" sz="2300" i="1">
                        <a:latin typeface="Cambria Math" panose="02040503050406030204" pitchFamily="18" charset="0"/>
                        <a:cs typeface="Times New Roman" panose="02020603050405020304" pitchFamily="18" charset="0"/>
                      </a:rPr>
                      <m:t>−5</m:t>
                    </m:r>
                  </m:oMath>
                </a14:m>
                <a:r>
                  <a:rPr lang="en-IN" sz="2300" dirty="0">
                    <a:latin typeface="Times New Roman" panose="02020603050405020304" pitchFamily="18" charset="0"/>
                    <a:cs typeface="Times New Roman" panose="02020603050405020304" pitchFamily="18" charset="0"/>
                  </a:rPr>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507" t="-2558" b="-1860"/>
                </a:stretch>
              </a:blipFill>
            </p:spPr>
            <p:txBody>
              <a:bodyPr/>
              <a:lstStyle/>
              <a:p>
                <a:r>
                  <a:rPr lang="en-IN">
                    <a:noFill/>
                  </a:rPr>
                  <a:t> </a:t>
                </a:r>
              </a:p>
            </p:txBody>
          </p:sp>
        </mc:Fallback>
      </mc:AlternateContent>
    </p:spTree>
    <p:extLst>
      <p:ext uri="{BB962C8B-B14F-4D97-AF65-F5344CB8AC3E}">
        <p14:creationId xmlns:p14="http://schemas.microsoft.com/office/powerpoint/2010/main" val="7202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48833" y="1052622"/>
                <a:ext cx="10515600" cy="5369442"/>
              </a:xfrm>
            </p:spPr>
            <p:txBody>
              <a:bodyPr>
                <a:noAutofit/>
              </a:bodyPr>
              <a:lstStyle/>
              <a:p>
                <a:pPr marL="0" indent="0">
                  <a:buNone/>
                </a:pPr>
                <a14:m>
                  <m:oMath xmlns:m="http://schemas.openxmlformats.org/officeDocument/2006/math">
                    <m:r>
                      <a:rPr lang="en-IN" sz="2400" b="0" i="1" smtClean="0">
                        <a:latin typeface="Cambria Math" panose="02040503050406030204" pitchFamily="18" charset="0"/>
                        <a:cs typeface="Times New Roman" panose="02020603050405020304" pitchFamily="18" charset="0"/>
                      </a:rPr>
                      <m:t>𝑓</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0</m:t>
                        </m:r>
                      </m:e>
                    </m:d>
                    <m:r>
                      <a:rPr lang="en-IN" sz="2400" b="0" i="1" smtClean="0">
                        <a:latin typeface="Cambria Math" panose="02040503050406030204" pitchFamily="18" charset="0"/>
                        <a:cs typeface="Times New Roman" panose="02020603050405020304" pitchFamily="18" charset="0"/>
                      </a:rPr>
                      <m:t>=−5</m:t>
                    </m:r>
                  </m:oMath>
                </a14:m>
                <a:r>
                  <a:rPr lang="en-IN" sz="24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7</m:t>
                    </m:r>
                  </m:oMath>
                </a14:m>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2</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3</m:t>
                    </m:r>
                  </m:oMath>
                </a14:m>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3</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13 </m:t>
                    </m:r>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2</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3</m:t>
                        </m:r>
                      </m:e>
                    </m:d>
                  </m:oMath>
                </a14:m>
                <a:r>
                  <a:rPr lang="en-IN" sz="2400" dirty="0" smtClean="0">
                    <a:latin typeface="Times New Roman" panose="02020603050405020304" pitchFamily="18" charset="0"/>
                    <a:cs typeface="Times New Roman" panose="02020603050405020304" pitchFamily="18" charset="0"/>
                  </a:rPr>
                  <a:t>.</a:t>
                </a:r>
              </a:p>
              <a:p>
                <a:pPr marL="0" indent="0">
                  <a:buNone/>
                </a:pPr>
                <a:r>
                  <a:rPr lang="en-IN" sz="2400" dirty="0" smtClean="0">
                    <a:latin typeface="Times New Roman" panose="02020603050405020304" pitchFamily="18" charset="0"/>
                    <a:cs typeface="Times New Roman" panose="02020603050405020304" pitchFamily="18" charset="0"/>
                  </a:rPr>
                  <a:t>Since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2</m:t>
                        </m:r>
                      </m:e>
                    </m:d>
                  </m:oMath>
                </a14:m>
                <a:r>
                  <a:rPr lang="en-IN" sz="2400" dirty="0" smtClean="0">
                    <a:latin typeface="Times New Roman" panose="02020603050405020304" pitchFamily="18" charset="0"/>
                    <a:cs typeface="Times New Roman" panose="02020603050405020304" pitchFamily="18" charset="0"/>
                  </a:rPr>
                  <a:t> lies nearer to 0.</a:t>
                </a:r>
              </a:p>
              <a:p>
                <a:pPr marL="0" indent="0">
                  <a:buNone/>
                </a:pPr>
                <a:r>
                  <a:rPr lang="en-IN" sz="2400" dirty="0" smtClean="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b="0" i="1" smtClean="0">
                        <a:latin typeface="Cambria Math" panose="02040503050406030204" pitchFamily="18" charset="0"/>
                        <a:cs typeface="Times New Roman" panose="02020603050405020304" pitchFamily="18" charset="0"/>
                      </a:rPr>
                      <m:t>=2</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We know that   </a:t>
                </a:r>
                <a14:m>
                  <m:oMath xmlns:m="http://schemas.openxmlformats.org/officeDocument/2006/math">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𝟏</m:t>
                        </m:r>
                      </m:sub>
                    </m:sSub>
                    <m:r>
                      <a:rPr lang="en-IN" sz="2400" b="1" i="1">
                        <a:latin typeface="Cambria Math" panose="02040503050406030204" pitchFamily="18" charset="0"/>
                        <a:cs typeface="Times New Roman" panose="02020603050405020304" pitchFamily="18" charset="0"/>
                      </a:rPr>
                      <m:t>=</m:t>
                    </m:r>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sub>
                    </m:sSub>
                    <m:r>
                      <a:rPr lang="en-IN" sz="2400" b="1" i="1">
                        <a:latin typeface="Cambria Math" panose="02040503050406030204" pitchFamily="18" charset="0"/>
                        <a:cs typeface="Times New Roman" panose="02020603050405020304" pitchFamily="18" charset="0"/>
                      </a:rPr>
                      <m:t>−</m:t>
                    </m:r>
                    <m:f>
                      <m:fPr>
                        <m:ctrlPr>
                          <a:rPr lang="en-IN" sz="2400" b="1" i="1">
                            <a:latin typeface="Cambria Math" panose="02040503050406030204" pitchFamily="18" charset="0"/>
                            <a:cs typeface="Times New Roman" panose="02020603050405020304" pitchFamily="18" charset="0"/>
                          </a:rPr>
                        </m:ctrlPr>
                      </m:fPr>
                      <m:num>
                        <m:r>
                          <a:rPr lang="en-IN" sz="2400" b="1" i="1">
                            <a:latin typeface="Cambria Math" panose="02040503050406030204" pitchFamily="18" charset="0"/>
                            <a:cs typeface="Times New Roman" panose="02020603050405020304" pitchFamily="18" charset="0"/>
                          </a:rPr>
                          <m:t>𝒇</m:t>
                        </m:r>
                        <m:d>
                          <m:dPr>
                            <m:ctrlPr>
                              <a:rPr lang="en-IN" sz="2400" b="1" i="1">
                                <a:latin typeface="Cambria Math" panose="02040503050406030204" pitchFamily="18" charset="0"/>
                                <a:cs typeface="Times New Roman" panose="02020603050405020304" pitchFamily="18" charset="0"/>
                              </a:rPr>
                            </m:ctrlPr>
                          </m:dPr>
                          <m:e>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sub>
                            </m:sSub>
                          </m:e>
                        </m:d>
                      </m:num>
                      <m:den>
                        <m:sSup>
                          <m:sSupPr>
                            <m:ctrlPr>
                              <a:rPr lang="en-IN" sz="2400" b="1" i="1">
                                <a:latin typeface="Cambria Math" panose="02040503050406030204" pitchFamily="18" charset="0"/>
                                <a:cs typeface="Times New Roman" panose="02020603050405020304" pitchFamily="18" charset="0"/>
                              </a:rPr>
                            </m:ctrlPr>
                          </m:sSupPr>
                          <m:e>
                            <m:r>
                              <a:rPr lang="en-IN" sz="2400" b="1" i="1">
                                <a:latin typeface="Cambria Math" panose="02040503050406030204" pitchFamily="18" charset="0"/>
                                <a:cs typeface="Times New Roman" panose="02020603050405020304" pitchFamily="18" charset="0"/>
                              </a:rPr>
                              <m:t>𝒇</m:t>
                            </m:r>
                          </m:e>
                          <m:sup>
                            <m:r>
                              <a:rPr lang="en-IN" sz="2400" b="1" i="1">
                                <a:latin typeface="Cambria Math" panose="02040503050406030204" pitchFamily="18" charset="0"/>
                                <a:cs typeface="Times New Roman" panose="02020603050405020304" pitchFamily="18" charset="0"/>
                              </a:rPr>
                              <m:t>′</m:t>
                            </m:r>
                          </m:sup>
                        </m:sSup>
                        <m:d>
                          <m:dPr>
                            <m:ctrlPr>
                              <a:rPr lang="en-IN" sz="2400" b="1" i="1">
                                <a:latin typeface="Cambria Math" panose="02040503050406030204" pitchFamily="18" charset="0"/>
                                <a:cs typeface="Times New Roman" panose="02020603050405020304" pitchFamily="18" charset="0"/>
                              </a:rPr>
                            </m:ctrlPr>
                          </m:dPr>
                          <m:e>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sub>
                            </m:sSub>
                          </m:e>
                        </m:d>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300" dirty="0" smtClean="0">
                    <a:latin typeface="Times New Roman" panose="02020603050405020304" pitchFamily="18" charset="0"/>
                    <a:cs typeface="Times New Roman" panose="02020603050405020304" pitchFamily="18" charset="0"/>
                  </a:rPr>
                  <a:t>Here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i="1">
                            <a:latin typeface="Cambria Math" panose="02040503050406030204" pitchFamily="18" charset="0"/>
                            <a:cs typeface="Times New Roman" panose="02020603050405020304" pitchFamily="18" charset="0"/>
                          </a:rPr>
                          <m:t>𝑓</m:t>
                        </m:r>
                        <m:d>
                          <m:dPr>
                            <m:ctrlPr>
                              <a:rPr lang="en-IN" sz="2300" i="1">
                                <a:latin typeface="Cambria Math" panose="02040503050406030204" pitchFamily="18" charset="0"/>
                                <a:cs typeface="Times New Roman" panose="02020603050405020304" pitchFamily="18" charset="0"/>
                              </a:rPr>
                            </m:ctrlPr>
                          </m:dPr>
                          <m:e>
                            <m:r>
                              <a:rPr lang="en-IN" sz="2300" i="1">
                                <a:latin typeface="Cambria Math" panose="02040503050406030204" pitchFamily="18" charset="0"/>
                                <a:cs typeface="Times New Roman" panose="02020603050405020304" pitchFamily="18" charset="0"/>
                              </a:rPr>
                              <m:t>𝑥</m:t>
                            </m:r>
                          </m:e>
                        </m:d>
                        <m:r>
                          <a:rPr lang="en-IN" sz="2300" i="1">
                            <a:latin typeface="Cambria Math" panose="02040503050406030204" pitchFamily="18" charset="0"/>
                            <a:cs typeface="Times New Roman" panose="02020603050405020304" pitchFamily="18" charset="0"/>
                          </a:rPr>
                          <m:t>=</m:t>
                        </m:r>
                        <m:r>
                          <a:rPr lang="en-IN" sz="2300" i="1">
                            <a:latin typeface="Cambria Math" panose="02040503050406030204" pitchFamily="18" charset="0"/>
                            <a:cs typeface="Times New Roman" panose="02020603050405020304" pitchFamily="18" charset="0"/>
                          </a:rPr>
                          <m:t>𝑥</m:t>
                        </m:r>
                      </m:e>
                      <m:sup>
                        <m:r>
                          <a:rPr lang="en-IN" sz="2300" i="1">
                            <a:latin typeface="Cambria Math" panose="02040503050406030204" pitchFamily="18" charset="0"/>
                            <a:cs typeface="Times New Roman" panose="02020603050405020304" pitchFamily="18" charset="0"/>
                          </a:rPr>
                          <m:t>3</m:t>
                        </m:r>
                      </m:sup>
                    </m:sSup>
                    <m:r>
                      <a:rPr lang="en-IN" sz="2300" i="1">
                        <a:latin typeface="Cambria Math" panose="02040503050406030204" pitchFamily="18" charset="0"/>
                        <a:cs typeface="Times New Roman" panose="02020603050405020304" pitchFamily="18" charset="0"/>
                      </a:rPr>
                      <m:t>−3</m:t>
                    </m:r>
                    <m:r>
                      <a:rPr lang="en-IN" sz="2300" i="1">
                        <a:latin typeface="Cambria Math" panose="02040503050406030204" pitchFamily="18" charset="0"/>
                        <a:cs typeface="Times New Roman" panose="02020603050405020304" pitchFamily="18" charset="0"/>
                      </a:rPr>
                      <m:t>𝑥</m:t>
                    </m:r>
                    <m:r>
                      <a:rPr lang="en-IN" sz="2300" i="1">
                        <a:latin typeface="Cambria Math" panose="02040503050406030204" pitchFamily="18" charset="0"/>
                        <a:cs typeface="Times New Roman" panose="02020603050405020304" pitchFamily="18" charset="0"/>
                      </a:rPr>
                      <m:t>−5</m:t>
                    </m:r>
                  </m:oMath>
                </a14:m>
                <a:r>
                  <a:rPr lang="en-IN" sz="2300" dirty="0">
                    <a:latin typeface="Times New Roman" panose="02020603050405020304" pitchFamily="18" charset="0"/>
                    <a:cs typeface="Times New Roman" panose="02020603050405020304" pitchFamily="18" charset="0"/>
                  </a:rPr>
                  <a:t> </a:t>
                </a:r>
                <a:r>
                  <a:rPr lang="en-IN" sz="2300" dirty="0" smtClean="0">
                    <a:latin typeface="Times New Roman" panose="02020603050405020304" pitchFamily="18" charset="0"/>
                    <a:cs typeface="Times New Roman" panose="02020603050405020304" pitchFamily="18" charset="0"/>
                  </a:rPr>
                  <a:t> </a:t>
                </a:r>
              </a:p>
              <a:p>
                <a:pPr marL="0" indent="0">
                  <a:buNone/>
                </a:pPr>
                <a:r>
                  <a:rPr lang="en-IN" sz="2300" dirty="0" smtClean="0">
                    <a:cs typeface="Times New Roman" panose="02020603050405020304" pitchFamily="18" charset="0"/>
                  </a:rPr>
                  <a:t>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i="1">
                            <a:latin typeface="Cambria Math" panose="02040503050406030204" pitchFamily="18" charset="0"/>
                            <a:cs typeface="Times New Roman" panose="02020603050405020304" pitchFamily="18" charset="0"/>
                          </a:rPr>
                          <m:t>𝑓</m:t>
                        </m:r>
                      </m:e>
                      <m:sup>
                        <m:r>
                          <a:rPr lang="en-IN" sz="2300" i="1">
                            <a:latin typeface="Cambria Math" panose="02040503050406030204" pitchFamily="18" charset="0"/>
                            <a:cs typeface="Times New Roman" panose="02020603050405020304" pitchFamily="18" charset="0"/>
                          </a:rPr>
                          <m:t>′</m:t>
                        </m:r>
                      </m:sup>
                    </m:sSup>
                    <m:d>
                      <m:dPr>
                        <m:ctrlPr>
                          <a:rPr lang="en-IN" sz="2300" i="1">
                            <a:latin typeface="Cambria Math" panose="02040503050406030204" pitchFamily="18" charset="0"/>
                            <a:cs typeface="Times New Roman" panose="02020603050405020304" pitchFamily="18" charset="0"/>
                          </a:rPr>
                        </m:ctrlPr>
                      </m:dPr>
                      <m:e>
                        <m:r>
                          <a:rPr lang="en-IN" sz="2300" b="0" i="1" smtClean="0">
                            <a:latin typeface="Cambria Math" panose="02040503050406030204" pitchFamily="18" charset="0"/>
                            <a:cs typeface="Times New Roman" panose="02020603050405020304" pitchFamily="18" charset="0"/>
                          </a:rPr>
                          <m:t>𝑥</m:t>
                        </m:r>
                      </m:e>
                    </m:d>
                    <m:r>
                      <a:rPr lang="en-IN" sz="2300" b="0" i="1" smtClean="0">
                        <a:latin typeface="Cambria Math" panose="02040503050406030204" pitchFamily="18" charset="0"/>
                        <a:cs typeface="Times New Roman" panose="02020603050405020304" pitchFamily="18" charset="0"/>
                      </a:rPr>
                      <m:t>=3</m:t>
                    </m:r>
                    <m:sSup>
                      <m:sSupPr>
                        <m:ctrlPr>
                          <a:rPr lang="en-IN" sz="2300" b="0" i="1" smtClean="0">
                            <a:latin typeface="Cambria Math" panose="02040503050406030204" pitchFamily="18" charset="0"/>
                            <a:cs typeface="Times New Roman" panose="02020603050405020304" pitchFamily="18" charset="0"/>
                          </a:rPr>
                        </m:ctrlPr>
                      </m:sSupPr>
                      <m:e>
                        <m:r>
                          <a:rPr lang="en-IN" sz="2300" b="0" i="1" smtClean="0">
                            <a:latin typeface="Cambria Math" panose="02040503050406030204" pitchFamily="18" charset="0"/>
                            <a:cs typeface="Times New Roman" panose="02020603050405020304" pitchFamily="18" charset="0"/>
                          </a:rPr>
                          <m:t>𝑥</m:t>
                        </m:r>
                      </m:e>
                      <m:sup>
                        <m:r>
                          <a:rPr lang="en-IN" sz="2300" b="0" i="1" smtClean="0">
                            <a:latin typeface="Cambria Math" panose="02040503050406030204" pitchFamily="18" charset="0"/>
                            <a:cs typeface="Times New Roman" panose="02020603050405020304" pitchFamily="18" charset="0"/>
                          </a:rPr>
                          <m:t>2</m:t>
                        </m:r>
                      </m:sup>
                    </m:sSup>
                    <m:r>
                      <a:rPr lang="en-IN" sz="2300" b="0" i="1" smtClean="0">
                        <a:latin typeface="Cambria Math" panose="02040503050406030204" pitchFamily="18" charset="0"/>
                        <a:cs typeface="Times New Roman" panose="02020603050405020304" pitchFamily="18" charset="0"/>
                      </a:rPr>
                      <m:t>−3</m:t>
                    </m:r>
                  </m:oMath>
                </a14:m>
                <a:r>
                  <a:rPr lang="en-IN" sz="2300" dirty="0" smtClean="0">
                    <a:latin typeface="Times New Roman" panose="02020603050405020304" pitchFamily="18" charset="0"/>
                    <a:cs typeface="Times New Roman" panose="02020603050405020304" pitchFamily="18" charset="0"/>
                  </a:rPr>
                  <a:t> </a:t>
                </a:r>
                <a:endParaRPr lang="en-IN" sz="23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Step 1: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a:latin typeface="Cambria Math" panose="02040503050406030204" pitchFamily="18" charset="0"/>
                            <a:cs typeface="Times New Roman" panose="02020603050405020304" pitchFamily="18" charset="0"/>
                          </a:rPr>
                          <m:t>1</m:t>
                        </m:r>
                      </m:sub>
                    </m:sSub>
                    <m:r>
                      <a:rPr lang="en-IN" sz="2400" b="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0</m:t>
                        </m:r>
                      </m:sub>
                    </m:sSub>
                    <m:r>
                      <a:rPr lang="en-IN" sz="2400" b="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b="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0</m:t>
                                </m:r>
                              </m:sub>
                            </m:sSub>
                          </m:e>
                        </m:d>
                      </m:num>
                      <m:den>
                        <m:sSup>
                          <m:sSupPr>
                            <m:ctrlPr>
                              <a:rPr lang="en-IN" sz="2400" i="1">
                                <a:latin typeface="Cambria Math" panose="02040503050406030204" pitchFamily="18" charset="0"/>
                                <a:cs typeface="Times New Roman" panose="02020603050405020304" pitchFamily="18" charset="0"/>
                              </a:rPr>
                            </m:ctrlPr>
                          </m:sSupPr>
                          <m:e>
                            <m:r>
                              <a:rPr lang="en-IN" sz="2400" b="0" i="1">
                                <a:latin typeface="Cambria Math" panose="02040503050406030204" pitchFamily="18" charset="0"/>
                                <a:cs typeface="Times New Roman" panose="02020603050405020304" pitchFamily="18" charset="0"/>
                              </a:rPr>
                              <m:t>𝑓</m:t>
                            </m:r>
                          </m:e>
                          <m:sup>
                            <m:r>
                              <a:rPr lang="en-IN" sz="2400" b="0" i="1">
                                <a:latin typeface="Cambria Math" panose="02040503050406030204" pitchFamily="18" charset="0"/>
                                <a:cs typeface="Times New Roman" panose="02020603050405020304" pitchFamily="18" charset="0"/>
                              </a:rPr>
                              <m:t>′</m:t>
                            </m:r>
                          </m:sup>
                        </m:sSup>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0</m:t>
                                </m:r>
                              </m:sub>
                            </m:sSub>
                          </m:e>
                        </m:d>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48833" y="1052622"/>
                <a:ext cx="10515600" cy="5369442"/>
              </a:xfrm>
              <a:blipFill>
                <a:blip r:embed="rId2" cstate="print"/>
                <a:stretch>
                  <a:fillRect l="-870" b="-455"/>
                </a:stretch>
              </a:blipFill>
            </p:spPr>
            <p:txBody>
              <a:bodyPr/>
              <a:lstStyle/>
              <a:p>
                <a:r>
                  <a:rPr lang="en-IN">
                    <a:noFill/>
                  </a:rPr>
                  <a:t> </a:t>
                </a:r>
              </a:p>
            </p:txBody>
          </p:sp>
        </mc:Fallback>
      </mc:AlternateContent>
    </p:spTree>
    <p:extLst>
      <p:ext uri="{BB962C8B-B14F-4D97-AF65-F5344CB8AC3E}">
        <p14:creationId xmlns:p14="http://schemas.microsoft.com/office/powerpoint/2010/main" val="140523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num>
                      <m:den>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𝑓</m:t>
                            </m:r>
                          </m:e>
                          <m:sup>
                            <m:r>
                              <a:rPr lang="en-IN" sz="220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=2−</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−3</m:t>
                            </m:r>
                          </m:e>
                        </m:d>
                      </m:num>
                      <m:den>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9</m:t>
                            </m:r>
                          </m:e>
                        </m:d>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a:latin typeface="Cambria Math" panose="02040503050406030204" pitchFamily="18" charset="0"/>
                            <a:cs typeface="Times New Roman" panose="02020603050405020304" pitchFamily="18" charset="0"/>
                          </a:rPr>
                          <m:t>𝟏</m:t>
                        </m:r>
                      </m:sub>
                    </m:sSub>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𝟑𝟑𝟑</m:t>
                    </m:r>
                  </m:oMath>
                </a14:m>
                <a:r>
                  <a:rPr lang="en-IN" sz="2200" b="1" dirty="0" smtClean="0">
                    <a:latin typeface="Times New Roman" panose="02020603050405020304" pitchFamily="18" charset="0"/>
                    <a:cs typeface="Times New Roman" panose="02020603050405020304" pitchFamily="18" charset="0"/>
                  </a:rPr>
                  <a:t> </a:t>
                </a:r>
              </a:p>
              <a:p>
                <a:pPr marL="0" indent="0">
                  <a:buNone/>
                </a:pPr>
                <a:r>
                  <a:rPr lang="en-IN" sz="2400" b="1" dirty="0">
                    <a:latin typeface="Times New Roman" panose="02020603050405020304" pitchFamily="18" charset="0"/>
                    <a:cs typeface="Times New Roman" panose="02020603050405020304" pitchFamily="18" charset="0"/>
                  </a:rPr>
                  <a:t>Step </a:t>
                </a:r>
                <a:r>
                  <a:rPr lang="en-IN" sz="2400" b="1" dirty="0" smtClean="0">
                    <a:latin typeface="Times New Roman" panose="02020603050405020304" pitchFamily="18" charset="0"/>
                    <a:cs typeface="Times New Roman" panose="02020603050405020304" pitchFamily="18" charset="0"/>
                  </a:rPr>
                  <a:t>2:</a:t>
                </a:r>
                <a:r>
                  <a:rPr lang="en-IN" sz="2400" b="1" dirty="0">
                    <a:latin typeface="Times New Roman" panose="02020603050405020304" pitchFamily="18" charset="0"/>
                    <a:cs typeface="Times New Roman" panose="02020603050405020304" pitchFamily="18" charset="0"/>
                  </a:rPr>
                  <a:t> </a:t>
                </a:r>
                <a:r>
                  <a:rPr lang="en-IN" sz="2400" b="1"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e>
                        </m:d>
                      </m:num>
                      <m:den>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𝑓</m:t>
                            </m:r>
                          </m:e>
                          <m:sup>
                            <m:r>
                              <a:rPr lang="en-IN" sz="2400" i="1">
                                <a:latin typeface="Cambria Math" panose="02040503050406030204" pitchFamily="18" charset="0"/>
                                <a:cs typeface="Times New Roman" panose="02020603050405020304" pitchFamily="18" charset="0"/>
                              </a:rPr>
                              <m:t>′</m:t>
                            </m:r>
                          </m:sup>
                        </m:sSup>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e>
                        </m:d>
                      </m:den>
                    </m:f>
                  </m:oMath>
                </a14:m>
                <a:r>
                  <a:rPr lang="en-IN" sz="2200" b="1" dirty="0" smtClean="0">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e>
                        </m:d>
                      </m:num>
                      <m:den>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𝑓</m:t>
                            </m:r>
                          </m:e>
                          <m:sup>
                            <m:r>
                              <a:rPr lang="en-IN" sz="220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0.699</m:t>
                            </m:r>
                          </m:e>
                        </m:d>
                      </m:num>
                      <m:den>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13.329</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𝟐</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𝟐𝟖𝟏</m:t>
                    </m:r>
                  </m:oMath>
                </a14:m>
                <a:r>
                  <a:rPr lang="en-IN" sz="2200" b="1" dirty="0">
                    <a:latin typeface="Times New Roman" panose="02020603050405020304" pitchFamily="18" charset="0"/>
                    <a:cs typeface="Times New Roman" panose="02020603050405020304" pitchFamily="18" charset="0"/>
                  </a:rPr>
                  <a:t> </a:t>
                </a:r>
              </a:p>
              <a:p>
                <a:pPr marL="0" indent="0">
                  <a:buNone/>
                </a:pPr>
                <a:r>
                  <a:rPr lang="en-IN" sz="2000" b="1" dirty="0">
                    <a:latin typeface="Times New Roman" panose="02020603050405020304" pitchFamily="18" charset="0"/>
                    <a:cs typeface="Times New Roman" panose="02020603050405020304" pitchFamily="18" charset="0"/>
                  </a:rPr>
                  <a:t>Step </a:t>
                </a:r>
                <a:r>
                  <a:rPr lang="en-IN" sz="2000" b="1" dirty="0" smtClean="0">
                    <a:latin typeface="Times New Roman" panose="02020603050405020304" pitchFamily="18" charset="0"/>
                    <a:cs typeface="Times New Roman" panose="02020603050405020304" pitchFamily="18" charset="0"/>
                  </a:rPr>
                  <a:t>3:     </a:t>
                </a:r>
                <a14:m>
                  <m:oMath xmlns:m="http://schemas.openxmlformats.org/officeDocument/2006/math">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m:t>
                    </m:r>
                    <m:f>
                      <m:fPr>
                        <m:ctrlPr>
                          <a:rPr lang="en-IN" sz="2000" i="1">
                            <a:latin typeface="Cambria Math" panose="02040503050406030204" pitchFamily="18" charset="0"/>
                            <a:cs typeface="Times New Roman" panose="02020603050405020304" pitchFamily="18" charset="0"/>
                          </a:rPr>
                        </m:ctrlPr>
                      </m:fPr>
                      <m:num>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e>
                        </m:d>
                      </m:num>
                      <m:den>
                        <m:sSup>
                          <m:sSupPr>
                            <m:ctrlPr>
                              <a:rPr lang="en-IN" sz="2000" i="1">
                                <a:latin typeface="Cambria Math" panose="02040503050406030204" pitchFamily="18" charset="0"/>
                                <a:cs typeface="Times New Roman" panose="02020603050405020304" pitchFamily="18" charset="0"/>
                              </a:rPr>
                            </m:ctrlPr>
                          </m:sSupPr>
                          <m:e>
                            <m:r>
                              <a:rPr lang="en-IN" sz="2000" i="1">
                                <a:latin typeface="Cambria Math" panose="02040503050406030204" pitchFamily="18" charset="0"/>
                                <a:cs typeface="Times New Roman" panose="02020603050405020304" pitchFamily="18" charset="0"/>
                              </a:rPr>
                              <m:t>𝑓</m:t>
                            </m:r>
                          </m:e>
                          <m:sup>
                            <m:r>
                              <a:rPr lang="en-IN" sz="2000" i="1">
                                <a:latin typeface="Cambria Math" panose="02040503050406030204" pitchFamily="18" charset="0"/>
                                <a:cs typeface="Times New Roman" panose="02020603050405020304" pitchFamily="18" charset="0"/>
                              </a:rPr>
                              <m:t>′</m:t>
                            </m:r>
                          </m:sup>
                        </m:sSup>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e>
                        </m:d>
                      </m:den>
                    </m:f>
                  </m:oMath>
                </a14:m>
                <a:r>
                  <a:rPr lang="en-IN" sz="2000" b="1" dirty="0">
                    <a:latin typeface="Times New Roman" panose="02020603050405020304" pitchFamily="18" charset="0"/>
                    <a:cs typeface="Times New Roman" panose="02020603050405020304" pitchFamily="18" charset="0"/>
                  </a:rPr>
                  <a:t> </a:t>
                </a:r>
              </a:p>
              <a:p>
                <a:pPr marL="0" indent="0">
                  <a:buNone/>
                </a:pPr>
                <a:r>
                  <a:rPr lang="en-IN" sz="2000" dirty="0" smtClean="0">
                    <a:cs typeface="Times New Roman" panose="02020603050405020304" pitchFamily="18" charset="0"/>
                  </a:rPr>
                  <a:t>                  </a:t>
                </a:r>
                <a14:m>
                  <m:oMath xmlns:m="http://schemas.openxmlformats.org/officeDocument/2006/math">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281</m:t>
                    </m:r>
                    <m:r>
                      <a:rPr lang="en-IN" sz="2000" i="1">
                        <a:latin typeface="Cambria Math" panose="02040503050406030204" pitchFamily="18" charset="0"/>
                        <a:cs typeface="Times New Roman" panose="02020603050405020304" pitchFamily="18" charset="0"/>
                      </a:rPr>
                      <m:t>−</m:t>
                    </m:r>
                    <m:f>
                      <m:fPr>
                        <m:ctrlPr>
                          <a:rPr lang="en-IN" sz="2000" i="1">
                            <a:latin typeface="Cambria Math" panose="02040503050406030204" pitchFamily="18" charset="0"/>
                            <a:cs typeface="Times New Roman" panose="02020603050405020304" pitchFamily="18" charset="0"/>
                          </a:rPr>
                        </m:ctrlPr>
                      </m:fPr>
                      <m:num>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281</m:t>
                            </m:r>
                          </m:e>
                        </m:d>
                      </m:num>
                      <m:den>
                        <m:sSup>
                          <m:sSupPr>
                            <m:ctrlPr>
                              <a:rPr lang="en-IN" sz="2000" i="1">
                                <a:latin typeface="Cambria Math" panose="02040503050406030204" pitchFamily="18" charset="0"/>
                                <a:cs typeface="Times New Roman" panose="02020603050405020304" pitchFamily="18" charset="0"/>
                              </a:rPr>
                            </m:ctrlPr>
                          </m:sSupPr>
                          <m:e>
                            <m:r>
                              <a:rPr lang="en-IN" sz="2000" i="1">
                                <a:latin typeface="Cambria Math" panose="02040503050406030204" pitchFamily="18" charset="0"/>
                                <a:cs typeface="Times New Roman" panose="02020603050405020304" pitchFamily="18" charset="0"/>
                              </a:rPr>
                              <m:t>𝑓</m:t>
                            </m:r>
                          </m:e>
                          <m:sup>
                            <m:r>
                              <a:rPr lang="en-IN" sz="2000" i="1">
                                <a:latin typeface="Cambria Math" panose="02040503050406030204" pitchFamily="18" charset="0"/>
                                <a:cs typeface="Times New Roman" panose="02020603050405020304" pitchFamily="18" charset="0"/>
                              </a:rPr>
                              <m:t>′</m:t>
                            </m:r>
                          </m:sup>
                        </m:sSup>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281</m:t>
                            </m:r>
                          </m:e>
                        </m:d>
                      </m:den>
                    </m:f>
                  </m:oMath>
                </a14:m>
                <a:r>
                  <a:rPr lang="en-IN" sz="2200" b="1" dirty="0" smtClean="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219237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Autofit/>
              </a:bodyPr>
              <a:lstStyle/>
              <a:p>
                <a:pPr marL="0" indent="0">
                  <a:buNone/>
                </a:pPr>
                <a:r>
                  <a:rPr lang="en-IN" sz="23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.281</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0.025</m:t>
                            </m:r>
                          </m:e>
                        </m:d>
                      </m:num>
                      <m:den>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12.609</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b="1" dirty="0">
                    <a:cs typeface="Times New Roman" panose="02020603050405020304" pitchFamily="18" charset="0"/>
                  </a:rPr>
                  <a:t>             </a:t>
                </a: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𝟑</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𝟐𝟕𝟗</m:t>
                    </m:r>
                  </m:oMath>
                </a14:m>
                <a:r>
                  <a:rPr lang="en-IN" sz="2200" b="1" dirty="0">
                    <a:latin typeface="Times New Roman" panose="02020603050405020304" pitchFamily="18" charset="0"/>
                    <a:cs typeface="Times New Roman" panose="02020603050405020304" pitchFamily="18" charset="0"/>
                  </a:rPr>
                  <a:t> </a:t>
                </a:r>
              </a:p>
              <a:p>
                <a:pPr marL="0" indent="0">
                  <a:buNone/>
                </a:pPr>
                <a:r>
                  <a:rPr lang="en-IN" sz="2200" b="1" dirty="0">
                    <a:latin typeface="Times New Roman" panose="02020603050405020304" pitchFamily="18" charset="0"/>
                    <a:cs typeface="Times New Roman" panose="02020603050405020304" pitchFamily="18" charset="0"/>
                  </a:rPr>
                  <a:t>Step </a:t>
                </a:r>
                <a:r>
                  <a:rPr lang="en-IN" sz="2200" b="1" dirty="0" smtClean="0">
                    <a:latin typeface="Times New Roman" panose="02020603050405020304" pitchFamily="18" charset="0"/>
                    <a:cs typeface="Times New Roman" panose="02020603050405020304" pitchFamily="18" charset="0"/>
                  </a:rPr>
                  <a:t>4: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4</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e>
                        </m:d>
                      </m:num>
                      <m:den>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𝑓</m:t>
                            </m:r>
                          </m:e>
                          <m:sup>
                            <m:r>
                              <a:rPr lang="en-IN" sz="220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e>
                        </m:d>
                      </m:den>
                    </m:f>
                  </m:oMath>
                </a14:m>
                <a:r>
                  <a:rPr lang="en-IN" sz="2200" b="1"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b="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4</m:t>
                        </m:r>
                      </m:sub>
                    </m:sSub>
                    <m:r>
                      <a:rPr lang="en-IN" sz="2200" b="0" i="1">
                        <a:latin typeface="Cambria Math" panose="02040503050406030204" pitchFamily="18" charset="0"/>
                        <a:cs typeface="Times New Roman" panose="02020603050405020304" pitchFamily="18" charset="0"/>
                      </a:rPr>
                      <m:t>=2.279−</m:t>
                    </m:r>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2.279</m:t>
                            </m:r>
                          </m:e>
                        </m:d>
                      </m:num>
                      <m:den>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𝑓</m:t>
                            </m:r>
                          </m:e>
                          <m:sup>
                            <m:r>
                              <a:rPr lang="en-IN" sz="2200" b="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2.279</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4</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279</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2.582</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b="1" dirty="0">
                    <a:cs typeface="Times New Roman" panose="02020603050405020304" pitchFamily="18" charset="0"/>
                  </a:rPr>
                  <a:t>              </a:t>
                </a: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𝟒</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𝟐𝟕𝟗</m:t>
                    </m:r>
                  </m:oMath>
                </a14:m>
                <a:r>
                  <a:rPr lang="en-IN" sz="2200" b="1"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The real root is </a:t>
                </a:r>
                <a14:m>
                  <m:oMath xmlns:m="http://schemas.openxmlformats.org/officeDocument/2006/math">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279</m:t>
                    </m:r>
                  </m:oMath>
                </a14:m>
                <a:r>
                  <a:rPr lang="en-IN" sz="2200" dirty="0" smtClean="0">
                    <a:latin typeface="Times New Roman" panose="02020603050405020304" pitchFamily="18" charset="0"/>
                    <a:cs typeface="Times New Roman" panose="02020603050405020304" pitchFamily="18"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343772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lnSpcReduction="10000"/>
              </a:bodyPr>
              <a:lstStyle/>
              <a:p>
                <a:pPr marL="0" indent="0">
                  <a:buNone/>
                </a:pPr>
                <a:r>
                  <a:rPr lang="en-IN" b="1" i="1" dirty="0" smtClean="0">
                    <a:solidFill>
                      <a:srgbClr val="00B0F0"/>
                    </a:solidFill>
                    <a:latin typeface="Times New Roman" panose="02020603050405020304" pitchFamily="18" charset="0"/>
                    <a:cs typeface="Times New Roman" panose="02020603050405020304" pitchFamily="18" charset="0"/>
                  </a:rPr>
                  <a:t>FINITE DIFFERENCES</a:t>
                </a:r>
              </a:p>
              <a:p>
                <a:pPr marL="0" indent="0">
                  <a:buNone/>
                </a:pPr>
                <a:r>
                  <a:rPr lang="en-IN" sz="2400" b="1" i="1" dirty="0" smtClean="0">
                    <a:latin typeface="Times New Roman" panose="02020603050405020304" pitchFamily="18" charset="0"/>
                    <a:cs typeface="Times New Roman" panose="02020603050405020304" pitchFamily="18" charset="0"/>
                  </a:rPr>
                  <a:t>Newton’s Forward interpolation formula (NFIF)</a:t>
                </a:r>
              </a:p>
              <a:p>
                <a:pPr marL="0" indent="0">
                  <a:buNone/>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The value of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𝑟h</m:t>
                    </m:r>
                  </m:oMath>
                </a14:m>
                <a:r>
                  <a:rPr lang="en-IN" sz="2200" dirty="0" smtClean="0">
                    <a:latin typeface="Times New Roman" panose="02020603050405020304" pitchFamily="18" charset="0"/>
                    <a:cs typeface="Times New Roman" panose="02020603050405020304" pitchFamily="18" charset="0"/>
                  </a:rPr>
                  <a:t> is approximately given by </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900" b="0" i="1" smtClean="0">
                          <a:latin typeface="Cambria Math" panose="02040503050406030204" pitchFamily="18" charset="0"/>
                          <a:cs typeface="Times New Roman" panose="02020603050405020304" pitchFamily="18" charset="0"/>
                        </a:rPr>
                        <m:t>𝑦</m:t>
                      </m:r>
                      <m:r>
                        <a:rPr lang="en-IN" sz="1900" b="0" i="1" smtClean="0">
                          <a:latin typeface="Cambria Math" panose="02040503050406030204" pitchFamily="18" charset="0"/>
                          <a:cs typeface="Times New Roman" panose="02020603050405020304" pitchFamily="18" charset="0"/>
                        </a:rPr>
                        <m:t>=</m:t>
                      </m:r>
                      <m:sSub>
                        <m:sSubPr>
                          <m:ctrlPr>
                            <a:rPr lang="en-IN" sz="1900" b="0" i="1" smtClean="0">
                              <a:latin typeface="Cambria Math" panose="02040503050406030204" pitchFamily="18" charset="0"/>
                              <a:cs typeface="Times New Roman" panose="02020603050405020304" pitchFamily="18" charset="0"/>
                            </a:rPr>
                          </m:ctrlPr>
                        </m:sSubPr>
                        <m:e>
                          <m:r>
                            <a:rPr lang="en-IN" sz="1900" b="0" i="1" smtClean="0">
                              <a:latin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900" b="0" i="1" smtClean="0">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b="0" i="1" smtClean="0">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900" b="0" i="1" smtClean="0">
                              <a:latin typeface="Cambria Math" panose="02040503050406030204" pitchFamily="18" charset="0"/>
                              <a:ea typeface="Cambria Math" panose="02040503050406030204" pitchFamily="18" charset="0"/>
                              <a:cs typeface="Times New Roman" panose="02020603050405020304" pitchFamily="18" charset="0"/>
                            </a:rPr>
                            <m:t>3</m:t>
                          </m:r>
                          <m:r>
                            <a:rPr lang="en-IN" sz="1900" i="1">
                              <a:latin typeface="Cambria Math" panose="02040503050406030204" pitchFamily="18" charset="0"/>
                              <a:ea typeface="Cambria Math" panose="02040503050406030204" pitchFamily="18" charset="0"/>
                              <a:cs typeface="Times New Roman" panose="02020603050405020304" pitchFamily="18" charset="0"/>
                            </a:rPr>
                            <m:t>!</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ea typeface="Cambria Math" panose="02040503050406030204" pitchFamily="18" charset="0"/>
                              <a:cs typeface="Times New Roman" panose="02020603050405020304" pitchFamily="18" charset="0"/>
                            </a:rPr>
                            <m:t>∆</m:t>
                          </m:r>
                        </m:e>
                        <m:sup>
                          <m:r>
                            <a:rPr lang="en-IN" sz="1900" b="0" i="1" smtClean="0">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i="1">
                                  <a:latin typeface="Cambria Math" panose="02040503050406030204" pitchFamily="18" charset="0"/>
                                  <a:ea typeface="Cambria Math" panose="02040503050406030204" pitchFamily="18" charset="0"/>
                                  <a:cs typeface="Times New Roman" panose="02020603050405020304" pitchFamily="18" charset="0"/>
                                </a:rPr>
                                <m:t>−2</m:t>
                              </m:r>
                            </m:e>
                          </m:d>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−1</m:t>
                                  </m:r>
                                </m:e>
                              </m:d>
                            </m:e>
                          </m:d>
                        </m:num>
                        <m:den>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r>
                            <a:rPr lang="en-IN" sz="1900" i="1">
                              <a:latin typeface="Cambria Math" panose="02040503050406030204" pitchFamily="18" charset="0"/>
                              <a:ea typeface="Cambria Math" panose="02040503050406030204" pitchFamily="18" charset="0"/>
                              <a:cs typeface="Times New Roman" panose="02020603050405020304" pitchFamily="18" charset="0"/>
                            </a:rPr>
                            <m:t>!</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ea typeface="Cambria Math" panose="02040503050406030204" pitchFamily="18" charset="0"/>
                              <a:cs typeface="Times New Roman" panose="02020603050405020304" pitchFamily="18" charset="0"/>
                            </a:rPr>
                            <m:t>∆</m:t>
                          </m:r>
                        </m:e>
                        <m:sup>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i="1">
                              <a:latin typeface="Cambria Math" panose="02040503050406030204" pitchFamily="18" charset="0"/>
                              <a:ea typeface="Cambria Math" panose="02040503050406030204" pitchFamily="18" charset="0"/>
                              <a:cs typeface="Times New Roman" panose="02020603050405020304" pitchFamily="18" charset="0"/>
                            </a:rPr>
                            <m:t>0</m:t>
                          </m:r>
                        </m:sub>
                      </m:sSub>
                    </m:oMath>
                  </m:oMathPara>
                </a14:m>
                <a:endParaRPr lang="en-IN" sz="19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Where, </a:t>
                </a:r>
                <a14:m>
                  <m:oMath xmlns:m="http://schemas.openxmlformats.org/officeDocument/2006/math">
                    <m:r>
                      <a:rPr lang="en-IN" sz="24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is any real number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0</m:t>
                            </m:r>
                          </m:sub>
                        </m:sSub>
                      </m:num>
                      <m:den>
                        <m:r>
                          <a:rPr lang="en-IN" sz="2400" b="0" i="1" smtClean="0">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000" i="1">
                        <a:latin typeface="Cambria Math" panose="02040503050406030204" pitchFamily="18" charset="0"/>
                        <a:ea typeface="Cambria Math" panose="02040503050406030204" pitchFamily="18" charset="0"/>
                        <a:cs typeface="Times New Roman" panose="02020603050405020304" pitchFamily="18" charset="0"/>
                      </a:rPr>
                      <m:t>h</m:t>
                    </m:r>
                  </m:oMath>
                </a14:m>
                <a:r>
                  <a:rPr lang="en-IN" sz="2200" dirty="0" smtClean="0">
                    <a:latin typeface="Times New Roman" panose="02020603050405020304" pitchFamily="18" charset="0"/>
                    <a:cs typeface="Times New Roman" panose="02020603050405020304" pitchFamily="18" charset="0"/>
                  </a:rPr>
                  <a:t> is step length.</a:t>
                </a:r>
              </a:p>
              <a:p>
                <a:pPr marL="0" indent="0">
                  <a:buNone/>
                </a:pPr>
                <a:r>
                  <a:rPr lang="en-IN" sz="2400" b="1" i="1" dirty="0">
                    <a:latin typeface="Times New Roman" panose="02020603050405020304" pitchFamily="18" charset="0"/>
                    <a:cs typeface="Times New Roman" panose="02020603050405020304" pitchFamily="18" charset="0"/>
                  </a:rPr>
                  <a:t>Newton’s </a:t>
                </a:r>
                <a:r>
                  <a:rPr lang="en-IN" sz="2400" b="1" i="1" dirty="0" smtClean="0">
                    <a:latin typeface="Times New Roman" panose="02020603050405020304" pitchFamily="18" charset="0"/>
                    <a:cs typeface="Times New Roman" panose="02020603050405020304" pitchFamily="18" charset="0"/>
                  </a:rPr>
                  <a:t>Backward </a:t>
                </a:r>
                <a:r>
                  <a:rPr lang="en-IN" sz="2400" b="1" i="1" dirty="0">
                    <a:latin typeface="Times New Roman" panose="02020603050405020304" pitchFamily="18" charset="0"/>
                    <a:cs typeface="Times New Roman" panose="02020603050405020304" pitchFamily="18" charset="0"/>
                  </a:rPr>
                  <a:t>interpolation formula (</a:t>
                </a:r>
                <a:r>
                  <a:rPr lang="en-IN" sz="2400" b="1" i="1" dirty="0" smtClean="0">
                    <a:latin typeface="Times New Roman" panose="02020603050405020304" pitchFamily="18" charset="0"/>
                    <a:cs typeface="Times New Roman" panose="02020603050405020304" pitchFamily="18" charset="0"/>
                  </a:rPr>
                  <a:t>NBIF</a:t>
                </a:r>
                <a:r>
                  <a:rPr lang="en-IN" sz="2400" b="1" i="1" dirty="0">
                    <a:latin typeface="Times New Roman" panose="02020603050405020304" pitchFamily="18" charset="0"/>
                    <a:cs typeface="Times New Roman" panose="02020603050405020304" pitchFamily="18" charset="0"/>
                  </a:rPr>
                  <a:t>)</a:t>
                </a:r>
              </a:p>
              <a:p>
                <a:pPr marL="0" indent="0">
                  <a:buNone/>
                </a:pPr>
                <a:r>
                  <a:rPr lang="en-IN" sz="2400" dirty="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The value of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𝑓</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at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𝑟h</m:t>
                    </m:r>
                  </m:oMath>
                </a14:m>
                <a:r>
                  <a:rPr lang="en-IN" sz="2200" dirty="0">
                    <a:latin typeface="Times New Roman" panose="02020603050405020304" pitchFamily="18" charset="0"/>
                    <a:cs typeface="Times New Roman" panose="02020603050405020304" pitchFamily="18" charset="0"/>
                  </a:rPr>
                  <a:t> is approximately given by </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900" i="1">
                          <a:latin typeface="Cambria Math" panose="02040503050406030204" pitchFamily="18" charset="0"/>
                          <a:cs typeface="Times New Roman" panose="02020603050405020304" pitchFamily="18" charset="0"/>
                        </a:rPr>
                        <m:t>𝑦</m:t>
                      </m:r>
                      <m:r>
                        <a:rPr lang="en-IN" sz="1900" i="1">
                          <a:latin typeface="Cambria Math" panose="02040503050406030204" pitchFamily="18" charset="0"/>
                          <a:cs typeface="Times New Roman" panose="02020603050405020304" pitchFamily="18" charset="0"/>
                        </a:rPr>
                        <m:t>=</m:t>
                      </m:r>
                      <m:sSub>
                        <m:sSubPr>
                          <m:ctrlPr>
                            <a:rPr lang="en-IN" sz="1900" i="1">
                              <a:latin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𝑟</m:t>
                      </m:r>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900" i="1">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i="1">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900" i="1">
                              <a:latin typeface="Cambria Math" panose="02040503050406030204" pitchFamily="18" charset="0"/>
                              <a:ea typeface="Cambria Math" panose="02040503050406030204" pitchFamily="18" charset="0"/>
                              <a:cs typeface="Times New Roman" panose="02020603050405020304" pitchFamily="18" charset="0"/>
                            </a:rPr>
                            <m:t>3!</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i="1">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2</m:t>
                              </m:r>
                            </m:e>
                          </m:d>
                          <m:r>
                            <a:rPr lang="en-IN" sz="19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𝑛</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e>
                          </m:d>
                        </m:num>
                        <m:den>
                          <m:r>
                            <a:rPr lang="en-IN" sz="1900" i="1">
                              <a:latin typeface="Cambria Math" panose="02040503050406030204" pitchFamily="18" charset="0"/>
                              <a:ea typeface="Cambria Math" panose="02040503050406030204" pitchFamily="18" charset="0"/>
                              <a:cs typeface="Times New Roman" panose="02020603050405020304" pitchFamily="18" charset="0"/>
                            </a:rPr>
                            <m:t>𝑛</m:t>
                          </m:r>
                          <m:r>
                            <a:rPr lang="en-IN" sz="1900" i="1">
                              <a:latin typeface="Cambria Math" panose="02040503050406030204" pitchFamily="18" charset="0"/>
                              <a:ea typeface="Cambria Math" panose="02040503050406030204" pitchFamily="18" charset="0"/>
                              <a:cs typeface="Times New Roman" panose="02020603050405020304" pitchFamily="18" charset="0"/>
                            </a:rPr>
                            <m:t>!</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i="1">
                              <a:latin typeface="Cambria Math" panose="02040503050406030204" pitchFamily="18" charset="0"/>
                              <a:ea typeface="Cambria Math" panose="02040503050406030204" pitchFamily="18" charset="0"/>
                              <a:cs typeface="Times New Roman" panose="02020603050405020304" pitchFamily="18" charset="0"/>
                            </a:rPr>
                            <m:t>𝑛</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oMath>
                  </m:oMathPara>
                </a14:m>
                <a:endParaRPr lang="en-IN" sz="19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Where, </a:t>
                </a:r>
                <a14:m>
                  <m:oMath xmlns:m="http://schemas.openxmlformats.org/officeDocument/2006/math">
                    <m:r>
                      <a:rPr lang="en-IN" sz="2400">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is any real number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𝑛</m:t>
                            </m:r>
                          </m:sub>
                        </m:sSub>
                      </m:num>
                      <m:den>
                        <m:r>
                          <a:rPr lang="en-IN" sz="2400" i="1">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a:rPr lang="en-IN" sz="2000" i="1">
                        <a:latin typeface="Cambria Math" panose="02040503050406030204" pitchFamily="18" charset="0"/>
                        <a:ea typeface="Cambria Math" panose="02040503050406030204" pitchFamily="18" charset="0"/>
                        <a:cs typeface="Times New Roman" panose="02020603050405020304" pitchFamily="18" charset="0"/>
                      </a:rPr>
                      <m:t>h</m:t>
                    </m:r>
                  </m:oMath>
                </a14:m>
                <a:r>
                  <a:rPr lang="en-IN" sz="2200" dirty="0">
                    <a:latin typeface="Times New Roman" panose="02020603050405020304" pitchFamily="18" charset="0"/>
                    <a:cs typeface="Times New Roman" panose="02020603050405020304" pitchFamily="18" charset="0"/>
                  </a:rPr>
                  <a:t> is step length.</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17" t="-2907"/>
                </a:stretch>
              </a:blipFill>
            </p:spPr>
            <p:txBody>
              <a:bodyPr/>
              <a:lstStyle/>
              <a:p>
                <a:r>
                  <a:rPr lang="en-IN">
                    <a:noFill/>
                  </a:rPr>
                  <a:t> </a:t>
                </a:r>
              </a:p>
            </p:txBody>
          </p:sp>
        </mc:Fallback>
      </mc:AlternateContent>
    </p:spTree>
    <p:extLst>
      <p:ext uri="{BB962C8B-B14F-4D97-AF65-F5344CB8AC3E}">
        <p14:creationId xmlns:p14="http://schemas.microsoft.com/office/powerpoint/2010/main" val="351423316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1. The population of a town is given by the following data </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Using appropriate interpolation formula calculate the increase in the population from the year 1975 to 2005.</a:t>
                </a:r>
              </a:p>
              <a:p>
                <a:pPr marL="0" indent="0">
                  <a:buNone/>
                </a:pPr>
                <a:r>
                  <a:rPr lang="en-IN" sz="2200" b="1" dirty="0" smtClean="0">
                    <a:latin typeface="Times New Roman" panose="02020603050405020304" pitchFamily="18" charset="0"/>
                    <a:cs typeface="Times New Roman" panose="02020603050405020304" pitchFamily="18" charset="0"/>
                  </a:rPr>
                  <a:t>Sol:  a)</a:t>
                </a:r>
                <a:r>
                  <a:rPr lang="en-IN" sz="2400" dirty="0" smtClean="0">
                    <a:latin typeface="Times New Roman" panose="02020603050405020304" pitchFamily="18" charset="0"/>
                    <a:cs typeface="Times New Roman" panose="02020603050405020304" pitchFamily="18" charset="0"/>
                  </a:rPr>
                  <a:t>To </a:t>
                </a:r>
                <a:r>
                  <a:rPr lang="en-IN" sz="2400" dirty="0">
                    <a:latin typeface="Times New Roman" panose="02020603050405020304" pitchFamily="18" charset="0"/>
                    <a:cs typeface="Times New Roman" panose="02020603050405020304" pitchFamily="18" charset="0"/>
                  </a:rPr>
                  <a:t>find </a:t>
                </a:r>
                <a14:m>
                  <m:oMath xmlns:m="http://schemas.openxmlformats.org/officeDocument/2006/math">
                    <m:r>
                      <a:rPr lang="en-IN" sz="2400" b="1" i="1">
                        <a:latin typeface="Cambria Math" panose="02040503050406030204" pitchFamily="18" charset="0"/>
                        <a:cs typeface="Times New Roman" panose="02020603050405020304" pitchFamily="18" charset="0"/>
                      </a:rPr>
                      <m:t>𝒇</m:t>
                    </m:r>
                    <m:d>
                      <m:dPr>
                        <m:ctrlPr>
                          <a:rPr lang="en-IN" sz="2400" b="1" i="1">
                            <a:latin typeface="Cambria Math" panose="02040503050406030204" pitchFamily="18" charset="0"/>
                            <a:cs typeface="Times New Roman" panose="02020603050405020304" pitchFamily="18" charset="0"/>
                          </a:rPr>
                        </m:ctrlPr>
                      </m:dPr>
                      <m:e>
                        <m:r>
                          <a:rPr lang="en-IN" sz="2400" b="1" i="1">
                            <a:latin typeface="Cambria Math" panose="02040503050406030204" pitchFamily="18" charset="0"/>
                            <a:cs typeface="Times New Roman" panose="02020603050405020304" pitchFamily="18" charset="0"/>
                          </a:rPr>
                          <m:t>𝟏𝟗𝟕𝟓</m:t>
                        </m:r>
                      </m:e>
                    </m:d>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=1975</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Here</a:t>
                </a:r>
                <a:r>
                  <a:rPr lang="en-IN" sz="2400" b="1"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h</m:t>
                    </m:r>
                    <m:r>
                      <a:rPr lang="en-IN" sz="2400" i="1">
                        <a:latin typeface="Cambria Math" panose="02040503050406030204" pitchFamily="18" charset="0"/>
                        <a:cs typeface="Times New Roman" panose="02020603050405020304" pitchFamily="18" charset="0"/>
                      </a:rPr>
                      <m:t>=10</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=1971</m:t>
                    </m:r>
                  </m:oMath>
                </a14:m>
                <a:r>
                  <a:rPr lang="en-IN" sz="2400" dirty="0">
                    <a:latin typeface="Times New Roman" panose="02020603050405020304" pitchFamily="18" charset="0"/>
                    <a:cs typeface="Times New Roman" panose="02020603050405020304" pitchFamily="18" charset="0"/>
                  </a:rPr>
                  <a:t>             </a:t>
                </a:r>
                <a:endParaRPr lang="en-IN" sz="24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endParaRPr lang="en-IN" sz="12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num>
                      <m:den>
                        <m:r>
                          <a:rPr lang="en-IN" sz="2400" i="1">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sz="2400" dirty="0">
                    <a:latin typeface="Times New Roman" panose="02020603050405020304" pitchFamily="18" charset="0"/>
                    <a:cs typeface="Times New Roman" panose="02020603050405020304" pitchFamily="18" charset="0"/>
                  </a:rPr>
                  <a:t> </a:t>
                </a:r>
              </a:p>
              <a:p>
                <a:pPr marL="0" indent="0">
                  <a:buNone/>
                </a:pPr>
                <a:endParaRPr lang="en-IN" sz="11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1975−1971</m:t>
                        </m:r>
                      </m:num>
                      <m:den>
                        <m:r>
                          <a:rPr lang="en-IN" sz="2400" i="1">
                            <a:latin typeface="Cambria Math" panose="02040503050406030204" pitchFamily="18" charset="0"/>
                            <a:ea typeface="Cambria Math" panose="02040503050406030204" pitchFamily="18" charset="0"/>
                            <a:cs typeface="Times New Roman" panose="02020603050405020304" pitchFamily="18" charset="0"/>
                          </a:rPr>
                          <m:t>10</m:t>
                        </m:r>
                      </m:den>
                    </m:f>
                  </m:oMath>
                </a14:m>
                <a:r>
                  <a:rPr lang="en-IN" sz="2400" dirty="0">
                    <a:latin typeface="Times New Roman" panose="02020603050405020304" pitchFamily="18" charset="0"/>
                    <a:cs typeface="Times New Roman" panose="02020603050405020304" pitchFamily="18" charset="0"/>
                  </a:rPr>
                  <a:t> </a:t>
                </a:r>
              </a:p>
              <a:p>
                <a:pPr marL="0" indent="0">
                  <a:buNone/>
                </a:pPr>
                <a:endParaRPr lang="en-IN" sz="11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1" i="1">
                        <a:latin typeface="Cambria Math" panose="02040503050406030204" pitchFamily="18" charset="0"/>
                        <a:ea typeface="Cambria Math" panose="02040503050406030204" pitchFamily="18" charset="0"/>
                        <a:cs typeface="Times New Roman" panose="02020603050405020304" pitchFamily="18" charset="0"/>
                      </a:rPr>
                      <m:t>𝒓</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𝟎</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𝟒</m:t>
                    </m:r>
                    <m:r>
                      <a:rPr lang="en-IN" sz="2400"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a:latin typeface="Times New Roman" panose="02020603050405020304" pitchFamily="18" charset="0"/>
                    <a:cs typeface="Times New Roman" panose="02020603050405020304" pitchFamily="18" charset="0"/>
                  </a:rPr>
                  <a:t> </a:t>
                </a:r>
              </a:p>
              <a:p>
                <a:pPr marL="0" indent="0">
                  <a:buNone/>
                </a:pPr>
                <a:endParaRPr lang="en-IN" sz="2200" b="1"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860" r="-1043"/>
                </a:stretch>
              </a:blipFill>
            </p:spPr>
            <p:txBody>
              <a:bodyPr/>
              <a:lstStyle/>
              <a:p>
                <a:r>
                  <a:rPr lang="en-IN">
                    <a:noFill/>
                  </a:rPr>
                  <a:t> </a:t>
                </a:r>
              </a:p>
            </p:txBody>
          </p:sp>
        </mc:Fallback>
      </mc:AlternateContent>
      <p:graphicFrame>
        <p:nvGraphicFramePr>
          <p:cNvPr id="2" name="Table 1"/>
          <p:cNvGraphicFramePr>
            <a:graphicFrameLocks noGrp="1"/>
          </p:cNvGraphicFramePr>
          <p:nvPr>
            <p:extLst>
              <p:ext uri="{D42A27DB-BD31-4B8C-83A1-F6EECF244321}">
                <p14:modId xmlns:p14="http://schemas.microsoft.com/office/powerpoint/2010/main" val="703276487"/>
              </p:ext>
            </p:extLst>
          </p:nvPr>
        </p:nvGraphicFramePr>
        <p:xfrm>
          <a:off x="1272206" y="1555531"/>
          <a:ext cx="9481932" cy="1019503"/>
        </p:xfrm>
        <a:graphic>
          <a:graphicData uri="http://schemas.openxmlformats.org/drawingml/2006/table">
            <a:tbl>
              <a:tblPr firstRow="1" bandRow="1">
                <a:tableStyleId>{5C22544A-7EE6-4342-B048-85BDC9FD1C3A}</a:tableStyleId>
              </a:tblPr>
              <a:tblGrid>
                <a:gridCol w="1918255">
                  <a:extLst>
                    <a:ext uri="{9D8B030D-6E8A-4147-A177-3AD203B41FA5}">
                      <a16:colId xmlns:a16="http://schemas.microsoft.com/office/drawing/2014/main" val="3589035526"/>
                    </a:ext>
                  </a:extLst>
                </a:gridCol>
                <a:gridCol w="1421296">
                  <a:extLst>
                    <a:ext uri="{9D8B030D-6E8A-4147-A177-3AD203B41FA5}">
                      <a16:colId xmlns:a16="http://schemas.microsoft.com/office/drawing/2014/main" val="1415019472"/>
                    </a:ext>
                  </a:extLst>
                </a:gridCol>
                <a:gridCol w="1401415">
                  <a:extLst>
                    <a:ext uri="{9D8B030D-6E8A-4147-A177-3AD203B41FA5}">
                      <a16:colId xmlns:a16="http://schemas.microsoft.com/office/drawing/2014/main" val="1058945949"/>
                    </a:ext>
                  </a:extLst>
                </a:gridCol>
                <a:gridCol w="1580322">
                  <a:extLst>
                    <a:ext uri="{9D8B030D-6E8A-4147-A177-3AD203B41FA5}">
                      <a16:colId xmlns:a16="http://schemas.microsoft.com/office/drawing/2014/main" val="3147672576"/>
                    </a:ext>
                  </a:extLst>
                </a:gridCol>
                <a:gridCol w="1580322">
                  <a:extLst>
                    <a:ext uri="{9D8B030D-6E8A-4147-A177-3AD203B41FA5}">
                      <a16:colId xmlns:a16="http://schemas.microsoft.com/office/drawing/2014/main" val="2168487152"/>
                    </a:ext>
                  </a:extLst>
                </a:gridCol>
                <a:gridCol w="1580322">
                  <a:extLst>
                    <a:ext uri="{9D8B030D-6E8A-4147-A177-3AD203B41FA5}">
                      <a16:colId xmlns:a16="http://schemas.microsoft.com/office/drawing/2014/main" val="1927807350"/>
                    </a:ext>
                  </a:extLst>
                </a:gridCol>
              </a:tblGrid>
              <a:tr h="378688">
                <a:tc>
                  <a:txBody>
                    <a:bodyPr/>
                    <a:lstStyle/>
                    <a:p>
                      <a:pPr algn="ctr"/>
                      <a:r>
                        <a:rPr lang="en-IN" dirty="0" smtClean="0">
                          <a:latin typeface="Times New Roman" panose="02020603050405020304" pitchFamily="18" charset="0"/>
                          <a:cs typeface="Times New Roman" panose="02020603050405020304" pitchFamily="18" charset="0"/>
                        </a:rPr>
                        <a:t>Year</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1971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1981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1991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2001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2011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73154239"/>
                  </a:ext>
                </a:extLst>
              </a:tr>
              <a:tr h="640815">
                <a:tc>
                  <a:txBody>
                    <a:bodyPr/>
                    <a:lstStyle/>
                    <a:p>
                      <a:pPr algn="ctr"/>
                      <a:r>
                        <a:rPr lang="en-IN" dirty="0" smtClean="0">
                          <a:latin typeface="Times New Roman" panose="02020603050405020304" pitchFamily="18" charset="0"/>
                          <a:cs typeface="Times New Roman" panose="02020603050405020304" pitchFamily="18" charset="0"/>
                        </a:rPr>
                        <a:t>Population            ( in thousand )</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19.96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39.65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58.81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77.18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94.58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85864270"/>
                  </a:ext>
                </a:extLst>
              </a:tr>
            </a:tbl>
          </a:graphicData>
        </a:graphic>
      </p:graphicFrame>
    </p:spTree>
    <p:extLst>
      <p:ext uri="{BB962C8B-B14F-4D97-AF65-F5344CB8AC3E}">
        <p14:creationId xmlns:p14="http://schemas.microsoft.com/office/powerpoint/2010/main" val="412021185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37685"/>
            <a:ext cx="10515600" cy="5241850"/>
          </a:xfrm>
        </p:spPr>
        <p:txBody>
          <a:bodyPr>
            <a:normAutofit/>
          </a:bodyPr>
          <a:lstStyle/>
          <a:p>
            <a:pPr marL="0" indent="0">
              <a:buNone/>
            </a:pPr>
            <a:endParaRPr lang="en-IN" sz="2200" b="1" dirty="0" smtClean="0">
              <a:latin typeface="Times New Roman" panose="02020603050405020304" pitchFamily="18" charset="0"/>
              <a:cs typeface="Times New Roman" panose="02020603050405020304" pitchFamily="18" charset="0"/>
            </a:endParaRPr>
          </a:p>
          <a:p>
            <a:pPr marL="0" indent="0">
              <a:buNone/>
            </a:pPr>
            <a:endParaRPr lang="en-IN" sz="2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838199" y="1520686"/>
              <a:ext cx="10949609" cy="4876800"/>
            </p:xfrm>
            <a:graphic>
              <a:graphicData uri="http://schemas.openxmlformats.org/drawingml/2006/table">
                <a:tbl>
                  <a:tblPr firstRow="1" bandRow="1">
                    <a:tableStyleId>{5940675A-B579-460E-94D1-54222C63F5DA}</a:tableStyleId>
                  </a:tblPr>
                  <a:tblGrid>
                    <a:gridCol w="1824935">
                      <a:extLst>
                        <a:ext uri="{9D8B030D-6E8A-4147-A177-3AD203B41FA5}">
                          <a16:colId xmlns:a16="http://schemas.microsoft.com/office/drawing/2014/main" val="2509252783"/>
                        </a:ext>
                      </a:extLst>
                    </a:gridCol>
                    <a:gridCol w="1824935">
                      <a:extLst>
                        <a:ext uri="{9D8B030D-6E8A-4147-A177-3AD203B41FA5}">
                          <a16:colId xmlns:a16="http://schemas.microsoft.com/office/drawing/2014/main" val="821506836"/>
                        </a:ext>
                      </a:extLst>
                    </a:gridCol>
                    <a:gridCol w="1824935">
                      <a:extLst>
                        <a:ext uri="{9D8B030D-6E8A-4147-A177-3AD203B41FA5}">
                          <a16:colId xmlns:a16="http://schemas.microsoft.com/office/drawing/2014/main" val="2207847361"/>
                        </a:ext>
                      </a:extLst>
                    </a:gridCol>
                    <a:gridCol w="2000191">
                      <a:extLst>
                        <a:ext uri="{9D8B030D-6E8A-4147-A177-3AD203B41FA5}">
                          <a16:colId xmlns:a16="http://schemas.microsoft.com/office/drawing/2014/main" val="3658633676"/>
                        </a:ext>
                      </a:extLst>
                    </a:gridCol>
                    <a:gridCol w="1885892">
                      <a:extLst>
                        <a:ext uri="{9D8B030D-6E8A-4147-A177-3AD203B41FA5}">
                          <a16:colId xmlns:a16="http://schemas.microsoft.com/office/drawing/2014/main" val="263380428"/>
                        </a:ext>
                      </a:extLst>
                    </a:gridCol>
                    <a:gridCol w="1588721">
                      <a:extLst>
                        <a:ext uri="{9D8B030D-6E8A-4147-A177-3AD203B41FA5}">
                          <a16:colId xmlns:a16="http://schemas.microsoft.com/office/drawing/2014/main" val="43516908"/>
                        </a:ext>
                      </a:extLst>
                    </a:gridCol>
                  </a:tblGrid>
                  <a:tr h="417444">
                    <a:tc>
                      <a:txBody>
                        <a:bodyPr/>
                        <a:lstStyle/>
                        <a:p>
                          <a:pPr algn="ct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rPr>
                                  <m:t>𝒙</m:t>
                                </m:r>
                              </m:oMath>
                            </m:oMathPara>
                          </a14:m>
                          <a:endParaRPr lang="en-IN" sz="2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rPr>
                                  <m:t>𝒚</m:t>
                                </m:r>
                              </m:oMath>
                            </m:oMathPara>
                          </a14:m>
                          <a:endParaRPr lang="en-IN" sz="2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200" b="1" dirty="0" smtClean="0"/>
                            <a:t>   </a:t>
                          </a:r>
                          <a14:m>
                            <m:oMath xmlns:m="http://schemas.openxmlformats.org/officeDocument/2006/math">
                              <m:r>
                                <a:rPr lang="en-IN" sz="2200" b="1" i="1" smtClean="0">
                                  <a:latin typeface="Cambria Math" panose="02040503050406030204" pitchFamily="18" charset="0"/>
                                </a:rPr>
                                <m:t>𝑰</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a14:m>
                          <a:endParaRPr lang="en-IN" sz="2200" b="1" dirty="0"/>
                        </a:p>
                      </a:txBody>
                      <a:tcPr/>
                    </a:tc>
                    <a:tc>
                      <a:txBody>
                        <a:bodyPr/>
                        <a:lstStyle/>
                        <a:p>
                          <a:pPr algn="ctr"/>
                          <a:r>
                            <a:rPr lang="en-IN" sz="2200" b="1" dirty="0" smtClean="0"/>
                            <a:t> </a:t>
                          </a:r>
                          <a14:m>
                            <m:oMath xmlns:m="http://schemas.openxmlformats.org/officeDocument/2006/math">
                              <m:r>
                                <a:rPr lang="en-IN" sz="2200" b="1" i="1" smtClean="0">
                                  <a:latin typeface="Cambria Math" panose="02040503050406030204" pitchFamily="18" charset="0"/>
                                </a:rPr>
                                <m:t>𝑰𝑰</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a14:m>
                          <a:endParaRPr lang="en-IN" sz="2200" b="1" dirty="0"/>
                        </a:p>
                      </a:txBody>
                      <a:tcPr/>
                    </a:tc>
                    <a:tc>
                      <a:txBody>
                        <a:bodyPr/>
                        <a:lstStyle/>
                        <a:p>
                          <a:pPr algn="ctr"/>
                          <a:r>
                            <a:rPr lang="en-IN" sz="2200" b="1" dirty="0" smtClean="0"/>
                            <a:t> </a:t>
                          </a:r>
                          <a14:m>
                            <m:oMath xmlns:m="http://schemas.openxmlformats.org/officeDocument/2006/math">
                              <m:r>
                                <a:rPr lang="en-IN" sz="2200" b="1" i="1" smtClean="0">
                                  <a:latin typeface="Cambria Math" panose="02040503050406030204" pitchFamily="18" charset="0"/>
                                </a:rPr>
                                <m:t>𝑰𝑰𝑰</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a14:m>
                          <a:endParaRPr lang="en-IN" sz="2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rPr>
                                  <m:t>𝑰𝑽</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m:oMathPara>
                          </a14:m>
                          <a:endParaRPr lang="en-IN" sz="2200" b="1" dirty="0"/>
                        </a:p>
                      </a:txBody>
                      <a:tcPr/>
                    </a:tc>
                    <a:extLst>
                      <a:ext uri="{0D108BD9-81ED-4DB2-BD59-A6C34878D82A}">
                        <a16:rowId xmlns:a16="http://schemas.microsoft.com/office/drawing/2014/main" val="4219646213"/>
                      </a:ext>
                    </a:extLst>
                  </a:tr>
                  <a:tr h="4204202">
                    <a:tc>
                      <a:txBody>
                        <a:bodyPr/>
                        <a:lstStyle/>
                        <a:p>
                          <a:pPr algn="ctr">
                            <a:lnSpc>
                              <a:spcPct val="100000"/>
                            </a:lnSpc>
                          </a:pPr>
                          <a14:m>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1971 </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1981 </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1991</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2001</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14:m>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𝑛</m:t>
                                  </m:r>
                                </m:sub>
                              </m:sSub>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2011</a:t>
                          </a:r>
                        </a:p>
                      </a:txBody>
                      <a:tcPr/>
                    </a:tc>
                    <a:tc>
                      <a:txBody>
                        <a:bodyPr/>
                        <a:lstStyle/>
                        <a:p>
                          <a:pPr algn="ctr">
                            <a:lnSpc>
                              <a:spcPct val="100000"/>
                            </a:lnSpc>
                          </a:pPr>
                          <a14:m>
                            <m:oMathPara xmlns:m="http://schemas.openxmlformats.org/officeDocument/2006/math">
                              <m:oMathParaPr>
                                <m:jc m:val="centerGroup"/>
                              </m:oMathParaPr>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cs typeface="Times New Roman" panose="02020603050405020304" pitchFamily="18" charset="0"/>
                                  </a:rPr>
                                  <m:t>=19.96</m:t>
                                </m:r>
                              </m:oMath>
                            </m:oMathPara>
                          </a14:m>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39.65</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58.81</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77.18</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14:m>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𝑛</m:t>
                                  </m:r>
                                </m:sub>
                              </m:sSub>
                              <m:r>
                                <a:rPr lang="en-IN" sz="2200" b="0" i="1" smtClean="0">
                                  <a:latin typeface="Cambria Math" panose="02040503050406030204" pitchFamily="18" charset="0"/>
                                  <a:cs typeface="Times New Roman" panose="02020603050405020304" pitchFamily="18" charset="0"/>
                                </a:rPr>
                                <m:t>=</m:t>
                              </m:r>
                              <m:r>
                                <a:rPr lang="en-IN" sz="2200" b="0" i="0" smtClean="0">
                                  <a:latin typeface="Cambria Math" panose="02040503050406030204" pitchFamily="18" charset="0"/>
                                  <a:cs typeface="Times New Roman" panose="02020603050405020304" pitchFamily="18" charset="0"/>
                                </a:rPr>
                                <m:t>94</m:t>
                              </m:r>
                            </m:oMath>
                          </a14:m>
                          <a:r>
                            <a:rPr lang="en-IN" sz="2200" dirty="0" smtClean="0">
                              <a:latin typeface="Times New Roman" panose="02020603050405020304" pitchFamily="18" charset="0"/>
                              <a:cs typeface="Times New Roman" panose="02020603050405020304" pitchFamily="18" charset="0"/>
                            </a:rPr>
                            <a:t>.58</a:t>
                          </a:r>
                          <a:endParaRPr lang="en-IN" sz="2200" dirty="0">
                            <a:latin typeface="Times New Roman" panose="02020603050405020304" pitchFamily="18" charset="0"/>
                            <a:cs typeface="Times New Roman" panose="02020603050405020304" pitchFamily="18" charset="0"/>
                          </a:endParaRPr>
                        </a:p>
                      </a:txBody>
                      <a:tcPr/>
                    </a:tc>
                    <a:tc>
                      <a:txBody>
                        <a:bodyPr/>
                        <a:lstStyle/>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algn="ctr">
                            <a:lnSpc>
                              <a:spcPct val="100000"/>
                            </a:lnSpc>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19.69</m:t>
                                </m:r>
                              </m:oMath>
                            </m:oMathPara>
                          </a14:m>
                          <a:endParaRPr lang="en-IN" sz="1800" b="0" dirty="0" smtClean="0">
                            <a:solidFill>
                              <a:srgbClr val="FF0000"/>
                            </a:solidFill>
                            <a:latin typeface="Times New Roman" panose="02020603050405020304" pitchFamily="18" charset="0"/>
                            <a:ea typeface="Cambria Math" panose="020405030504060302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algn="ctr">
                            <a:lnSpc>
                              <a:spcPct val="100000"/>
                            </a:lnSpc>
                          </a:pPr>
                          <a14:m>
                            <m:oMathPara xmlns:m="http://schemas.openxmlformats.org/officeDocument/2006/math">
                              <m:oMathParaPr>
                                <m:jc m:val="centerGroup"/>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19.16</m:t>
                                </m:r>
                              </m:oMath>
                            </m:oMathPara>
                          </a14:m>
                          <a:endParaRPr lang="en-IN" sz="2200" dirty="0" smtClean="0">
                            <a:solidFill>
                              <a:srgbClr val="FF0000"/>
                            </a:solidFill>
                            <a:latin typeface="Times New Roman" panose="02020603050405020304" pitchFamily="18" charset="0"/>
                            <a:cs typeface="Times New Roman" panose="02020603050405020304" pitchFamily="18" charset="0"/>
                          </a:endParaRPr>
                        </a:p>
                        <a:p>
                          <a:pPr algn="ctr">
                            <a:lnSpc>
                              <a:spcPct val="100000"/>
                            </a:lnSpc>
                          </a:pPr>
                          <a:endParaRPr lang="en-IN" sz="2200" dirty="0" smtClean="0">
                            <a:solidFill>
                              <a:srgbClr val="FF0000"/>
                            </a:solidFill>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0" dirty="0" smtClean="0">
                            <a:solidFill>
                              <a:srgbClr val="FF0000"/>
                            </a:solidFill>
                            <a:latin typeface="Times New Roman" panose="02020603050405020304" pitchFamily="18" charset="0"/>
                            <a:ea typeface="+mn-ea"/>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18.37</m:t>
                                </m:r>
                              </m:oMath>
                            </m:oMathPara>
                          </a14:m>
                          <a:endParaRPr lang="en-IN" sz="2200" dirty="0" smtClean="0">
                            <a:solidFill>
                              <a:srgbClr val="FF0000"/>
                            </a:solidFill>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FF0000"/>
                            </a:solidFill>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17.40</m:t>
                                </m:r>
                              </m:oMath>
                            </m:oMathPara>
                          </a14:m>
                          <a:endParaRPr lang="en-IN" sz="1800" dirty="0" smtClean="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00000"/>
                            </a:lnSpc>
                          </a:pPr>
                          <a:endParaRPr lang="en-IN" sz="2200" dirty="0" smtClean="0"/>
                        </a:p>
                        <a:p>
                          <a:pPr algn="ctr">
                            <a:lnSpc>
                              <a:spcPct val="100000"/>
                            </a:lnSpc>
                          </a:pPr>
                          <a:endParaRPr lang="en-IN" sz="2200" dirty="0" smtClean="0"/>
                        </a:p>
                        <a:p>
                          <a:pPr algn="ctr">
                            <a:lnSpc>
                              <a:spcPct val="100000"/>
                            </a:lnSpc>
                          </a:pPr>
                          <a:endParaRPr lang="en-IN" sz="2200" b="0" i="1"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endParaRPr>
                        </a:p>
                        <a:p>
                          <a:pPr algn="ctr">
                            <a:lnSpc>
                              <a:spcPct val="100000"/>
                            </a:lnSpc>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m:t>−0.53</m:t>
                                </m:r>
                              </m:oMath>
                            </m:oMathPara>
                          </a14:m>
                          <a:endParaRPr lang="en-IN" sz="1800" dirty="0" smtClean="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2200" b="0" dirty="0" smtClean="0">
                              <a:solidFill>
                                <a:srgbClr val="0070C0"/>
                              </a:solidFill>
                              <a:ea typeface="Cambria Math" panose="02040503050406030204" pitchFamily="18" charset="0"/>
                              <a:cs typeface="Times New Roman" panose="02020603050405020304"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dirty="0" smtClean="0">
                            <a:solidFill>
                              <a:srgbClr val="0070C0"/>
                            </a:solidFill>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2200" b="0" dirty="0" smtClean="0">
                              <a:solidFill>
                                <a:srgbClr val="0070C0"/>
                              </a:solidFill>
                              <a:ea typeface="Cambria Math" panose="02040503050406030204" pitchFamily="18" charset="0"/>
                              <a:cs typeface="Times New Roman" panose="02020603050405020304" pitchFamily="18" charset="0"/>
                            </a:rPr>
                            <a:t>  </a:t>
                          </a:r>
                          <a14:m>
                            <m:oMath xmlns:m="http://schemas.openxmlformats.org/officeDocument/2006/math">
                              <m:r>
                                <a:rPr lang="en-IN" sz="2200" b="0" i="1"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m:t> −0.79</m:t>
                              </m:r>
                            </m:oMath>
                          </a14:m>
                          <a:r>
                            <a:rPr lang="en-IN" sz="2200" dirty="0" smtClean="0">
                              <a:solidFill>
                                <a:srgbClr val="0070C0"/>
                              </a:solidFill>
                            </a:rPr>
                            <a:t> </a:t>
                          </a:r>
                          <a:endParaRPr lang="en-IN" sz="2200" dirty="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chemeClr val="accent1">
                                        <a:lumMod val="75000"/>
                                      </a:schemeClr>
                                    </a:solidFill>
                                    <a:latin typeface="Cambria Math" panose="02040503050406030204" pitchFamily="18" charset="0"/>
                                    <a:ea typeface="Cambria Math" panose="02040503050406030204" pitchFamily="18" charset="0"/>
                                    <a:cs typeface="Times New Roman" panose="02020603050405020304" pitchFamily="18" charset="0"/>
                                  </a:rPr>
                                  <m:t>−0.97</m:t>
                                </m:r>
                              </m:oMath>
                            </m:oMathPara>
                          </a14:m>
                          <a:endParaRPr lang="en-IN" sz="1800" dirty="0">
                            <a:solidFill>
                              <a:schemeClr val="accent1">
                                <a:lumMod val="75000"/>
                              </a:schemeClr>
                            </a:solidFill>
                          </a:endParaRPr>
                        </a:p>
                      </a:txBody>
                      <a:tcPr/>
                    </a:tc>
                    <a:tc>
                      <a:txBody>
                        <a:bodyPr/>
                        <a:lstStyle/>
                        <a:p>
                          <a:pPr algn="ctr">
                            <a:lnSpc>
                              <a:spcPct val="100000"/>
                            </a:lnSpc>
                          </a:pPr>
                          <a:endParaRPr lang="en-IN" sz="2200" dirty="0" smtClean="0"/>
                        </a:p>
                        <a:p>
                          <a:pPr algn="ctr">
                            <a:lnSpc>
                              <a:spcPct val="100000"/>
                            </a:lnSpc>
                          </a:pPr>
                          <a:endParaRPr lang="en-IN" sz="2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0" dirty="0" smtClean="0">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−0.26</m:t>
                                </m:r>
                              </m:oMath>
                            </m:oMathPara>
                          </a14:m>
                          <a:endParaRPr lang="en-IN" sz="18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6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600" b="0" i="1" smtClean="0">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6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6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6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6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−0.18</m:t>
                                </m:r>
                              </m:oMath>
                            </m:oMathPara>
                          </a14:m>
                          <a:endParaRPr lang="en-IN" sz="1600" dirty="0" smtClean="0">
                            <a:solidFill>
                              <a:srgbClr val="FF0000"/>
                            </a:solidFill>
                          </a:endParaRPr>
                        </a:p>
                      </a:txBody>
                      <a:tcPr/>
                    </a:tc>
                    <a:tc>
                      <a:txBody>
                        <a:bodyPr/>
                        <a:lstStyle/>
                        <a:p>
                          <a:pPr algn="ctr">
                            <a:lnSpc>
                              <a:spcPct val="100000"/>
                            </a:lnSpc>
                          </a:pPr>
                          <a:r>
                            <a:rPr lang="en-IN" sz="2200" dirty="0" smtClean="0"/>
                            <a:t>   </a:t>
                          </a:r>
                        </a:p>
                        <a:p>
                          <a:pPr algn="ctr">
                            <a:lnSpc>
                              <a:spcPct val="100000"/>
                            </a:lnSpc>
                          </a:pPr>
                          <a:endParaRPr lang="en-IN" sz="2200" dirty="0" smtClean="0"/>
                        </a:p>
                        <a:p>
                          <a:pPr algn="ctr">
                            <a:lnSpc>
                              <a:spcPct val="100000"/>
                            </a:lnSpc>
                          </a:pPr>
                          <a:endParaRPr lang="en-IN" sz="2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0" dirty="0" smtClean="0">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0.08</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𝑛</m:t>
                                    </m:r>
                                  </m:sub>
                                </m:sSub>
                              </m:oMath>
                            </m:oMathPara>
                          </a14:m>
                          <a:endParaRPr lang="en-IN" sz="1800" dirty="0" smtClean="0"/>
                        </a:p>
                      </a:txBody>
                      <a:tcPr/>
                    </a:tc>
                    <a:extLst>
                      <a:ext uri="{0D108BD9-81ED-4DB2-BD59-A6C34878D82A}">
                        <a16:rowId xmlns:a16="http://schemas.microsoft.com/office/drawing/2014/main" val="3462964557"/>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3599506746"/>
                  </p:ext>
                </p:extLst>
              </p:nvPr>
            </p:nvGraphicFramePr>
            <p:xfrm>
              <a:off x="838199" y="1520686"/>
              <a:ext cx="10949609" cy="4876800"/>
            </p:xfrm>
            <a:graphic>
              <a:graphicData uri="http://schemas.openxmlformats.org/drawingml/2006/table">
                <a:tbl>
                  <a:tblPr firstRow="1" bandRow="1">
                    <a:tableStyleId>{5940675A-B579-460E-94D1-54222C63F5DA}</a:tableStyleId>
                  </a:tblPr>
                  <a:tblGrid>
                    <a:gridCol w="1824935">
                      <a:extLst>
                        <a:ext uri="{9D8B030D-6E8A-4147-A177-3AD203B41FA5}">
                          <a16:colId xmlns:a16="http://schemas.microsoft.com/office/drawing/2014/main" xmlns="" xmlns:a14="http://schemas.microsoft.com/office/drawing/2010/main" val="2509252783"/>
                        </a:ext>
                      </a:extLst>
                    </a:gridCol>
                    <a:gridCol w="1824935">
                      <a:extLst>
                        <a:ext uri="{9D8B030D-6E8A-4147-A177-3AD203B41FA5}">
                          <a16:colId xmlns:a16="http://schemas.microsoft.com/office/drawing/2014/main" xmlns="" xmlns:a14="http://schemas.microsoft.com/office/drawing/2010/main" val="821506836"/>
                        </a:ext>
                      </a:extLst>
                    </a:gridCol>
                    <a:gridCol w="1824935">
                      <a:extLst>
                        <a:ext uri="{9D8B030D-6E8A-4147-A177-3AD203B41FA5}">
                          <a16:colId xmlns:a16="http://schemas.microsoft.com/office/drawing/2014/main" xmlns="" xmlns:a14="http://schemas.microsoft.com/office/drawing/2010/main" val="2207847361"/>
                        </a:ext>
                      </a:extLst>
                    </a:gridCol>
                    <a:gridCol w="2000191">
                      <a:extLst>
                        <a:ext uri="{9D8B030D-6E8A-4147-A177-3AD203B41FA5}">
                          <a16:colId xmlns:a16="http://schemas.microsoft.com/office/drawing/2014/main" xmlns="" xmlns:a14="http://schemas.microsoft.com/office/drawing/2010/main" val="3658633676"/>
                        </a:ext>
                      </a:extLst>
                    </a:gridCol>
                    <a:gridCol w="1885892">
                      <a:extLst>
                        <a:ext uri="{9D8B030D-6E8A-4147-A177-3AD203B41FA5}">
                          <a16:colId xmlns:a16="http://schemas.microsoft.com/office/drawing/2014/main" xmlns="" xmlns:a14="http://schemas.microsoft.com/office/drawing/2010/main" val="263380428"/>
                        </a:ext>
                      </a:extLst>
                    </a:gridCol>
                    <a:gridCol w="1588721">
                      <a:extLst>
                        <a:ext uri="{9D8B030D-6E8A-4147-A177-3AD203B41FA5}">
                          <a16:colId xmlns:a16="http://schemas.microsoft.com/office/drawing/2014/main" xmlns="" xmlns:a14="http://schemas.microsoft.com/office/drawing/2010/main" val="43516908"/>
                        </a:ext>
                      </a:extLst>
                    </a:gridCol>
                  </a:tblGrid>
                  <a:tr h="426720">
                    <a:tc>
                      <a:txBody>
                        <a:bodyPr/>
                        <a:lstStyle/>
                        <a:p>
                          <a:endParaRPr lang="en-US"/>
                        </a:p>
                      </a:txBody>
                      <a:tcPr>
                        <a:blipFill>
                          <a:blip r:embed="rId2"/>
                          <a:stretch>
                            <a:fillRect l="-333" t="-1429" r="-499667" b="-1072857"/>
                          </a:stretch>
                        </a:blipFill>
                      </a:tcPr>
                    </a:tc>
                    <a:tc>
                      <a:txBody>
                        <a:bodyPr/>
                        <a:lstStyle/>
                        <a:p>
                          <a:endParaRPr lang="en-US"/>
                        </a:p>
                      </a:txBody>
                      <a:tcPr>
                        <a:blipFill>
                          <a:blip r:embed="rId2"/>
                          <a:stretch>
                            <a:fillRect l="-100669" t="-1429" r="-401338" b="-1072857"/>
                          </a:stretch>
                        </a:blipFill>
                      </a:tcPr>
                    </a:tc>
                    <a:tc>
                      <a:txBody>
                        <a:bodyPr/>
                        <a:lstStyle/>
                        <a:p>
                          <a:endParaRPr lang="en-US"/>
                        </a:p>
                      </a:txBody>
                      <a:tcPr>
                        <a:blipFill>
                          <a:blip r:embed="rId2"/>
                          <a:stretch>
                            <a:fillRect l="-200000" t="-1429" r="-300000" b="-1072857"/>
                          </a:stretch>
                        </a:blipFill>
                      </a:tcPr>
                    </a:tc>
                    <a:tc>
                      <a:txBody>
                        <a:bodyPr/>
                        <a:lstStyle/>
                        <a:p>
                          <a:endParaRPr lang="en-US"/>
                        </a:p>
                      </a:txBody>
                      <a:tcPr>
                        <a:blipFill>
                          <a:blip r:embed="rId2"/>
                          <a:stretch>
                            <a:fillRect l="-274390" t="-1429" r="-174390" b="-1072857"/>
                          </a:stretch>
                        </a:blipFill>
                      </a:tcPr>
                    </a:tc>
                    <a:tc>
                      <a:txBody>
                        <a:bodyPr/>
                        <a:lstStyle/>
                        <a:p>
                          <a:endParaRPr lang="en-US"/>
                        </a:p>
                      </a:txBody>
                      <a:tcPr>
                        <a:blipFill>
                          <a:blip r:embed="rId2"/>
                          <a:stretch>
                            <a:fillRect l="-397411" t="-1429" r="-85113" b="-1072857"/>
                          </a:stretch>
                        </a:blipFill>
                      </a:tcPr>
                    </a:tc>
                    <a:tc>
                      <a:txBody>
                        <a:bodyPr/>
                        <a:lstStyle/>
                        <a:p>
                          <a:endParaRPr lang="en-US"/>
                        </a:p>
                      </a:txBody>
                      <a:tcPr>
                        <a:blipFill>
                          <a:blip r:embed="rId2"/>
                          <a:stretch>
                            <a:fillRect l="-588889" t="-1429" r="-766" b="-1072857"/>
                          </a:stretch>
                        </a:blipFill>
                      </a:tcPr>
                    </a:tc>
                    <a:extLst>
                      <a:ext uri="{0D108BD9-81ED-4DB2-BD59-A6C34878D82A}">
                        <a16:rowId xmlns:a16="http://schemas.microsoft.com/office/drawing/2014/main" xmlns="" xmlns:a14="http://schemas.microsoft.com/office/drawing/2010/main" val="4219646213"/>
                      </a:ext>
                    </a:extLst>
                  </a:tr>
                  <a:tr h="4450080">
                    <a:tc>
                      <a:txBody>
                        <a:bodyPr/>
                        <a:lstStyle/>
                        <a:p>
                          <a:endParaRPr lang="en-US"/>
                        </a:p>
                      </a:txBody>
                      <a:tcPr>
                        <a:blipFill>
                          <a:blip r:embed="rId2"/>
                          <a:stretch>
                            <a:fillRect l="-333" t="-9713" r="-499667" b="-2736"/>
                          </a:stretch>
                        </a:blipFill>
                      </a:tcPr>
                    </a:tc>
                    <a:tc>
                      <a:txBody>
                        <a:bodyPr/>
                        <a:lstStyle/>
                        <a:p>
                          <a:endParaRPr lang="en-US"/>
                        </a:p>
                      </a:txBody>
                      <a:tcPr>
                        <a:blipFill>
                          <a:blip r:embed="rId2"/>
                          <a:stretch>
                            <a:fillRect l="-100669" t="-9713" r="-401338" b="-2736"/>
                          </a:stretch>
                        </a:blipFill>
                      </a:tcPr>
                    </a:tc>
                    <a:tc>
                      <a:txBody>
                        <a:bodyPr/>
                        <a:lstStyle/>
                        <a:p>
                          <a:endParaRPr lang="en-US"/>
                        </a:p>
                      </a:txBody>
                      <a:tcPr>
                        <a:blipFill>
                          <a:blip r:embed="rId2"/>
                          <a:stretch>
                            <a:fillRect l="-200000" t="-9713" r="-300000" b="-2736"/>
                          </a:stretch>
                        </a:blipFill>
                      </a:tcPr>
                    </a:tc>
                    <a:tc>
                      <a:txBody>
                        <a:bodyPr/>
                        <a:lstStyle/>
                        <a:p>
                          <a:endParaRPr lang="en-US"/>
                        </a:p>
                      </a:txBody>
                      <a:tcPr>
                        <a:blipFill>
                          <a:blip r:embed="rId2"/>
                          <a:stretch>
                            <a:fillRect l="-274390" t="-9713" r="-174390" b="-2736"/>
                          </a:stretch>
                        </a:blipFill>
                      </a:tcPr>
                    </a:tc>
                    <a:tc>
                      <a:txBody>
                        <a:bodyPr/>
                        <a:lstStyle/>
                        <a:p>
                          <a:endParaRPr lang="en-US"/>
                        </a:p>
                      </a:txBody>
                      <a:tcPr>
                        <a:blipFill>
                          <a:blip r:embed="rId2"/>
                          <a:stretch>
                            <a:fillRect l="-397411" t="-9713" r="-85113" b="-2736"/>
                          </a:stretch>
                        </a:blipFill>
                      </a:tcPr>
                    </a:tc>
                    <a:tc>
                      <a:txBody>
                        <a:bodyPr/>
                        <a:lstStyle/>
                        <a:p>
                          <a:endParaRPr lang="en-US"/>
                        </a:p>
                      </a:txBody>
                      <a:tcPr>
                        <a:blipFill>
                          <a:blip r:embed="rId2"/>
                          <a:stretch>
                            <a:fillRect l="-588889" t="-9713" r="-766" b="-2736"/>
                          </a:stretch>
                        </a:blipFill>
                      </a:tcPr>
                    </a:tc>
                    <a:extLst>
                      <a:ext uri="{0D108BD9-81ED-4DB2-BD59-A6C34878D82A}">
                        <a16:rowId xmlns:a16="http://schemas.microsoft.com/office/drawing/2014/main" xmlns="" xmlns:a14="http://schemas.microsoft.com/office/drawing/2010/main" val="3462964557"/>
                      </a:ext>
                    </a:extLst>
                  </a:tr>
                </a:tbl>
              </a:graphicData>
            </a:graphic>
          </p:graphicFrame>
        </mc:Fallback>
      </mc:AlternateContent>
      <p:cxnSp>
        <p:nvCxnSpPr>
          <p:cNvPr id="5" name="Straight Connector 4"/>
          <p:cNvCxnSpPr/>
          <p:nvPr/>
        </p:nvCxnSpPr>
        <p:spPr>
          <a:xfrm>
            <a:off x="4502426" y="2895869"/>
            <a:ext cx="7285382" cy="204746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502426" y="1918252"/>
            <a:ext cx="7285382" cy="20013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502426" y="3528391"/>
            <a:ext cx="7285382" cy="1967948"/>
          </a:xfrm>
          <a:prstGeom prst="line">
            <a:avLst/>
          </a:prstGeom>
        </p:spPr>
        <p:style>
          <a:lnRef idx="2">
            <a:schemeClr val="accent4"/>
          </a:lnRef>
          <a:fillRef idx="0">
            <a:schemeClr val="accent4"/>
          </a:fillRef>
          <a:effectRef idx="1">
            <a:schemeClr val="accent4"/>
          </a:effectRef>
          <a:fontRef idx="minor">
            <a:schemeClr val="tx1"/>
          </a:fontRef>
        </p:style>
      </p:cxnSp>
      <p:cxnSp>
        <p:nvCxnSpPr>
          <p:cNvPr id="14" name="Straight Connector 13"/>
          <p:cNvCxnSpPr/>
          <p:nvPr/>
        </p:nvCxnSpPr>
        <p:spPr>
          <a:xfrm flipV="1">
            <a:off x="5247861" y="4532243"/>
            <a:ext cx="6539947" cy="1865243"/>
          </a:xfrm>
          <a:prstGeom prst="line">
            <a:avLst/>
          </a:prstGeom>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21685079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3100" b="1" dirty="0" smtClean="0">
                    <a:latin typeface="Times New Roman" panose="02020603050405020304" pitchFamily="18" charset="0"/>
                    <a:cs typeface="Times New Roman" panose="02020603050405020304" pitchFamily="18" charset="0"/>
                  </a:rPr>
                  <a:t>By </a:t>
                </a:r>
                <a:r>
                  <a:rPr lang="en-IN" sz="3100" b="1" dirty="0">
                    <a:latin typeface="Times New Roman" panose="02020603050405020304" pitchFamily="18" charset="0"/>
                    <a:cs typeface="Times New Roman" panose="02020603050405020304" pitchFamily="18" charset="0"/>
                  </a:rPr>
                  <a:t>NFIF,</a:t>
                </a:r>
              </a:p>
              <a:p>
                <a:pPr marL="0" indent="0">
                  <a:buNone/>
                </a:pPr>
                <a:r>
                  <a:rPr lang="en-IN" sz="3100" b="1"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2400" i="1">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m:t>
                        </m:r>
                      </m:e>
                      <m:sup>
                        <m:r>
                          <a:rPr lang="en-IN" sz="2400" i="1">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2400" i="1">
                            <a:latin typeface="Cambria Math" panose="02040503050406030204" pitchFamily="18" charset="0"/>
                            <a:ea typeface="Cambria Math" panose="02040503050406030204" pitchFamily="18" charset="0"/>
                            <a:cs typeface="Times New Roman" panose="02020603050405020304" pitchFamily="18" charset="0"/>
                          </a:rPr>
                          <m:t>3!</m:t>
                        </m:r>
                      </m:den>
                    </m:f>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m:t>
                        </m:r>
                      </m:e>
                      <m:sup>
                        <m:r>
                          <a:rPr lang="en-IN" sz="2400" i="1">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2400" i="1">
                            <a:latin typeface="Cambria Math" panose="02040503050406030204" pitchFamily="18" charset="0"/>
                            <a:ea typeface="Cambria Math" panose="02040503050406030204" pitchFamily="18" charset="0"/>
                            <a:cs typeface="Times New Roman" panose="02020603050405020304" pitchFamily="18" charset="0"/>
                          </a:rPr>
                          <m:t>4!</m:t>
                        </m:r>
                      </m:den>
                    </m:f>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m:t>
                        </m:r>
                      </m:e>
                      <m:sup>
                        <m:r>
                          <a:rPr lang="en-IN" sz="2400" i="1">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oMath>
                </a14:m>
                <a:endParaRPr lang="en-IN" sz="2400" b="1" dirty="0">
                  <a:latin typeface="Times New Roman" panose="02020603050405020304" pitchFamily="18" charset="0"/>
                  <a:cs typeface="Times New Roman" panose="02020603050405020304" pitchFamily="18" charset="0"/>
                </a:endParaRPr>
              </a:p>
              <a:p>
                <a:pPr marL="0" indent="0">
                  <a:buNone/>
                </a:pPr>
                <a:endParaRPr lang="en-IN" sz="18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400" i="1">
                          <a:latin typeface="Cambria Math" panose="02040503050406030204" pitchFamily="18" charset="0"/>
                          <a:cs typeface="Times New Roman" panose="02020603050405020304" pitchFamily="18" charset="0"/>
                        </a:rPr>
                        <m:t>𝑦</m:t>
                      </m:r>
                      <m:r>
                        <a:rPr lang="en-IN" sz="1400" i="1">
                          <a:latin typeface="Cambria Math" panose="02040503050406030204" pitchFamily="18" charset="0"/>
                          <a:cs typeface="Times New Roman" panose="02020603050405020304" pitchFamily="18" charset="0"/>
                        </a:rPr>
                        <m:t>=19.96+</m:t>
                      </m:r>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cs typeface="Times New Roman" panose="02020603050405020304" pitchFamily="18" charset="0"/>
                            </a:rPr>
                          </m:ctrlPr>
                        </m:dPr>
                        <m:e>
                          <m:r>
                            <a:rPr lang="en-IN" sz="1400" b="0" i="1" smtClean="0">
                              <a:latin typeface="Cambria Math" panose="02040503050406030204" pitchFamily="18" charset="0"/>
                              <a:cs typeface="Times New Roman" panose="02020603050405020304" pitchFamily="18" charset="0"/>
                            </a:rPr>
                            <m:t>19.69</m:t>
                          </m:r>
                        </m:e>
                      </m:d>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400" i="1">
                              <a:latin typeface="Cambria Math" panose="02040503050406030204" pitchFamily="18" charset="0"/>
                              <a:ea typeface="Cambria Math" panose="02040503050406030204" pitchFamily="18" charset="0"/>
                              <a:cs typeface="Times New Roman" panose="02020603050405020304" pitchFamily="18" charset="0"/>
                            </a:rPr>
                            <m:t>2</m:t>
                          </m:r>
                        </m:den>
                      </m:f>
                      <m:d>
                        <m:dPr>
                          <m:ctrlPr>
                            <a:rPr lang="en-IN" sz="1400" i="1">
                              <a:latin typeface="Cambria Math" panose="02040503050406030204" pitchFamily="18" charset="0"/>
                              <a:cs typeface="Times New Roman" panose="02020603050405020304" pitchFamily="18" charset="0"/>
                            </a:rPr>
                          </m:ctrlPr>
                        </m:dPr>
                        <m:e>
                          <m:r>
                            <a:rPr lang="en-IN" sz="1400" b="0" i="1" smtClean="0">
                              <a:latin typeface="Cambria Math" panose="02040503050406030204" pitchFamily="18" charset="0"/>
                              <a:cs typeface="Times New Roman" panose="02020603050405020304" pitchFamily="18" charset="0"/>
                            </a:rPr>
                            <m:t>−0.53</m:t>
                          </m:r>
                        </m:e>
                      </m:d>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400" i="1">
                              <a:latin typeface="Cambria Math" panose="02040503050406030204" pitchFamily="18" charset="0"/>
                              <a:ea typeface="Cambria Math" panose="02040503050406030204" pitchFamily="18" charset="0"/>
                              <a:cs typeface="Times New Roman" panose="02020603050405020304" pitchFamily="18" charset="0"/>
                            </a:rPr>
                            <m:t>6</m:t>
                          </m:r>
                        </m:den>
                      </m:f>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m:t>
                          </m:r>
                          <m:r>
                            <a:rPr lang="en-IN" sz="1400" b="0" i="1" smtClean="0">
                              <a:latin typeface="Cambria Math" panose="02040503050406030204" pitchFamily="18" charset="0"/>
                              <a:cs typeface="Times New Roman" panose="02020603050405020304" pitchFamily="18" charset="0"/>
                            </a:rPr>
                            <m:t>0.26</m:t>
                          </m:r>
                        </m:e>
                      </m:d>
                      <m:r>
                        <a:rPr lang="en-IN" sz="1400" i="1">
                          <a:latin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1400" i="1">
                              <a:latin typeface="Cambria Math" panose="02040503050406030204" pitchFamily="18" charset="0"/>
                              <a:ea typeface="Cambria Math" panose="02040503050406030204" pitchFamily="18" charset="0"/>
                              <a:cs typeface="Times New Roman" panose="02020603050405020304" pitchFamily="18" charset="0"/>
                            </a:rPr>
                            <m:t>24</m:t>
                          </m:r>
                        </m:den>
                      </m:f>
                      <m:d>
                        <m:dPr>
                          <m:ctrlPr>
                            <a:rPr lang="en-IN" sz="1400" i="1">
                              <a:latin typeface="Cambria Math" panose="02040503050406030204" pitchFamily="18" charset="0"/>
                              <a:cs typeface="Times New Roman" panose="02020603050405020304" pitchFamily="18" charset="0"/>
                            </a:rPr>
                          </m:ctrlPr>
                        </m:dPr>
                        <m:e>
                          <m:r>
                            <a:rPr lang="en-IN" sz="1400" b="0" i="1" smtClean="0">
                              <a:latin typeface="Cambria Math" panose="02040503050406030204" pitchFamily="18" charset="0"/>
                              <a:cs typeface="Times New Roman" panose="02020603050405020304" pitchFamily="18" charset="0"/>
                            </a:rPr>
                            <m:t>0.08</m:t>
                          </m:r>
                        </m:e>
                      </m:d>
                    </m:oMath>
                  </m:oMathPara>
                </a14:m>
                <a:endParaRPr lang="en-IN" sz="1400" dirty="0">
                  <a:latin typeface="Times New Roman" panose="02020603050405020304" pitchFamily="18" charset="0"/>
                  <a:cs typeface="Times New Roman" panose="02020603050405020304" pitchFamily="18" charset="0"/>
                </a:endParaRPr>
              </a:p>
              <a:p>
                <a:pPr marL="0" indent="0">
                  <a:buNone/>
                </a:pPr>
                <a:r>
                  <a:rPr lang="en-IN" sz="3100" dirty="0">
                    <a:latin typeface="Times New Roman" panose="02020603050405020304" pitchFamily="18" charset="0"/>
                    <a:cs typeface="Times New Roman" panose="02020603050405020304" pitchFamily="18" charset="0"/>
                  </a:rPr>
                  <a:t> </a:t>
                </a:r>
                <a14:m>
                  <m:oMath xmlns:m="http://schemas.openxmlformats.org/officeDocument/2006/math">
                    <m:r>
                      <a:rPr lang="en-IN" i="1">
                        <a:latin typeface="Cambria Math" panose="02040503050406030204" pitchFamily="18" charset="0"/>
                        <a:cs typeface="Times New Roman" panose="02020603050405020304" pitchFamily="18" charset="0"/>
                      </a:rPr>
                      <m:t>𝑦</m:t>
                    </m:r>
                    <m:r>
                      <a:rPr lang="en-IN" i="1">
                        <a:latin typeface="Cambria Math" panose="02040503050406030204" pitchFamily="18" charset="0"/>
                        <a:cs typeface="Times New Roman" panose="02020603050405020304" pitchFamily="18" charset="0"/>
                      </a:rPr>
                      <m:t>=27.8797</m:t>
                    </m:r>
                  </m:oMath>
                </a14:m>
                <a:endParaRPr lang="en-IN" dirty="0" smtClean="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Thus, </a:t>
                </a:r>
                <a14:m>
                  <m:oMath xmlns:m="http://schemas.openxmlformats.org/officeDocument/2006/math">
                    <m:r>
                      <a:rPr lang="en-IN" b="1" i="1">
                        <a:latin typeface="Cambria Math" panose="02040503050406030204" pitchFamily="18" charset="0"/>
                        <a:cs typeface="Times New Roman" panose="02020603050405020304" pitchFamily="18" charset="0"/>
                      </a:rPr>
                      <m:t>𝒇</m:t>
                    </m:r>
                    <m:d>
                      <m:dPr>
                        <m:ctrlPr>
                          <a:rPr lang="en-IN" b="1" i="1">
                            <a:latin typeface="Cambria Math" panose="02040503050406030204" pitchFamily="18" charset="0"/>
                            <a:cs typeface="Times New Roman" panose="02020603050405020304" pitchFamily="18" charset="0"/>
                          </a:rPr>
                        </m:ctrlPr>
                      </m:dPr>
                      <m:e>
                        <m:r>
                          <a:rPr lang="en-IN" b="1" i="1" smtClean="0">
                            <a:latin typeface="Cambria Math" panose="02040503050406030204" pitchFamily="18" charset="0"/>
                            <a:cs typeface="Times New Roman" panose="02020603050405020304" pitchFamily="18" charset="0"/>
                          </a:rPr>
                          <m:t>𝟏𝟗𝟕𝟓</m:t>
                        </m:r>
                      </m:e>
                    </m:d>
                    <m:r>
                      <a:rPr lang="en-IN" b="1" i="1">
                        <a:latin typeface="Cambria Math" panose="02040503050406030204" pitchFamily="18" charset="0"/>
                        <a:cs typeface="Times New Roman" panose="02020603050405020304" pitchFamily="18" charset="0"/>
                      </a:rPr>
                      <m:t>=</m:t>
                    </m:r>
                    <m:r>
                      <a:rPr lang="en-IN" b="1" i="1" smtClean="0">
                        <a:latin typeface="Cambria Math" panose="02040503050406030204" pitchFamily="18" charset="0"/>
                        <a:cs typeface="Times New Roman" panose="02020603050405020304" pitchFamily="18" charset="0"/>
                      </a:rPr>
                      <m:t>𝟐𝟕</m:t>
                    </m:r>
                    <m:r>
                      <a:rPr lang="en-IN" b="1" i="1" smtClean="0">
                        <a:latin typeface="Cambria Math" panose="02040503050406030204" pitchFamily="18" charset="0"/>
                        <a:cs typeface="Times New Roman" panose="02020603050405020304" pitchFamily="18" charset="0"/>
                      </a:rPr>
                      <m:t>.</m:t>
                    </m:r>
                    <m:r>
                      <a:rPr lang="en-IN" b="1" i="1">
                        <a:latin typeface="Cambria Math" panose="02040503050406030204" pitchFamily="18" charset="0"/>
                        <a:cs typeface="Times New Roman" panose="02020603050405020304" pitchFamily="18" charset="0"/>
                      </a:rPr>
                      <m:t>𝟖</m:t>
                    </m:r>
                    <m:r>
                      <a:rPr lang="en-IN" b="1" i="1" smtClean="0">
                        <a:latin typeface="Cambria Math" panose="02040503050406030204" pitchFamily="18" charset="0"/>
                        <a:cs typeface="Times New Roman" panose="02020603050405020304" pitchFamily="18" charset="0"/>
                      </a:rPr>
                      <m:t>𝟕𝟗𝟕</m:t>
                    </m:r>
                  </m:oMath>
                </a14:m>
                <a:endParaRPr lang="en-IN" b="1" dirty="0" smtClean="0">
                  <a:latin typeface="Times New Roman" panose="02020603050405020304" pitchFamily="18" charset="0"/>
                  <a:cs typeface="Times New Roman" panose="02020603050405020304" pitchFamily="18" charset="0"/>
                </a:endParaRPr>
              </a:p>
              <a:p>
                <a:pPr marL="0" indent="0">
                  <a:buNone/>
                </a:pPr>
                <a:r>
                  <a:rPr lang="en-IN" b="1" dirty="0" smtClean="0">
                    <a:latin typeface="Times New Roman" panose="02020603050405020304" pitchFamily="18" charset="0"/>
                    <a:cs typeface="Times New Roman" panose="02020603050405020304" pitchFamily="18" charset="0"/>
                  </a:rPr>
                  <a:t>b) To </a:t>
                </a:r>
                <a:r>
                  <a:rPr lang="en-IN" b="1" dirty="0">
                    <a:latin typeface="Times New Roman" panose="02020603050405020304" pitchFamily="18" charset="0"/>
                    <a:cs typeface="Times New Roman" panose="02020603050405020304" pitchFamily="18" charset="0"/>
                  </a:rPr>
                  <a:t>find </a:t>
                </a:r>
                <a14:m>
                  <m:oMath xmlns:m="http://schemas.openxmlformats.org/officeDocument/2006/math">
                    <m:r>
                      <a:rPr lang="en-IN" b="1">
                        <a:latin typeface="Cambria Math" panose="02040503050406030204" pitchFamily="18" charset="0"/>
                        <a:cs typeface="Times New Roman" panose="02020603050405020304" pitchFamily="18" charset="0"/>
                      </a:rPr>
                      <m:t>𝐟</m:t>
                    </m:r>
                    <m:r>
                      <a:rPr lang="en-IN" b="1" i="1">
                        <a:latin typeface="Cambria Math" panose="02040503050406030204" pitchFamily="18" charset="0"/>
                        <a:cs typeface="Times New Roman" panose="02020603050405020304" pitchFamily="18" charset="0"/>
                      </a:rPr>
                      <m:t>(</m:t>
                    </m:r>
                    <m:r>
                      <a:rPr lang="en-IN" b="1" i="1">
                        <a:latin typeface="Cambria Math" panose="02040503050406030204" pitchFamily="18" charset="0"/>
                        <a:cs typeface="Times New Roman" panose="02020603050405020304" pitchFamily="18" charset="0"/>
                      </a:rPr>
                      <m:t>𝟐𝟎𝟎𝟓</m:t>
                    </m:r>
                    <m:r>
                      <a:rPr lang="en-IN" b="1" i="1">
                        <a:latin typeface="Cambria Math" panose="02040503050406030204" pitchFamily="18" charset="0"/>
                        <a:cs typeface="Times New Roman" panose="02020603050405020304" pitchFamily="18" charset="0"/>
                      </a:rPr>
                      <m:t>)</m:t>
                    </m:r>
                    <m:r>
                      <a:rPr lang="en-IN" i="1">
                        <a:latin typeface="Cambria Math" panose="02040503050406030204" pitchFamily="18" charset="0"/>
                        <a:ea typeface="Cambria Math" panose="02040503050406030204" pitchFamily="18" charset="0"/>
                        <a:cs typeface="Times New Roman" panose="02020603050405020304" pitchFamily="18" charset="0"/>
                      </a:rPr>
                      <m:t>⇒</m:t>
                    </m:r>
                    <m:r>
                      <a:rPr lang="en-IN" i="1">
                        <a:latin typeface="Cambria Math" panose="02040503050406030204" pitchFamily="18" charset="0"/>
                        <a:ea typeface="Cambria Math" panose="02040503050406030204" pitchFamily="18" charset="0"/>
                        <a:cs typeface="Times New Roman" panose="02020603050405020304" pitchFamily="18" charset="0"/>
                      </a:rPr>
                      <m:t>𝑥</m:t>
                    </m:r>
                    <m:r>
                      <a:rPr lang="en-IN" i="1">
                        <a:latin typeface="Cambria Math" panose="02040503050406030204" pitchFamily="18" charset="0"/>
                        <a:ea typeface="Cambria Math" panose="02040503050406030204" pitchFamily="18" charset="0"/>
                        <a:cs typeface="Times New Roman" panose="02020603050405020304" pitchFamily="18" charset="0"/>
                      </a:rPr>
                      <m:t>=2005</m:t>
                    </m:r>
                  </m:oMath>
                </a14:m>
                <a:r>
                  <a:rPr lang="en-IN" dirty="0">
                    <a:latin typeface="Times New Roman" panose="02020603050405020304" pitchFamily="18" charset="0"/>
                    <a:cs typeface="Times New Roman" panose="02020603050405020304" pitchFamily="18" charset="0"/>
                  </a:rPr>
                  <a:t> </a:t>
                </a:r>
              </a:p>
              <a:p>
                <a:pPr marL="0" indent="0">
                  <a:buNone/>
                </a:pPr>
                <a:r>
                  <a:rPr lang="en-IN" dirty="0">
                    <a:latin typeface="Times New Roman" panose="02020603050405020304" pitchFamily="18" charset="0"/>
                    <a:cs typeface="Times New Roman" panose="02020603050405020304" pitchFamily="18" charset="0"/>
                  </a:rPr>
                  <a:t>Here</a:t>
                </a:r>
                <a:r>
                  <a:rPr lang="en-IN" b="1" dirty="0">
                    <a:latin typeface="Times New Roman" panose="02020603050405020304" pitchFamily="18" charset="0"/>
                    <a:cs typeface="Times New Roman" panose="02020603050405020304" pitchFamily="18" charset="0"/>
                  </a:rPr>
                  <a:t>   </a:t>
                </a:r>
                <a14:m>
                  <m:oMath xmlns:m="http://schemas.openxmlformats.org/officeDocument/2006/math">
                    <m:r>
                      <a:rPr lang="en-IN" i="1">
                        <a:latin typeface="Cambria Math" panose="02040503050406030204" pitchFamily="18" charset="0"/>
                        <a:cs typeface="Times New Roman" panose="02020603050405020304" pitchFamily="18" charset="0"/>
                      </a:rPr>
                      <m:t>h</m:t>
                    </m:r>
                    <m:r>
                      <a:rPr lang="en-IN" i="1">
                        <a:latin typeface="Cambria Math" panose="02040503050406030204" pitchFamily="18" charset="0"/>
                        <a:cs typeface="Times New Roman" panose="02020603050405020304" pitchFamily="18" charset="0"/>
                      </a:rPr>
                      <m:t>=0.05</m:t>
                    </m:r>
                  </m:oMath>
                </a14:m>
                <a:r>
                  <a:rPr lang="en-IN"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𝑛</m:t>
                        </m:r>
                      </m:sub>
                    </m:sSub>
                    <m:r>
                      <a:rPr lang="en-IN" i="1">
                        <a:latin typeface="Cambria Math" panose="02040503050406030204" pitchFamily="18" charset="0"/>
                        <a:cs typeface="Times New Roman" panose="02020603050405020304" pitchFamily="18" charset="0"/>
                      </a:rPr>
                      <m:t>=2011</m:t>
                    </m:r>
                  </m:oMath>
                </a14:m>
                <a:endParaRPr lang="en-IN" i="1" dirty="0">
                  <a:latin typeface="Cambria Math" panose="02040503050406030204" pitchFamily="18" charset="0"/>
                  <a:cs typeface="Times New Roman" panose="02020603050405020304" pitchFamily="18" charset="0"/>
                </a:endParaRPr>
              </a:p>
              <a:p>
                <a:pPr marL="0" indent="0">
                  <a:buNone/>
                </a:pPr>
                <a14:m>
                  <m:oMath xmlns:m="http://schemas.openxmlformats.org/officeDocument/2006/math">
                    <m:r>
                      <a:rPr lang="en-IN" i="1">
                        <a:latin typeface="Cambria Math" panose="02040503050406030204" pitchFamily="18" charset="0"/>
                        <a:ea typeface="Cambria Math" panose="02040503050406030204" pitchFamily="18" charset="0"/>
                        <a:cs typeface="Times New Roman" panose="02020603050405020304" pitchFamily="18" charset="0"/>
                      </a:rPr>
                      <m:t>𝑟</m:t>
                    </m:r>
                    <m:r>
                      <a:rPr lang="en-IN" i="1">
                        <a:latin typeface="Cambria Math" panose="02040503050406030204" pitchFamily="18" charset="0"/>
                        <a:ea typeface="Cambria Math" panose="02040503050406030204" pitchFamily="18" charset="0"/>
                        <a:cs typeface="Times New Roman" panose="02020603050405020304" pitchFamily="18" charset="0"/>
                      </a:rPr>
                      <m:t>=</m:t>
                    </m:r>
                    <m:f>
                      <m:fPr>
                        <m:ctrlPr>
                          <a:rPr lang="en-IN" i="1">
                            <a:latin typeface="Cambria Math" panose="02040503050406030204" pitchFamily="18" charset="0"/>
                            <a:ea typeface="Cambria Math" panose="02040503050406030204" pitchFamily="18" charset="0"/>
                            <a:cs typeface="Times New Roman" panose="02020603050405020304" pitchFamily="18" charset="0"/>
                          </a:rPr>
                        </m:ctrlPr>
                      </m:fPr>
                      <m:num>
                        <m:r>
                          <a:rPr lang="en-IN" i="1">
                            <a:latin typeface="Cambria Math" panose="02040503050406030204" pitchFamily="18" charset="0"/>
                            <a:ea typeface="Cambria Math" panose="02040503050406030204" pitchFamily="18" charset="0"/>
                            <a:cs typeface="Times New Roman" panose="02020603050405020304" pitchFamily="18" charset="0"/>
                          </a:rPr>
                          <m:t>𝑥</m:t>
                        </m:r>
                        <m:r>
                          <a:rPr lang="en-IN"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ea typeface="Cambria Math" panose="02040503050406030204" pitchFamily="18" charset="0"/>
                                <a:cs typeface="Times New Roman" panose="02020603050405020304" pitchFamily="18" charset="0"/>
                              </a:rPr>
                            </m:ctrlPr>
                          </m:sSubPr>
                          <m:e>
                            <m:r>
                              <a:rPr lang="en-IN" i="1">
                                <a:latin typeface="Cambria Math" panose="02040503050406030204" pitchFamily="18" charset="0"/>
                                <a:ea typeface="Cambria Math" panose="02040503050406030204" pitchFamily="18" charset="0"/>
                                <a:cs typeface="Times New Roman" panose="02020603050405020304" pitchFamily="18" charset="0"/>
                              </a:rPr>
                              <m:t>𝑥</m:t>
                            </m:r>
                          </m:e>
                          <m:sub>
                            <m:r>
                              <a:rPr lang="en-IN" i="1">
                                <a:latin typeface="Cambria Math" panose="02040503050406030204" pitchFamily="18" charset="0"/>
                                <a:ea typeface="Cambria Math" panose="02040503050406030204" pitchFamily="18" charset="0"/>
                                <a:cs typeface="Times New Roman" panose="02020603050405020304" pitchFamily="18" charset="0"/>
                              </a:rPr>
                              <m:t>𝑛</m:t>
                            </m:r>
                          </m:sub>
                        </m:sSub>
                      </m:num>
                      <m:den>
                        <m:r>
                          <a:rPr lang="en-IN" i="1">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i="1">
                        <a:latin typeface="Cambria Math" panose="02040503050406030204" pitchFamily="18" charset="0"/>
                        <a:ea typeface="Cambria Math" panose="02040503050406030204" pitchFamily="18" charset="0"/>
                        <a:cs typeface="Times New Roman" panose="02020603050405020304" pitchFamily="18" charset="0"/>
                      </a:rPr>
                      <m:t>𝑟</m:t>
                    </m:r>
                    <m:r>
                      <a:rPr lang="en-IN" i="1">
                        <a:latin typeface="Cambria Math" panose="02040503050406030204" pitchFamily="18" charset="0"/>
                        <a:ea typeface="Cambria Math" panose="02040503050406030204" pitchFamily="18" charset="0"/>
                        <a:cs typeface="Times New Roman" panose="02020603050405020304" pitchFamily="18" charset="0"/>
                      </a:rPr>
                      <m:t>=</m:t>
                    </m:r>
                    <m:f>
                      <m:fPr>
                        <m:ctrlPr>
                          <a:rPr lang="en-IN" i="1">
                            <a:latin typeface="Cambria Math" panose="02040503050406030204" pitchFamily="18" charset="0"/>
                            <a:ea typeface="Cambria Math" panose="02040503050406030204" pitchFamily="18" charset="0"/>
                            <a:cs typeface="Times New Roman" panose="02020603050405020304" pitchFamily="18" charset="0"/>
                          </a:rPr>
                        </m:ctrlPr>
                      </m:fPr>
                      <m:num>
                        <m:r>
                          <a:rPr lang="en-IN" i="1">
                            <a:latin typeface="Cambria Math" panose="02040503050406030204" pitchFamily="18" charset="0"/>
                            <a:ea typeface="Cambria Math" panose="02040503050406030204" pitchFamily="18" charset="0"/>
                            <a:cs typeface="Times New Roman" panose="02020603050405020304" pitchFamily="18" charset="0"/>
                          </a:rPr>
                          <m:t>2005−2011</m:t>
                        </m:r>
                      </m:num>
                      <m:den>
                        <m:r>
                          <a:rPr lang="en-IN" i="1">
                            <a:latin typeface="Cambria Math" panose="02040503050406030204" pitchFamily="18" charset="0"/>
                            <a:ea typeface="Cambria Math" panose="02040503050406030204" pitchFamily="18" charset="0"/>
                            <a:cs typeface="Times New Roman" panose="02020603050405020304" pitchFamily="18" charset="0"/>
                          </a:rPr>
                          <m:t>10</m:t>
                        </m:r>
                      </m:den>
                    </m:f>
                  </m:oMath>
                </a14:m>
                <a:r>
                  <a:rPr lang="en-IN"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b="1" i="1">
                        <a:latin typeface="Cambria Math" panose="02040503050406030204" pitchFamily="18" charset="0"/>
                        <a:ea typeface="Cambria Math" panose="02040503050406030204" pitchFamily="18" charset="0"/>
                        <a:cs typeface="Times New Roman" panose="02020603050405020304" pitchFamily="18" charset="0"/>
                      </a:rPr>
                      <m:t>𝒓</m:t>
                    </m:r>
                    <m:r>
                      <a:rPr lang="en-IN" b="1" i="1">
                        <a:latin typeface="Cambria Math" panose="02040503050406030204" pitchFamily="18" charset="0"/>
                        <a:ea typeface="Cambria Math" panose="02040503050406030204" pitchFamily="18" charset="0"/>
                        <a:cs typeface="Times New Roman" panose="02020603050405020304" pitchFamily="18" charset="0"/>
                      </a:rPr>
                      <m:t>=−</m:t>
                    </m:r>
                    <m:r>
                      <a:rPr lang="en-IN" b="1" i="1">
                        <a:latin typeface="Cambria Math" panose="02040503050406030204" pitchFamily="18" charset="0"/>
                        <a:ea typeface="Cambria Math" panose="02040503050406030204" pitchFamily="18" charset="0"/>
                        <a:cs typeface="Times New Roman" panose="02020603050405020304" pitchFamily="18" charset="0"/>
                      </a:rPr>
                      <m:t>𝟎</m:t>
                    </m:r>
                    <m:r>
                      <a:rPr lang="en-IN" b="1" i="1">
                        <a:latin typeface="Cambria Math" panose="02040503050406030204" pitchFamily="18" charset="0"/>
                        <a:ea typeface="Cambria Math" panose="02040503050406030204" pitchFamily="18" charset="0"/>
                        <a:cs typeface="Times New Roman" panose="02020603050405020304" pitchFamily="18" charset="0"/>
                      </a:rPr>
                      <m:t>.</m:t>
                    </m:r>
                    <m:r>
                      <a:rPr lang="en-IN" b="1" i="1">
                        <a:latin typeface="Cambria Math" panose="02040503050406030204" pitchFamily="18" charset="0"/>
                        <a:ea typeface="Cambria Math" panose="02040503050406030204" pitchFamily="18" charset="0"/>
                        <a:cs typeface="Times New Roman" panose="02020603050405020304" pitchFamily="18" charset="0"/>
                      </a:rPr>
                      <m:t>𝟔</m:t>
                    </m:r>
                    <m:r>
                      <a:rPr lang="en-IN"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dirty="0">
                    <a:latin typeface="Times New Roman" panose="02020603050405020304" pitchFamily="18" charset="0"/>
                    <a:cs typeface="Times New Roman" panose="02020603050405020304" pitchFamily="18" charset="0"/>
                  </a:rPr>
                  <a:t> </a:t>
                </a:r>
              </a:p>
              <a:p>
                <a:pPr marL="0" indent="0">
                  <a:buNone/>
                </a:pPr>
                <a:endParaRPr lang="en-IN"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75" t="-2907"/>
                </a:stretch>
              </a:blipFill>
            </p:spPr>
            <p:txBody>
              <a:bodyPr/>
              <a:lstStyle/>
              <a:p>
                <a:r>
                  <a:rPr lang="en-IN">
                    <a:noFill/>
                  </a:rPr>
                  <a:t> </a:t>
                </a:r>
              </a:p>
            </p:txBody>
          </p:sp>
        </mc:Fallback>
      </mc:AlternateContent>
    </p:spTree>
    <p:extLst>
      <p:ext uri="{BB962C8B-B14F-4D97-AF65-F5344CB8AC3E}">
        <p14:creationId xmlns:p14="http://schemas.microsoft.com/office/powerpoint/2010/main" val="349626978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By </a:t>
                </a:r>
                <a:r>
                  <a:rPr lang="en-IN" sz="2200" b="1" dirty="0">
                    <a:latin typeface="Times New Roman" panose="02020603050405020304" pitchFamily="18" charset="0"/>
                    <a:cs typeface="Times New Roman" panose="02020603050405020304" pitchFamily="18" charset="0"/>
                  </a:rPr>
                  <a:t>NBIF,</a:t>
                </a:r>
              </a:p>
              <a:p>
                <a:pPr marL="0" indent="0">
                  <a:buNone/>
                </a:pPr>
                <a:r>
                  <a:rPr lang="en-IN" sz="2200" b="1"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3!</m:t>
                        </m:r>
                      </m:den>
                    </m:f>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4!</m:t>
                        </m:r>
                      </m:den>
                    </m:f>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oMath>
                </a14:m>
                <a:endParaRPr lang="en-IN" sz="22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endParaRPr lang="en-IN" sz="24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300" i="1">
                          <a:latin typeface="Cambria Math" panose="02040503050406030204" pitchFamily="18" charset="0"/>
                          <a:cs typeface="Times New Roman" panose="02020603050405020304" pitchFamily="18" charset="0"/>
                        </a:rPr>
                        <m:t>𝑦</m:t>
                      </m:r>
                      <m:r>
                        <a:rPr lang="en-IN" sz="1300" i="1">
                          <a:latin typeface="Cambria Math" panose="02040503050406030204" pitchFamily="18" charset="0"/>
                          <a:cs typeface="Times New Roman" panose="02020603050405020304" pitchFamily="18" charset="0"/>
                        </a:rPr>
                        <m:t>=94.58+</m:t>
                      </m:r>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cs typeface="Times New Roman" panose="02020603050405020304" pitchFamily="18" charset="0"/>
                            </a:rPr>
                          </m:ctrlPr>
                        </m:dPr>
                        <m:e>
                          <m:r>
                            <a:rPr lang="en-IN" sz="1300" b="0" i="1" smtClean="0">
                              <a:latin typeface="Cambria Math" panose="02040503050406030204" pitchFamily="18" charset="0"/>
                              <a:cs typeface="Times New Roman" panose="02020603050405020304" pitchFamily="18" charset="0"/>
                            </a:rPr>
                            <m:t>17.40</m:t>
                          </m:r>
                        </m:e>
                      </m:d>
                      <m:r>
                        <a:rPr lang="en-IN" sz="13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300" i="1">
                              <a:latin typeface="Cambria Math" panose="02040503050406030204" pitchFamily="18" charset="0"/>
                              <a:ea typeface="Cambria Math" panose="02040503050406030204" pitchFamily="18" charset="0"/>
                              <a:cs typeface="Times New Roman" panose="02020603050405020304" pitchFamily="18" charset="0"/>
                            </a:rPr>
                            <m:t>2</m:t>
                          </m:r>
                        </m:den>
                      </m:f>
                      <m:d>
                        <m:dPr>
                          <m:ctrlPr>
                            <a:rPr lang="en-IN" sz="1300" i="1">
                              <a:latin typeface="Cambria Math" panose="02040503050406030204" pitchFamily="18" charset="0"/>
                              <a:cs typeface="Times New Roman" panose="02020603050405020304" pitchFamily="18" charset="0"/>
                            </a:rPr>
                          </m:ctrlPr>
                        </m:dPr>
                        <m:e>
                          <m:r>
                            <a:rPr lang="en-IN" sz="1300" b="0" i="1" smtClean="0">
                              <a:latin typeface="Cambria Math" panose="02040503050406030204" pitchFamily="18" charset="0"/>
                              <a:cs typeface="Times New Roman" panose="02020603050405020304" pitchFamily="18" charset="0"/>
                            </a:rPr>
                            <m:t>−0.97</m:t>
                          </m:r>
                        </m:e>
                      </m:d>
                      <m:r>
                        <a:rPr lang="en-IN" sz="13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300" i="1">
                              <a:latin typeface="Cambria Math" panose="02040503050406030204" pitchFamily="18" charset="0"/>
                              <a:ea typeface="Cambria Math" panose="02040503050406030204" pitchFamily="18" charset="0"/>
                              <a:cs typeface="Times New Roman" panose="02020603050405020304" pitchFamily="18" charset="0"/>
                            </a:rPr>
                            <m:t>6</m:t>
                          </m:r>
                        </m:den>
                      </m:f>
                      <m:d>
                        <m:dPr>
                          <m:ctrlPr>
                            <a:rPr lang="en-IN" sz="1300" i="1">
                              <a:latin typeface="Cambria Math" panose="02040503050406030204" pitchFamily="18" charset="0"/>
                              <a:cs typeface="Times New Roman" panose="02020603050405020304" pitchFamily="18" charset="0"/>
                            </a:rPr>
                          </m:ctrlPr>
                        </m:dPr>
                        <m:e>
                          <m:r>
                            <a:rPr lang="en-IN" sz="1300" b="0" i="1" smtClean="0">
                              <a:latin typeface="Cambria Math" panose="02040503050406030204" pitchFamily="18" charset="0"/>
                              <a:cs typeface="Times New Roman" panose="02020603050405020304" pitchFamily="18" charset="0"/>
                            </a:rPr>
                            <m:t>−0.18</m:t>
                          </m:r>
                        </m:e>
                      </m:d>
                      <m:r>
                        <a:rPr lang="en-IN" sz="1300" i="1">
                          <a:latin typeface="Cambria Math" panose="02040503050406030204" pitchFamily="18" charset="0"/>
                          <a:cs typeface="Times New Roman" panose="02020603050405020304" pitchFamily="18" charset="0"/>
                        </a:rPr>
                        <m:t>+</m:t>
                      </m:r>
                      <m:f>
                        <m:f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1300" i="1">
                              <a:latin typeface="Cambria Math" panose="02040503050406030204" pitchFamily="18" charset="0"/>
                              <a:ea typeface="Cambria Math" panose="02040503050406030204" pitchFamily="18" charset="0"/>
                              <a:cs typeface="Times New Roman" panose="02020603050405020304" pitchFamily="18" charset="0"/>
                            </a:rPr>
                            <m:t>24</m:t>
                          </m:r>
                        </m:den>
                      </m:f>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0.0</m:t>
                          </m:r>
                          <m:r>
                            <a:rPr lang="en-IN" sz="1300" b="0" i="1" smtClean="0">
                              <a:latin typeface="Cambria Math" panose="02040503050406030204" pitchFamily="18" charset="0"/>
                              <a:cs typeface="Times New Roman" panose="02020603050405020304" pitchFamily="18" charset="0"/>
                            </a:rPr>
                            <m:t>8</m:t>
                          </m:r>
                        </m:e>
                      </m:d>
                    </m:oMath>
                  </m:oMathPara>
                </a14:m>
                <a:endParaRPr lang="en-IN" sz="13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=84.2638</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Thus</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𝒇</m:t>
                    </m:r>
                    <m:d>
                      <m:dPr>
                        <m:ctrlPr>
                          <a:rPr lang="en-IN" sz="2200" b="1" i="1">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cs typeface="Times New Roman" panose="02020603050405020304" pitchFamily="18" charset="0"/>
                          </a:rPr>
                          <m:t>𝟐𝟎𝟏𝟓</m:t>
                        </m:r>
                      </m:e>
                    </m:d>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𝟖𝟒</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𝟐𝟔𝟑𝟖</m:t>
                    </m:r>
                  </m:oMath>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000" dirty="0" smtClean="0">
                    <a:latin typeface="Times New Roman" panose="02020603050405020304" pitchFamily="18" charset="0"/>
                    <a:cs typeface="Times New Roman" panose="02020603050405020304" pitchFamily="18" charset="0"/>
                  </a:rPr>
                  <a:t>The </a:t>
                </a:r>
                <a:r>
                  <a:rPr lang="en-IN" sz="2000" dirty="0">
                    <a:latin typeface="Times New Roman" panose="02020603050405020304" pitchFamily="18" charset="0"/>
                    <a:cs typeface="Times New Roman" panose="02020603050405020304" pitchFamily="18" charset="0"/>
                  </a:rPr>
                  <a:t>increase in population from the year 1975 to 2005</a:t>
                </a:r>
                <a14:m>
                  <m:oMath xmlns:m="http://schemas.openxmlformats.org/officeDocument/2006/math">
                    <m:r>
                      <a:rPr lang="en-IN" sz="2000">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𝒇</m:t>
                    </m:r>
                    <m:d>
                      <m:dPr>
                        <m:ctrlPr>
                          <a:rPr lang="en-IN" sz="2000" b="1" i="1">
                            <a:latin typeface="Cambria Math" panose="02040503050406030204" pitchFamily="18" charset="0"/>
                            <a:cs typeface="Times New Roman" panose="02020603050405020304" pitchFamily="18" charset="0"/>
                          </a:rPr>
                        </m:ctrlPr>
                      </m:dPr>
                      <m:e>
                        <m:r>
                          <a:rPr lang="en-IN" sz="2000" b="1" i="1">
                            <a:latin typeface="Cambria Math" panose="02040503050406030204" pitchFamily="18" charset="0"/>
                            <a:cs typeface="Times New Roman" panose="02020603050405020304" pitchFamily="18" charset="0"/>
                          </a:rPr>
                          <m:t>𝟏𝟗𝟕𝟓</m:t>
                        </m:r>
                      </m:e>
                    </m:d>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𝒇</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𝟐𝟎𝟎𝟓</m:t>
                    </m:r>
                    <m:r>
                      <a:rPr lang="en-IN" sz="2000" b="1" i="1">
                        <a:latin typeface="Cambria Math" panose="02040503050406030204" pitchFamily="18" charset="0"/>
                        <a:cs typeface="Times New Roman" panose="02020603050405020304" pitchFamily="18" charset="0"/>
                      </a:rPr>
                      <m:t>)</m:t>
                    </m:r>
                  </m:oMath>
                </a14:m>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                                                                                </a:t>
                </a:r>
                <a14:m>
                  <m:oMath xmlns:m="http://schemas.openxmlformats.org/officeDocument/2006/math">
                    <m:r>
                      <a:rPr lang="en-IN" sz="2000">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𝟖𝟒</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𝟐𝟔𝟑𝟖</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𝟐𝟕</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𝟖𝟕𝟗𝟕</m:t>
                    </m:r>
                  </m:oMath>
                </a14:m>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                                                                                </a:t>
                </a:r>
                <a14:m>
                  <m:oMath xmlns:m="http://schemas.openxmlformats.org/officeDocument/2006/math">
                    <m:r>
                      <a:rPr lang="en-IN" sz="2000" b="1">
                        <a:latin typeface="Cambria Math" panose="02040503050406030204" pitchFamily="18" charset="0"/>
                        <a:cs typeface="Times New Roman" panose="02020603050405020304" pitchFamily="18" charset="0"/>
                      </a:rPr>
                      <m:t>=</m:t>
                    </m:r>
                    <m:r>
                      <a:rPr lang="en-IN" sz="2000" b="1">
                        <a:latin typeface="Cambria Math" panose="02040503050406030204" pitchFamily="18" charset="0"/>
                        <a:cs typeface="Times New Roman" panose="02020603050405020304" pitchFamily="18" charset="0"/>
                      </a:rPr>
                      <m:t>𝟓𝟔</m:t>
                    </m:r>
                    <m:r>
                      <a:rPr lang="en-IN" sz="2000" b="1">
                        <a:latin typeface="Cambria Math" panose="02040503050406030204" pitchFamily="18" charset="0"/>
                        <a:cs typeface="Times New Roman" panose="02020603050405020304" pitchFamily="18" charset="0"/>
                      </a:rPr>
                      <m:t>.</m:t>
                    </m:r>
                    <m:r>
                      <a:rPr lang="en-IN" sz="2000" b="1">
                        <a:latin typeface="Cambria Math" panose="02040503050406030204" pitchFamily="18" charset="0"/>
                        <a:cs typeface="Times New Roman" panose="02020603050405020304" pitchFamily="18" charset="0"/>
                      </a:rPr>
                      <m:t>𝟑𝟖𝟒𝟏</m:t>
                    </m:r>
                  </m:oMath>
                </a14:m>
                <a:r>
                  <a:rPr lang="en-IN" sz="2000" b="1" dirty="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 in thousands )</a:t>
                </a:r>
              </a:p>
              <a:p>
                <a:pPr marL="0" indent="0">
                  <a:buNone/>
                </a:pP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p:spTree>
    <p:extLst>
      <p:ext uri="{BB962C8B-B14F-4D97-AF65-F5344CB8AC3E}">
        <p14:creationId xmlns:p14="http://schemas.microsoft.com/office/powerpoint/2010/main" val="3871381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lnSpcReduction="10000"/>
              </a:bodyPr>
              <a:lstStyle/>
              <a:p>
                <a:pPr marL="0" indent="0">
                  <a:buNone/>
                </a:pPr>
                <a:r>
                  <a:rPr lang="en-IN" i="1" dirty="0" smtClean="0">
                    <a:solidFill>
                      <a:schemeClr val="accent1">
                        <a:lumMod val="75000"/>
                      </a:schemeClr>
                    </a:solidFill>
                    <a:latin typeface="Times New Roman" panose="02020603050405020304" pitchFamily="18" charset="0"/>
                    <a:cs typeface="Times New Roman" panose="02020603050405020304" pitchFamily="18" charset="0"/>
                  </a:rPr>
                  <a:t>Interpolation formula for unequal intervals</a:t>
                </a:r>
              </a:p>
              <a:p>
                <a:pPr marL="0" indent="0">
                  <a:buNone/>
                </a:pPr>
                <a:r>
                  <a:rPr lang="en-IN" sz="2400" b="1" i="1" dirty="0" smtClean="0">
                    <a:latin typeface="Times New Roman" panose="02020603050405020304" pitchFamily="18" charset="0"/>
                    <a:cs typeface="Times New Roman" panose="02020603050405020304" pitchFamily="18" charset="0"/>
                  </a:rPr>
                  <a:t>Newton’s Divided Difference Formula or Newton’s general interpolation formula</a:t>
                </a:r>
              </a:p>
              <a:p>
                <a:pPr marL="0" indent="0">
                  <a:buNone/>
                </a:pPr>
                <a:r>
                  <a:rPr lang="en-IN" sz="2450" i="1" dirty="0">
                    <a:latin typeface="Times New Roman" panose="02020603050405020304" pitchFamily="18" charset="0"/>
                    <a:cs typeface="Times New Roman" panose="02020603050405020304" pitchFamily="18" charset="0"/>
                  </a:rPr>
                  <a:t> </a:t>
                </a:r>
                <a:r>
                  <a:rPr lang="en-IN" sz="2450"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If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Sub>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Sub>
                      </m:e>
                    </m:d>
                    <m:r>
                      <a:rPr lang="en-IN" sz="2200"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i="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𝑛</m:t>
                            </m:r>
                          </m:sub>
                        </m:sSub>
                      </m:e>
                    </m:d>
                  </m:oMath>
                </a14:m>
                <a:r>
                  <a:rPr lang="en-IN" sz="2200"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be a set of values of an unknown function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d>
                  </m:oMath>
                </a14:m>
                <a:r>
                  <a:rPr lang="en-IN" sz="2200" dirty="0" smtClean="0">
                    <a:latin typeface="Times New Roman" panose="02020603050405020304" pitchFamily="18" charset="0"/>
                    <a:cs typeface="Times New Roman" panose="02020603050405020304" pitchFamily="18" charset="0"/>
                  </a:rPr>
                  <a:t> corresponding to the values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a:t>
                </a:r>
                <a:r>
                  <a:rPr lang="en-IN" sz="22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a:t>
                </a:r>
                <a:r>
                  <a:rPr lang="en-IN" sz="22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oMath>
                </a14:m>
                <a:r>
                  <a:rPr lang="en-IN" sz="2200" dirty="0" smtClean="0">
                    <a:latin typeface="Times New Roman" panose="02020603050405020304" pitchFamily="18" charset="0"/>
                    <a:cs typeface="Times New Roman" panose="02020603050405020304" pitchFamily="18" charset="0"/>
                  </a:rPr>
                  <a:t> at unequal intervals, then</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cs typeface="Times New Roman" panose="02020603050405020304" pitchFamily="18" charset="0"/>
                        </a:rPr>
                        <m:t>𝑦</m:t>
                      </m:r>
                      <m:r>
                        <a:rPr lang="en-IN" b="0"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𝑓</m:t>
                      </m:r>
                      <m:d>
                        <m:dPr>
                          <m:ctrlPr>
                            <a:rPr lang="en-IN" b="0" i="1" smtClean="0">
                              <a:latin typeface="Cambria Math" panose="02040503050406030204" pitchFamily="18" charset="0"/>
                              <a:cs typeface="Times New Roman" panose="02020603050405020304" pitchFamily="18" charset="0"/>
                            </a:rPr>
                          </m:ctrlPr>
                        </m:dPr>
                        <m:e>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r>
                        <a:rPr lang="en-IN" b="0" i="1" smtClean="0">
                          <a:latin typeface="Cambria Math" panose="02040503050406030204" pitchFamily="18" charset="0"/>
                          <a:cs typeface="Times New Roman" panose="02020603050405020304" pitchFamily="18" charset="0"/>
                        </a:rPr>
                        <m:t>+</m:t>
                      </m:r>
                      <m:d>
                        <m:dPr>
                          <m:ctrlPr>
                            <a:rPr lang="en-IN" b="0" i="1" smtClean="0">
                              <a:latin typeface="Cambria Math" panose="02040503050406030204" pitchFamily="18" charset="0"/>
                              <a:cs typeface="Times New Roman" panose="02020603050405020304" pitchFamily="18" charset="0"/>
                            </a:rPr>
                          </m:ctrlPr>
                        </m:dPr>
                        <m:e>
                          <m:r>
                            <a:rPr lang="en-IN" b="0" i="1" smtClean="0">
                              <a:latin typeface="Cambria Math" panose="02040503050406030204" pitchFamily="18" charset="0"/>
                              <a:cs typeface="Times New Roman" panose="02020603050405020304" pitchFamily="18" charset="0"/>
                            </a:rPr>
                            <m:t>𝑥</m:t>
                          </m:r>
                          <m:r>
                            <a:rPr lang="en-IN" b="0" i="1" smtClean="0">
                              <a:latin typeface="Cambria Math" panose="02040503050406030204" pitchFamily="18" charset="0"/>
                              <a:cs typeface="Times New Roman" panose="02020603050405020304" pitchFamily="18" charset="0"/>
                            </a:rPr>
                            <m:t>−</m:t>
                          </m:r>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r>
                        <a:rPr lang="en-IN" b="0" i="1" smtClean="0">
                          <a:latin typeface="Cambria Math" panose="02040503050406030204" pitchFamily="18" charset="0"/>
                          <a:cs typeface="Times New Roman" panose="02020603050405020304" pitchFamily="18" charset="0"/>
                        </a:rPr>
                        <m:t>𝑓</m:t>
                      </m:r>
                      <m:d>
                        <m:dPr>
                          <m:ctrlPr>
                            <a:rPr lang="en-IN" b="0" i="1" smtClean="0">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r>
                            <a:rPr lang="en-IN" b="0" i="1"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r>
                        <a:rPr lang="en-IN" b="0" i="1" smtClean="0">
                          <a:latin typeface="Cambria Math" panose="02040503050406030204" pitchFamily="18" charset="0"/>
                          <a:cs typeface="Times New Roman" panose="02020603050405020304" pitchFamily="18" charset="0"/>
                        </a:rPr>
                        <m:t>+</m:t>
                      </m:r>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e>
                      </m:d>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r>
                        <a:rPr lang="en-IN"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1</m:t>
                              </m:r>
                            </m:sub>
                          </m:sSub>
                          <m:r>
                            <a:rPr lang="en-IN" b="0" i="1"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2</m:t>
                              </m:r>
                            </m:sub>
                          </m:sSub>
                        </m:e>
                      </m:d>
                      <m:r>
                        <a:rPr lang="en-IN" b="0" i="1" smtClean="0">
                          <a:latin typeface="Cambria Math" panose="02040503050406030204" pitchFamily="18" charset="0"/>
                          <a:cs typeface="Times New Roman" panose="02020603050405020304" pitchFamily="18" charset="0"/>
                        </a:rPr>
                        <m:t>+…</m:t>
                      </m:r>
                    </m:oMath>
                  </m:oMathPara>
                </a14:m>
                <a:endParaRPr lang="en-IN" b="0" i="1" dirty="0" smtClean="0">
                  <a:latin typeface="Cambria Math" panose="02040503050406030204" pitchFamily="18" charset="0"/>
                  <a:cs typeface="Times New Roman" panose="02020603050405020304" pitchFamily="18" charset="0"/>
                </a:endParaRPr>
              </a:p>
              <a:p>
                <a:pPr marL="0" indent="0">
                  <a:buNone/>
                </a:pPr>
                <a:endParaRPr lang="en-IN" sz="900" b="0" i="1" dirty="0" smtClean="0">
                  <a:latin typeface="Cambria Math" panose="02040503050406030204" pitchFamily="18" charset="0"/>
                  <a:cs typeface="Times New Roman" panose="02020603050405020304" pitchFamily="18" charset="0"/>
                </a:endParaRPr>
              </a:p>
              <a:p>
                <a:pPr marL="0" indent="0">
                  <a:buNone/>
                </a:pPr>
                <a:r>
                  <a:rPr lang="en-IN" b="0" dirty="0" smtClean="0">
                    <a:cs typeface="Times New Roman" panose="02020603050405020304" pitchFamily="18" charset="0"/>
                  </a:rPr>
                  <a:t>                                    </a:t>
                </a:r>
                <a14:m>
                  <m:oMath xmlns:m="http://schemas.openxmlformats.org/officeDocument/2006/math">
                    <m:r>
                      <a:rPr lang="en-IN" b="0" i="1" smtClean="0">
                        <a:latin typeface="Cambria Math" panose="02040503050406030204" pitchFamily="18" charset="0"/>
                        <a:cs typeface="Times New Roman" panose="02020603050405020304" pitchFamily="18" charset="0"/>
                      </a:rPr>
                      <m:t>+</m:t>
                    </m:r>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e>
                    </m:d>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1</m:t>
                            </m:r>
                          </m:sub>
                        </m:sSub>
                      </m:e>
                    </m:d>
                    <m:r>
                      <a:rPr lang="en-IN" b="0" i="1" smtClean="0">
                        <a:latin typeface="Cambria Math" panose="02040503050406030204" pitchFamily="18" charset="0"/>
                        <a:cs typeface="Times New Roman" panose="02020603050405020304" pitchFamily="18" charset="0"/>
                      </a:rPr>
                      <m:t>…</m:t>
                    </m:r>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𝑛</m:t>
                            </m:r>
                            <m:r>
                              <a:rPr lang="en-IN" b="0" i="1" smtClean="0">
                                <a:latin typeface="Cambria Math" panose="02040503050406030204" pitchFamily="18" charset="0"/>
                                <a:cs typeface="Times New Roman" panose="02020603050405020304" pitchFamily="18" charset="0"/>
                              </a:rPr>
                              <m:t>−1</m:t>
                            </m:r>
                          </m:sub>
                        </m:sSub>
                      </m:e>
                    </m:d>
                    <m:r>
                      <a:rPr lang="en-IN"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1</m:t>
                            </m:r>
                          </m:sub>
                        </m:sSub>
                        <m:r>
                          <a:rPr lang="en-IN" i="1">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𝑛</m:t>
                            </m:r>
                          </m:sub>
                        </m:sSub>
                      </m:e>
                    </m:d>
                  </m:oMath>
                </a14:m>
                <a:endParaRPr lang="en-IN" dirty="0" smtClean="0">
                  <a:latin typeface="Times New Roman" panose="02020603050405020304" pitchFamily="18" charset="0"/>
                  <a:cs typeface="Times New Roman" panose="02020603050405020304" pitchFamily="18" charset="0"/>
                </a:endParaRPr>
              </a:p>
              <a:p>
                <a:pPr marL="0" indent="0">
                  <a:buNone/>
                </a:pPr>
                <a:endParaRPr lang="en-IN" sz="10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Here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e>
                    </m:d>
                    <m:r>
                      <a:rPr lang="en-IN" sz="2400" b="0" i="1" smtClean="0">
                        <a:latin typeface="Cambria Math" panose="02040503050406030204" pitchFamily="18" charset="0"/>
                        <a:cs typeface="Times New Roman" panose="02020603050405020304" pitchFamily="18" charset="0"/>
                      </a:rPr>
                      <m:t>=</m:t>
                    </m:r>
                    <m:f>
                      <m:fPr>
                        <m:ctrlPr>
                          <a:rPr lang="en-IN" sz="2400" b="0" i="1" smtClean="0">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0</m:t>
                                </m:r>
                              </m:sub>
                            </m:sSub>
                          </m:e>
                        </m:d>
                      </m:num>
                      <m:den>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e>
                        </m:d>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0</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2</m:t>
                            </m:r>
                          </m:sub>
                        </m:sSub>
                      </m:e>
                    </m:d>
                    <m:r>
                      <a:rPr lang="en-IN" sz="2000" i="1">
                        <a:latin typeface="Cambria Math" panose="02040503050406030204" pitchFamily="18" charset="0"/>
                        <a:cs typeface="Times New Roman" panose="02020603050405020304" pitchFamily="18" charset="0"/>
                      </a:rPr>
                      <m:t>=</m:t>
                    </m:r>
                    <m:f>
                      <m:fPr>
                        <m:ctrlPr>
                          <a:rPr lang="en-IN" sz="2000" i="1">
                            <a:latin typeface="Cambria Math" panose="02040503050406030204" pitchFamily="18" charset="0"/>
                            <a:cs typeface="Times New Roman" panose="02020603050405020304" pitchFamily="18" charset="0"/>
                          </a:rPr>
                        </m:ctrlPr>
                      </m:fPr>
                      <m:num>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e>
                        </m:d>
                        <m:r>
                          <a:rPr lang="en-IN" sz="2000" i="1">
                            <a:latin typeface="Cambria Math" panose="02040503050406030204" pitchFamily="18" charset="0"/>
                            <a:ea typeface="Cambria Math" panose="02040503050406030204" pitchFamily="18" charset="0"/>
                            <a:cs typeface="Times New Roman" panose="02020603050405020304" pitchFamily="18" charset="0"/>
                          </a:rPr>
                          <m:t>−</m:t>
                        </m:r>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0</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1</m:t>
                                </m:r>
                              </m:sub>
                            </m:sSub>
                          </m:e>
                        </m:d>
                      </m:num>
                      <m:den>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0</m:t>
                                </m:r>
                              </m:sub>
                            </m:sSub>
                          </m:e>
                        </m:d>
                      </m:den>
                    </m:f>
                  </m:oMath>
                </a14:m>
                <a:r>
                  <a:rPr lang="en-IN" sz="2200" dirty="0" smtClean="0">
                    <a:latin typeface="Times New Roman" panose="02020603050405020304" pitchFamily="18" charset="0"/>
                    <a:cs typeface="Times New Roman" panose="02020603050405020304" pitchFamily="18" charset="0"/>
                  </a:rPr>
                  <a:t>    ;  </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3</m:t>
                            </m:r>
                          </m:sub>
                        </m:sSub>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2</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3</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2</m:t>
                                </m:r>
                              </m:sub>
                            </m:sSub>
                          </m:e>
                        </m:d>
                      </m:num>
                      <m:den>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3</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e>
                        </m:d>
                      </m:den>
                    </m:f>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17" t="-2907"/>
                </a:stretch>
              </a:blipFill>
            </p:spPr>
            <p:txBody>
              <a:bodyPr/>
              <a:lstStyle/>
              <a:p>
                <a:r>
                  <a:rPr lang="en-IN">
                    <a:noFill/>
                  </a:rPr>
                  <a:t> </a:t>
                </a:r>
              </a:p>
            </p:txBody>
          </p:sp>
        </mc:Fallback>
      </mc:AlternateContent>
    </p:spTree>
    <p:extLst>
      <p:ext uri="{BB962C8B-B14F-4D97-AF65-F5344CB8AC3E}">
        <p14:creationId xmlns:p14="http://schemas.microsoft.com/office/powerpoint/2010/main" val="297496127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b="1" i="1"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Use NDDF to find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(43)</m:t>
                    </m:r>
                  </m:oMath>
                </a14:m>
                <a:r>
                  <a:rPr lang="en-IN" sz="2200" dirty="0" smtClean="0">
                    <a:latin typeface="Times New Roman" panose="02020603050405020304" pitchFamily="18" charset="0"/>
                    <a:cs typeface="Times New Roman" panose="02020603050405020304" pitchFamily="18" charset="0"/>
                  </a:rPr>
                  <a:t> , given that</a:t>
                </a:r>
              </a:p>
              <a:p>
                <a:pPr marL="457200" indent="-457200">
                  <a:buAutoNum type="arabicPeriod"/>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2032000" y="2021618"/>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3885820949"/>
                        </a:ext>
                      </a:extLst>
                    </a:gridCol>
                    <a:gridCol w="1625600">
                      <a:extLst>
                        <a:ext uri="{9D8B030D-6E8A-4147-A177-3AD203B41FA5}">
                          <a16:colId xmlns:a16="http://schemas.microsoft.com/office/drawing/2014/main" val="3029316184"/>
                        </a:ext>
                      </a:extLst>
                    </a:gridCol>
                    <a:gridCol w="1625600">
                      <a:extLst>
                        <a:ext uri="{9D8B030D-6E8A-4147-A177-3AD203B41FA5}">
                          <a16:colId xmlns:a16="http://schemas.microsoft.com/office/drawing/2014/main" val="241505782"/>
                        </a:ext>
                      </a:extLst>
                    </a:gridCol>
                    <a:gridCol w="1625600">
                      <a:extLst>
                        <a:ext uri="{9D8B030D-6E8A-4147-A177-3AD203B41FA5}">
                          <a16:colId xmlns:a16="http://schemas.microsoft.com/office/drawing/2014/main" val="1490366380"/>
                        </a:ext>
                      </a:extLst>
                    </a:gridCol>
                    <a:gridCol w="1625600">
                      <a:extLst>
                        <a:ext uri="{9D8B030D-6E8A-4147-A177-3AD203B41FA5}">
                          <a16:colId xmlns:a16="http://schemas.microsoft.com/office/drawing/2014/main" val="102267875"/>
                        </a:ext>
                      </a:extLst>
                    </a:gridCol>
                  </a:tblGrid>
                  <a:tr h="323021">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0311814"/>
                      </a:ext>
                    </a:extLst>
                  </a:tr>
                  <a:tr h="323021">
                    <a:tc>
                      <a:txBody>
                        <a:bodyPr/>
                        <a:lstStyle/>
                        <a:p>
                          <a:pPr algn="ctr"/>
                          <a14:m>
                            <m:oMath xmlns:m="http://schemas.openxmlformats.org/officeDocument/2006/math">
                              <m:r>
                                <a:rPr lang="en-IN" sz="1800" b="0" i="1" smtClean="0">
                                  <a:latin typeface="Cambria Math" panose="02040503050406030204" pitchFamily="18" charset="0"/>
                                  <a:cs typeface="Times New Roman" panose="02020603050405020304" pitchFamily="18" charset="0"/>
                                </a:rPr>
                                <m:t>𝑓</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m:t>
                              </m:r>
                            </m:oMath>
                          </a14:m>
                          <a:r>
                            <a:rPr lang="en-IN" sz="1800"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43833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46568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49431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50912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51607870"/>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3589203145"/>
                  </p:ext>
                </p:extLst>
              </p:nvPr>
            </p:nvGraphicFramePr>
            <p:xfrm>
              <a:off x="2032000" y="2021618"/>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xmlns="" xmlns:a14="http://schemas.microsoft.com/office/drawing/2010/main" val="3885820949"/>
                        </a:ext>
                      </a:extLst>
                    </a:gridCol>
                    <a:gridCol w="1625600">
                      <a:extLst>
                        <a:ext uri="{9D8B030D-6E8A-4147-A177-3AD203B41FA5}">
                          <a16:colId xmlns:a16="http://schemas.microsoft.com/office/drawing/2014/main" xmlns="" xmlns:a14="http://schemas.microsoft.com/office/drawing/2010/main" val="3029316184"/>
                        </a:ext>
                      </a:extLst>
                    </a:gridCol>
                    <a:gridCol w="1625600">
                      <a:extLst>
                        <a:ext uri="{9D8B030D-6E8A-4147-A177-3AD203B41FA5}">
                          <a16:colId xmlns:a16="http://schemas.microsoft.com/office/drawing/2014/main" xmlns="" xmlns:a14="http://schemas.microsoft.com/office/drawing/2010/main" val="241505782"/>
                        </a:ext>
                      </a:extLst>
                    </a:gridCol>
                    <a:gridCol w="1625600">
                      <a:extLst>
                        <a:ext uri="{9D8B030D-6E8A-4147-A177-3AD203B41FA5}">
                          <a16:colId xmlns:a16="http://schemas.microsoft.com/office/drawing/2014/main" xmlns="" xmlns:a14="http://schemas.microsoft.com/office/drawing/2010/main" val="1490366380"/>
                        </a:ext>
                      </a:extLst>
                    </a:gridCol>
                    <a:gridCol w="1625600">
                      <a:extLst>
                        <a:ext uri="{9D8B030D-6E8A-4147-A177-3AD203B41FA5}">
                          <a16:colId xmlns:a16="http://schemas.microsoft.com/office/drawing/2014/main" xmlns="" xmlns:a14="http://schemas.microsoft.com/office/drawing/2010/main" val="102267875"/>
                        </a:ext>
                      </a:extLst>
                    </a:gridCol>
                  </a:tblGrid>
                  <a:tr h="365760">
                    <a:tc>
                      <a:txBody>
                        <a:bodyPr/>
                        <a:lstStyle/>
                        <a:p>
                          <a:endParaRPr lang="en-US"/>
                        </a:p>
                      </a:txBody>
                      <a:tcPr>
                        <a:blipFill>
                          <a:blip r:embed="rId3"/>
                          <a:stretch>
                            <a:fillRect l="-375" t="-8197" r="-401124" b="-124590"/>
                          </a:stretch>
                        </a:blipFill>
                      </a:tcPr>
                    </a:tc>
                    <a:tc>
                      <a:txBody>
                        <a:bodyPr/>
                        <a:lstStyle/>
                        <a:p>
                          <a:pPr algn="ctr"/>
                          <a:r>
                            <a:rPr lang="en-IN" dirty="0" smtClean="0">
                              <a:latin typeface="Times New Roman" panose="02020603050405020304" pitchFamily="18" charset="0"/>
                              <a:cs typeface="Times New Roman" panose="02020603050405020304" pitchFamily="18" charset="0"/>
                            </a:rPr>
                            <a:t>40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90311814"/>
                      </a:ext>
                    </a:extLst>
                  </a:tr>
                  <a:tr h="365760">
                    <a:tc>
                      <a:txBody>
                        <a:bodyPr/>
                        <a:lstStyle/>
                        <a:p>
                          <a:endParaRPr lang="en-US"/>
                        </a:p>
                      </a:txBody>
                      <a:tcPr>
                        <a:blipFill>
                          <a:blip r:embed="rId3"/>
                          <a:stretch>
                            <a:fillRect l="-375" t="-110000" r="-401124" b="-26667"/>
                          </a:stretch>
                        </a:blipFill>
                      </a:tcPr>
                    </a:tc>
                    <a:tc>
                      <a:txBody>
                        <a:bodyPr/>
                        <a:lstStyle/>
                        <a:p>
                          <a:pPr algn="ctr"/>
                          <a:r>
                            <a:rPr lang="en-IN" dirty="0" smtClean="0">
                              <a:latin typeface="Times New Roman" panose="02020603050405020304" pitchFamily="18" charset="0"/>
                              <a:cs typeface="Times New Roman" panose="02020603050405020304" pitchFamily="18" charset="0"/>
                            </a:rPr>
                            <a:t>43833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46568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49431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50912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395160787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nvPr>
            </p:nvGraphicFramePr>
            <p:xfrm>
              <a:off x="1133057" y="3091070"/>
              <a:ext cx="10634872" cy="3433141"/>
            </p:xfrm>
            <a:graphic>
              <a:graphicData uri="http://schemas.openxmlformats.org/drawingml/2006/table">
                <a:tbl>
                  <a:tblPr firstRow="1" bandRow="1">
                    <a:tableStyleId>{5940675A-B579-460E-94D1-54222C63F5DA}</a:tableStyleId>
                  </a:tblPr>
                  <a:tblGrid>
                    <a:gridCol w="1246623">
                      <a:extLst>
                        <a:ext uri="{9D8B030D-6E8A-4147-A177-3AD203B41FA5}">
                          <a16:colId xmlns:a16="http://schemas.microsoft.com/office/drawing/2014/main" val="2973256278"/>
                        </a:ext>
                      </a:extLst>
                    </a:gridCol>
                    <a:gridCol w="1996795">
                      <a:extLst>
                        <a:ext uri="{9D8B030D-6E8A-4147-A177-3AD203B41FA5}">
                          <a16:colId xmlns:a16="http://schemas.microsoft.com/office/drawing/2014/main" val="831786489"/>
                        </a:ext>
                      </a:extLst>
                    </a:gridCol>
                    <a:gridCol w="2540817">
                      <a:extLst>
                        <a:ext uri="{9D8B030D-6E8A-4147-A177-3AD203B41FA5}">
                          <a16:colId xmlns:a16="http://schemas.microsoft.com/office/drawing/2014/main" val="3117944769"/>
                        </a:ext>
                      </a:extLst>
                    </a:gridCol>
                    <a:gridCol w="2534821">
                      <a:extLst>
                        <a:ext uri="{9D8B030D-6E8A-4147-A177-3AD203B41FA5}">
                          <a16:colId xmlns:a16="http://schemas.microsoft.com/office/drawing/2014/main" val="1112516958"/>
                        </a:ext>
                      </a:extLst>
                    </a:gridCol>
                    <a:gridCol w="2315816">
                      <a:extLst>
                        <a:ext uri="{9D8B030D-6E8A-4147-A177-3AD203B41FA5}">
                          <a16:colId xmlns:a16="http://schemas.microsoft.com/office/drawing/2014/main" val="375452748"/>
                        </a:ext>
                      </a:extLst>
                    </a:gridCol>
                  </a:tblGrid>
                  <a:tr h="5565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cs typeface="Times New Roman" panose="02020603050405020304" pitchFamily="18" charset="0"/>
                                  </a:rPr>
                                  <m:t>𝒙</m:t>
                                </m:r>
                              </m:oMath>
                            </m:oMathPara>
                          </a14:m>
                          <a:endParaRPr lang="en-IN" sz="2200" b="1"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IN" sz="2200" b="1" i="1" smtClean="0">
                                  <a:latin typeface="Cambria Math" panose="02040503050406030204" pitchFamily="18" charset="0"/>
                                  <a:cs typeface="Times New Roman" panose="02020603050405020304" pitchFamily="18" charset="0"/>
                                </a:rPr>
                                <m:t>𝒇</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𝒙</m:t>
                              </m:r>
                              <m:r>
                                <a:rPr lang="en-IN" sz="2200" b="1" i="1" smtClean="0">
                                  <a:latin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rPr>
                                <m:t>𝑰</m:t>
                              </m:r>
                              <m:r>
                                <a:rPr lang="en-IN" sz="2200" b="1" i="1" smtClean="0">
                                  <a:latin typeface="Cambria Math" panose="02040503050406030204" pitchFamily="18" charset="0"/>
                                </a:rPr>
                                <m:t> </m:t>
                              </m:r>
                              <m:r>
                                <a:rPr lang="en-IN" sz="2200" b="1" i="1" smtClean="0">
                                  <a:latin typeface="Cambria Math" panose="02040503050406030204" pitchFamily="18" charset="0"/>
                                </a:rPr>
                                <m:t>𝑫𝑫</m:t>
                              </m:r>
                            </m:oMath>
                          </a14:m>
                          <a:endParaRPr lang="en-IN" sz="2200" b="1" dirty="0">
                            <a:latin typeface="Times New Roman" panose="02020603050405020304" pitchFamily="18" charset="0"/>
                            <a:cs typeface="Times New Roman" panose="02020603050405020304" pitchFamily="18" charset="0"/>
                          </a:endParaRPr>
                        </a:p>
                      </a:txBody>
                      <a:tcPr/>
                    </a:tc>
                    <a:tc>
                      <a:txBody>
                        <a:bodyPr/>
                        <a:lstStyle/>
                        <a:p>
                          <a:pPr algn="ct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rPr>
                                <m:t>𝑰𝑰</m:t>
                              </m:r>
                              <m:r>
                                <a:rPr lang="en-IN" sz="2200" b="1" i="1" smtClean="0">
                                  <a:latin typeface="Cambria Math" panose="02040503050406030204" pitchFamily="18" charset="0"/>
                                </a:rPr>
                                <m:t> </m:t>
                              </m:r>
                              <m:r>
                                <a:rPr lang="en-IN" sz="2200" b="1" i="1" smtClean="0">
                                  <a:latin typeface="Cambria Math" panose="02040503050406030204" pitchFamily="18" charset="0"/>
                                </a:rPr>
                                <m:t>𝑫𝑫</m:t>
                              </m:r>
                            </m:oMath>
                          </a14:m>
                          <a:endParaRPr lang="en-IN" sz="2200" b="1" dirty="0">
                            <a:latin typeface="Times New Roman" panose="02020603050405020304" pitchFamily="18" charset="0"/>
                            <a:cs typeface="Times New Roman" panose="02020603050405020304" pitchFamily="18" charset="0"/>
                          </a:endParaRPr>
                        </a:p>
                      </a:txBody>
                      <a:tcPr/>
                    </a:tc>
                    <a:tc>
                      <a:txBody>
                        <a:bodyPr/>
                        <a:lstStyle/>
                        <a:p>
                          <a:pPr algn="ct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rPr>
                                <m:t>𝑰𝑰𝑰</m:t>
                              </m:r>
                              <m:r>
                                <a:rPr lang="en-IN" sz="2200" b="1" i="1" smtClean="0">
                                  <a:latin typeface="Cambria Math" panose="02040503050406030204" pitchFamily="18" charset="0"/>
                                </a:rPr>
                                <m:t> </m:t>
                              </m:r>
                              <m:r>
                                <a:rPr lang="en-IN" sz="2200" b="1" i="1" smtClean="0">
                                  <a:latin typeface="Cambria Math" panose="02040503050406030204" pitchFamily="18" charset="0"/>
                                </a:rPr>
                                <m:t>𝑫𝑫</m:t>
                              </m:r>
                            </m:oMath>
                          </a14:m>
                          <a:endParaRPr lang="en-IN" sz="22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20658532"/>
                      </a:ext>
                    </a:extLst>
                  </a:tr>
                  <a:tr h="2630890">
                    <a:tc>
                      <a:txBody>
                        <a:bodyPr/>
                        <a:lstStyle/>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r>
                                  <a:rPr lang="en-IN" b="0" i="1" smtClean="0">
                                    <a:latin typeface="Cambria Math" panose="02040503050406030204" pitchFamily="18" charset="0"/>
                                    <a:cs typeface="Times New Roman" panose="02020603050405020304" pitchFamily="18" charset="0"/>
                                  </a:rPr>
                                  <m:t>=40</m:t>
                                </m:r>
                              </m:oMath>
                            </m:oMathPara>
                          </a14:m>
                          <a:endParaRPr lang="en-IN" dirty="0" smtClean="0"/>
                        </a:p>
                        <a:p>
                          <a:r>
                            <a:rPr lang="en-IN" dirty="0" smtClean="0"/>
                            <a:t> </a:t>
                          </a:r>
                        </a:p>
                        <a:p>
                          <a:endParaRPr lang="en-IN" dirty="0" smtClean="0"/>
                        </a:p>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r>
                                  <a:rPr lang="en-IN" b="0" i="1" smtClean="0">
                                    <a:latin typeface="Cambria Math" panose="02040503050406030204" pitchFamily="18" charset="0"/>
                                    <a:cs typeface="Times New Roman" panose="02020603050405020304" pitchFamily="18" charset="0"/>
                                  </a:rPr>
                                  <m:t>=42</m:t>
                                </m:r>
                              </m:oMath>
                            </m:oMathPara>
                          </a14:m>
                          <a:endParaRPr lang="en-IN" dirty="0" smtClean="0"/>
                        </a:p>
                        <a:p>
                          <a:r>
                            <a:rPr lang="en-IN" dirty="0" smtClean="0"/>
                            <a:t> </a:t>
                          </a:r>
                        </a:p>
                        <a:p>
                          <a:endParaRPr lang="en-IN" dirty="0" smtClean="0"/>
                        </a:p>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2</m:t>
                                    </m:r>
                                  </m:sub>
                                </m:sSub>
                                <m:r>
                                  <a:rPr lang="en-IN" b="0" i="1" smtClean="0">
                                    <a:latin typeface="Cambria Math" panose="02040503050406030204" pitchFamily="18" charset="0"/>
                                    <a:cs typeface="Times New Roman" panose="02020603050405020304" pitchFamily="18" charset="0"/>
                                  </a:rPr>
                                  <m:t>=44</m:t>
                                </m:r>
                              </m:oMath>
                            </m:oMathPara>
                          </a14:m>
                          <a:endParaRPr lang="en-IN" dirty="0" smtClean="0"/>
                        </a:p>
                        <a:p>
                          <a:endParaRPr lang="en-IN" dirty="0" smtClean="0"/>
                        </a:p>
                        <a:p>
                          <a:endParaRPr lang="en-IN" dirty="0" smtClean="0"/>
                        </a:p>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3</m:t>
                                    </m:r>
                                  </m:sub>
                                </m:sSub>
                                <m:r>
                                  <a:rPr lang="en-IN" b="0" i="1" smtClean="0">
                                    <a:latin typeface="Cambria Math" panose="02040503050406030204" pitchFamily="18" charset="0"/>
                                    <a:cs typeface="Times New Roman" panose="02020603050405020304" pitchFamily="18" charset="0"/>
                                  </a:rPr>
                                  <m:t>=45</m:t>
                                </m:r>
                              </m:oMath>
                            </m:oMathPara>
                          </a14:m>
                          <a:endParaRPr lang="en-IN" dirty="0"/>
                        </a:p>
                      </a:txBody>
                      <a:tcPr/>
                    </a:tc>
                    <a:tc>
                      <a:txBody>
                        <a:bodyPr/>
                        <a:lstStyle/>
                        <a:p>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=43833</m:t>
                                </m:r>
                              </m:oMath>
                            </m:oMathPara>
                          </a14:m>
                          <a:endParaRPr lang="en-IN" dirty="0" smtClean="0"/>
                        </a:p>
                        <a:p>
                          <a:endParaRPr lang="en-IN" dirty="0" smtClean="0"/>
                        </a:p>
                        <a:p>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=46568</m:t>
                                </m:r>
                              </m:oMath>
                            </m:oMathPara>
                          </a14:m>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=49431</m:t>
                                </m:r>
                              </m:oMath>
                            </m:oMathPara>
                          </a14:m>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3</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=50912</m:t>
                                </m:r>
                              </m:oMath>
                            </m:oMathPara>
                          </a14:m>
                          <a:endParaRPr lang="en-IN" dirty="0"/>
                        </a:p>
                      </a:txBody>
                      <a:tcPr/>
                    </a:tc>
                    <a:tc>
                      <a:txBody>
                        <a:bodyPr/>
                        <a:lstStyle/>
                        <a:p>
                          <a:endParaRPr lang="en-IN" dirty="0" smtClean="0"/>
                        </a:p>
                        <a:p>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i="1">
                                            <a:latin typeface="Cambria Math" panose="02040503050406030204" pitchFamily="18" charset="0"/>
                                            <a:cs typeface="Times New Roman" panose="02020603050405020304" pitchFamily="18" charset="0"/>
                                          </a:rPr>
                                          <m:t>0</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46568−43833</m:t>
                                    </m:r>
                                  </m:num>
                                  <m:den>
                                    <m:r>
                                      <a:rPr lang="en-IN" sz="1050" b="0" i="1" smtClean="0">
                                        <a:latin typeface="Cambria Math" panose="02040503050406030204" pitchFamily="18" charset="0"/>
                                        <a:cs typeface="Times New Roman" panose="02020603050405020304" pitchFamily="18" charset="0"/>
                                      </a:rPr>
                                      <m:t>42−40</m:t>
                                    </m:r>
                                  </m:den>
                                </m:f>
                                <m:r>
                                  <a:rPr lang="en-IN" sz="1050" b="0" i="1" smtClean="0">
                                    <a:latin typeface="Cambria Math" panose="02040503050406030204" pitchFamily="18" charset="0"/>
                                    <a:cs typeface="Times New Roman" panose="02020603050405020304" pitchFamily="18" charset="0"/>
                                  </a:rPr>
                                  <m:t>=</m:t>
                                </m:r>
                                <m:r>
                                  <a:rPr lang="en-IN" sz="1050" b="0" i="1" smtClean="0">
                                    <a:solidFill>
                                      <a:srgbClr val="FF0000"/>
                                    </a:solidFill>
                                    <a:latin typeface="Cambria Math" panose="02040503050406030204" pitchFamily="18" charset="0"/>
                                    <a:cs typeface="Times New Roman" panose="02020603050405020304" pitchFamily="18" charset="0"/>
                                  </a:rPr>
                                  <m:t>1367.5</m:t>
                                </m:r>
                              </m:oMath>
                            </m:oMathPara>
                          </a14:m>
                          <a:endParaRPr lang="en-IN" sz="1050" dirty="0" smtClean="0">
                            <a:solidFill>
                              <a:srgbClr val="FF0000"/>
                            </a:solidFill>
                          </a:endParaRPr>
                        </a:p>
                        <a:p>
                          <a:endParaRPr lang="en-IN" sz="1050" dirty="0" smtClean="0"/>
                        </a:p>
                        <a:p>
                          <a:endParaRPr lang="en-IN" sz="1050" dirty="0" smtClean="0"/>
                        </a:p>
                        <a:p>
                          <a:endParaRPr lang="en-IN" sz="1050" dirty="0" smtClean="0"/>
                        </a:p>
                        <a:p>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49431−46568</m:t>
                                    </m:r>
                                  </m:num>
                                  <m:den>
                                    <m:r>
                                      <a:rPr lang="en-IN" sz="1050" b="0" i="1" smtClean="0">
                                        <a:latin typeface="Cambria Math" panose="02040503050406030204" pitchFamily="18" charset="0"/>
                                        <a:cs typeface="Times New Roman" panose="02020603050405020304" pitchFamily="18" charset="0"/>
                                      </a:rPr>
                                      <m:t>44−42</m:t>
                                    </m:r>
                                  </m:den>
                                </m:f>
                                <m:r>
                                  <a:rPr lang="en-IN" sz="1050" b="0" i="1" smtClean="0">
                                    <a:latin typeface="Cambria Math" panose="02040503050406030204" pitchFamily="18" charset="0"/>
                                    <a:cs typeface="Times New Roman" panose="02020603050405020304" pitchFamily="18" charset="0"/>
                                  </a:rPr>
                                  <m:t>=1431.5</m:t>
                                </m:r>
                              </m:oMath>
                            </m:oMathPara>
                          </a14:m>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3</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50912−49431</m:t>
                                    </m:r>
                                  </m:num>
                                  <m:den>
                                    <m:r>
                                      <a:rPr lang="en-IN" sz="1050" b="0" i="1" smtClean="0">
                                        <a:latin typeface="Cambria Math" panose="02040503050406030204" pitchFamily="18" charset="0"/>
                                        <a:cs typeface="Times New Roman" panose="02020603050405020304" pitchFamily="18" charset="0"/>
                                      </a:rPr>
                                      <m:t>45−44</m:t>
                                    </m:r>
                                  </m:den>
                                </m:f>
                                <m:r>
                                  <a:rPr lang="en-IN" sz="1050" b="0" i="1" smtClean="0">
                                    <a:latin typeface="Cambria Math" panose="02040503050406030204" pitchFamily="18" charset="0"/>
                                    <a:cs typeface="Times New Roman" panose="02020603050405020304" pitchFamily="18" charset="0"/>
                                  </a:rPr>
                                  <m:t>=1481</m:t>
                                </m:r>
                              </m:oMath>
                            </m:oMathPara>
                          </a14:m>
                          <a:endParaRPr lang="en-IN" sz="1050" dirty="0" smtClean="0"/>
                        </a:p>
                        <a:p>
                          <a:endParaRPr lang="en-IN" sz="1050" dirty="0" smtClean="0"/>
                        </a:p>
                        <a:p>
                          <a:endParaRPr lang="en-IN" sz="1050" dirty="0"/>
                        </a:p>
                      </a:txBody>
                      <a:tcPr/>
                    </a:tc>
                    <a:tc>
                      <a:txBody>
                        <a:bodyPr/>
                        <a:lstStyle/>
                        <a:p>
                          <a:endParaRPr lang="en-IN" dirty="0" smtClean="0"/>
                        </a:p>
                        <a:p>
                          <a:endParaRPr lang="en-IN" dirty="0" smtClean="0"/>
                        </a:p>
                        <a:p>
                          <a:endParaRPr lang="en-IN" dirty="0" smtClean="0"/>
                        </a:p>
                        <a:p>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i="1">
                                            <a:latin typeface="Cambria Math" panose="02040503050406030204" pitchFamily="18" charset="0"/>
                                            <a:cs typeface="Times New Roman" panose="02020603050405020304" pitchFamily="18" charset="0"/>
                                          </a:rPr>
                                          <m:t>0</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1431.5</m:t>
                                    </m:r>
                                    <m:r>
                                      <m:rPr>
                                        <m:nor/>
                                      </m:rPr>
                                      <a:rPr lang="en-IN" sz="1050" dirty="0" smtClean="0"/>
                                      <m:t> </m:t>
                                    </m:r>
                                    <m:r>
                                      <a:rPr lang="en-IN" sz="1050" b="0" i="1" smtClean="0">
                                        <a:latin typeface="Cambria Math" panose="02040503050406030204" pitchFamily="18" charset="0"/>
                                        <a:cs typeface="Times New Roman" panose="02020603050405020304" pitchFamily="18" charset="0"/>
                                      </a:rPr>
                                      <m:t>−1367.5</m:t>
                                    </m:r>
                                    <m:r>
                                      <m:rPr>
                                        <m:nor/>
                                      </m:rPr>
                                      <a:rPr lang="en-IN" sz="1050" dirty="0" smtClean="0"/>
                                      <m:t> </m:t>
                                    </m:r>
                                  </m:num>
                                  <m:den>
                                    <m:r>
                                      <a:rPr lang="en-IN" sz="1050" b="0" i="1" smtClean="0">
                                        <a:latin typeface="Cambria Math" panose="02040503050406030204" pitchFamily="18" charset="0"/>
                                        <a:cs typeface="Times New Roman" panose="02020603050405020304" pitchFamily="18" charset="0"/>
                                      </a:rPr>
                                      <m:t>44−40</m:t>
                                    </m:r>
                                  </m:den>
                                </m:f>
                                <m:r>
                                  <a:rPr lang="en-IN" sz="1050" b="0" i="1" smtClean="0">
                                    <a:latin typeface="Cambria Math" panose="02040503050406030204" pitchFamily="18" charset="0"/>
                                    <a:cs typeface="Times New Roman" panose="02020603050405020304" pitchFamily="18" charset="0"/>
                                  </a:rPr>
                                  <m:t>=</m:t>
                                </m:r>
                                <m:r>
                                  <a:rPr lang="en-IN" sz="1050" b="0" i="1" smtClean="0">
                                    <a:solidFill>
                                      <a:srgbClr val="FF0000"/>
                                    </a:solidFill>
                                    <a:latin typeface="Cambria Math" panose="02040503050406030204" pitchFamily="18" charset="0"/>
                                    <a:cs typeface="Times New Roman" panose="02020603050405020304" pitchFamily="18" charset="0"/>
                                  </a:rPr>
                                  <m:t>16</m:t>
                                </m:r>
                              </m:oMath>
                            </m:oMathPara>
                          </a14:m>
                          <a:endParaRPr lang="en-IN" sz="1050" dirty="0" smtClean="0">
                            <a:solidFill>
                              <a:srgbClr val="FF0000"/>
                            </a:solidFill>
                          </a:endParaRPr>
                        </a:p>
                        <a:p>
                          <a:endParaRPr lang="en-IN" sz="1050" dirty="0" smtClean="0"/>
                        </a:p>
                        <a:p>
                          <a:endParaRPr lang="en-IN" sz="1050" dirty="0" smtClean="0"/>
                        </a:p>
                        <a:p>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r>
                                      <a:rPr lang="en-IN" sz="1050" b="0" i="1" smtClean="0">
                                        <a:latin typeface="Cambria Math" panose="02040503050406030204" pitchFamily="18" charset="0"/>
                                        <a:cs typeface="Times New Roman" panose="02020603050405020304" pitchFamily="18" charset="0"/>
                                      </a:rPr>
                                      <m:t>,</m:t>
                                    </m:r>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3</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1481−1431.5</m:t>
                                    </m:r>
                                  </m:num>
                                  <m:den>
                                    <m:r>
                                      <a:rPr lang="en-IN" sz="1050" b="0" i="1" smtClean="0">
                                        <a:latin typeface="Cambria Math" panose="02040503050406030204" pitchFamily="18" charset="0"/>
                                        <a:cs typeface="Times New Roman" panose="02020603050405020304" pitchFamily="18" charset="0"/>
                                      </a:rPr>
                                      <m:t>45−42</m:t>
                                    </m:r>
                                  </m:den>
                                </m:f>
                                <m:r>
                                  <a:rPr lang="en-IN" sz="1050" b="0" i="1" smtClean="0">
                                    <a:latin typeface="Cambria Math" panose="02040503050406030204" pitchFamily="18" charset="0"/>
                                    <a:cs typeface="Times New Roman" panose="02020603050405020304" pitchFamily="18" charset="0"/>
                                  </a:rPr>
                                  <m:t>=16.5</m:t>
                                </m:r>
                              </m:oMath>
                            </m:oMathPara>
                          </a14:m>
                          <a:endParaRPr lang="en-IN" sz="1050" dirty="0" smtClean="0"/>
                        </a:p>
                        <a:p>
                          <a:endParaRPr lang="en-IN" sz="1050" dirty="0" smtClean="0"/>
                        </a:p>
                        <a:p>
                          <a:endParaRPr lang="en-IN" sz="1050" dirty="0" smtClean="0"/>
                        </a:p>
                        <a:p>
                          <a:endParaRPr lang="en-IN" dirty="0"/>
                        </a:p>
                      </a:txBody>
                      <a:tcPr/>
                    </a:tc>
                    <a:tc>
                      <a:txBody>
                        <a:bodyPr/>
                        <a:lstStyle/>
                        <a:p>
                          <a:endParaRPr lang="en-IN" dirty="0" smtClean="0"/>
                        </a:p>
                        <a:p>
                          <a:endParaRPr lang="en-IN" dirty="0" smtClean="0"/>
                        </a:p>
                        <a:p>
                          <a:endParaRPr lang="en-IN" dirty="0" smtClean="0"/>
                        </a:p>
                        <a:p>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i="1">
                                            <a:latin typeface="Cambria Math" panose="02040503050406030204" pitchFamily="18" charset="0"/>
                                            <a:cs typeface="Times New Roman" panose="02020603050405020304" pitchFamily="18" charset="0"/>
                                          </a:rPr>
                                          <m:t>0</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r>
                                      <a:rPr lang="en-IN" sz="1050" b="0" i="1" smtClean="0">
                                        <a:latin typeface="Cambria Math" panose="02040503050406030204" pitchFamily="18" charset="0"/>
                                        <a:cs typeface="Times New Roman" panose="02020603050405020304" pitchFamily="18" charset="0"/>
                                      </a:rPr>
                                      <m:t>,</m:t>
                                    </m:r>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3</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16.5</m:t>
                                    </m:r>
                                    <m:r>
                                      <m:rPr>
                                        <m:nor/>
                                      </m:rPr>
                                      <a:rPr lang="en-IN" sz="1050" dirty="0" smtClean="0"/>
                                      <m:t> </m:t>
                                    </m:r>
                                    <m:r>
                                      <a:rPr lang="en-IN" sz="1050" b="0" i="1" smtClean="0">
                                        <a:latin typeface="Cambria Math" panose="02040503050406030204" pitchFamily="18" charset="0"/>
                                        <a:cs typeface="Times New Roman" panose="02020603050405020304" pitchFamily="18" charset="0"/>
                                      </a:rPr>
                                      <m:t>−16</m:t>
                                    </m:r>
                                    <m:r>
                                      <m:rPr>
                                        <m:nor/>
                                      </m:rPr>
                                      <a:rPr lang="en-IN" sz="1050" dirty="0" smtClean="0"/>
                                      <m:t> </m:t>
                                    </m:r>
                                  </m:num>
                                  <m:den>
                                    <m:r>
                                      <a:rPr lang="en-IN" sz="1050" b="0" i="1" smtClean="0">
                                        <a:latin typeface="Cambria Math" panose="02040503050406030204" pitchFamily="18" charset="0"/>
                                        <a:cs typeface="Times New Roman" panose="02020603050405020304" pitchFamily="18" charset="0"/>
                                      </a:rPr>
                                      <m:t>45−40</m:t>
                                    </m:r>
                                  </m:den>
                                </m:f>
                                <m:r>
                                  <a:rPr lang="en-IN" sz="1050" b="0" i="1" smtClean="0">
                                    <a:latin typeface="Cambria Math" panose="02040503050406030204" pitchFamily="18" charset="0"/>
                                    <a:cs typeface="Times New Roman" panose="02020603050405020304" pitchFamily="18" charset="0"/>
                                  </a:rPr>
                                  <m:t>=</m:t>
                                </m:r>
                                <m:r>
                                  <a:rPr lang="en-IN" sz="1050" b="0" i="1" smtClean="0">
                                    <a:solidFill>
                                      <a:srgbClr val="FF0000"/>
                                    </a:solidFill>
                                    <a:latin typeface="Cambria Math" panose="02040503050406030204" pitchFamily="18" charset="0"/>
                                    <a:cs typeface="Times New Roman" panose="02020603050405020304" pitchFamily="18" charset="0"/>
                                  </a:rPr>
                                  <m:t>0.1</m:t>
                                </m:r>
                              </m:oMath>
                            </m:oMathPara>
                          </a14:m>
                          <a:endParaRPr lang="en-IN" sz="1050" dirty="0" smtClean="0"/>
                        </a:p>
                      </a:txBody>
                      <a:tcPr/>
                    </a:tc>
                    <a:extLst>
                      <a:ext uri="{0D108BD9-81ED-4DB2-BD59-A6C34878D82A}">
                        <a16:rowId xmlns:a16="http://schemas.microsoft.com/office/drawing/2014/main" val="1263055373"/>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xmlns="" xmlns:a14="http://schemas.microsoft.com/office/drawing/2010/main" val="1455791009"/>
                  </p:ext>
                </p:extLst>
              </p:nvPr>
            </p:nvGraphicFramePr>
            <p:xfrm>
              <a:off x="1133057" y="3091070"/>
              <a:ext cx="10634872" cy="3433141"/>
            </p:xfrm>
            <a:graphic>
              <a:graphicData uri="http://schemas.openxmlformats.org/drawingml/2006/table">
                <a:tbl>
                  <a:tblPr firstRow="1" bandRow="1">
                    <a:tableStyleId>{5940675A-B579-460E-94D1-54222C63F5DA}</a:tableStyleId>
                  </a:tblPr>
                  <a:tblGrid>
                    <a:gridCol w="1246623">
                      <a:extLst>
                        <a:ext uri="{9D8B030D-6E8A-4147-A177-3AD203B41FA5}">
                          <a16:colId xmlns:a16="http://schemas.microsoft.com/office/drawing/2014/main" xmlns="" xmlns:a14="http://schemas.microsoft.com/office/drawing/2010/main" val="2973256278"/>
                        </a:ext>
                      </a:extLst>
                    </a:gridCol>
                    <a:gridCol w="1996795">
                      <a:extLst>
                        <a:ext uri="{9D8B030D-6E8A-4147-A177-3AD203B41FA5}">
                          <a16:colId xmlns:a16="http://schemas.microsoft.com/office/drawing/2014/main" xmlns="" xmlns:a14="http://schemas.microsoft.com/office/drawing/2010/main" val="831786489"/>
                        </a:ext>
                      </a:extLst>
                    </a:gridCol>
                    <a:gridCol w="2540817">
                      <a:extLst>
                        <a:ext uri="{9D8B030D-6E8A-4147-A177-3AD203B41FA5}">
                          <a16:colId xmlns:a16="http://schemas.microsoft.com/office/drawing/2014/main" xmlns="" xmlns:a14="http://schemas.microsoft.com/office/drawing/2010/main" val="3117944769"/>
                        </a:ext>
                      </a:extLst>
                    </a:gridCol>
                    <a:gridCol w="2534821">
                      <a:extLst>
                        <a:ext uri="{9D8B030D-6E8A-4147-A177-3AD203B41FA5}">
                          <a16:colId xmlns:a16="http://schemas.microsoft.com/office/drawing/2014/main" xmlns="" xmlns:a14="http://schemas.microsoft.com/office/drawing/2010/main" val="1112516958"/>
                        </a:ext>
                      </a:extLst>
                    </a:gridCol>
                    <a:gridCol w="2315816">
                      <a:extLst>
                        <a:ext uri="{9D8B030D-6E8A-4147-A177-3AD203B41FA5}">
                          <a16:colId xmlns:a16="http://schemas.microsoft.com/office/drawing/2014/main" xmlns="" xmlns:a14="http://schemas.microsoft.com/office/drawing/2010/main" val="375452748"/>
                        </a:ext>
                      </a:extLst>
                    </a:gridCol>
                  </a:tblGrid>
                  <a:tr h="556591">
                    <a:tc>
                      <a:txBody>
                        <a:bodyPr/>
                        <a:lstStyle/>
                        <a:p>
                          <a:endParaRPr lang="en-US"/>
                        </a:p>
                      </a:txBody>
                      <a:tcPr>
                        <a:blipFill>
                          <a:blip r:embed="rId4"/>
                          <a:stretch>
                            <a:fillRect l="-488" t="-1099" r="-752683" b="-521978"/>
                          </a:stretch>
                        </a:blipFill>
                      </a:tcPr>
                    </a:tc>
                    <a:tc>
                      <a:txBody>
                        <a:bodyPr/>
                        <a:lstStyle/>
                        <a:p>
                          <a:endParaRPr lang="en-US"/>
                        </a:p>
                      </a:txBody>
                      <a:tcPr>
                        <a:blipFill>
                          <a:blip r:embed="rId4"/>
                          <a:stretch>
                            <a:fillRect l="-62997" t="-1099" r="-371865" b="-521978"/>
                          </a:stretch>
                        </a:blipFill>
                      </a:tcPr>
                    </a:tc>
                    <a:tc>
                      <a:txBody>
                        <a:bodyPr/>
                        <a:lstStyle/>
                        <a:p>
                          <a:endParaRPr lang="en-US"/>
                        </a:p>
                      </a:txBody>
                      <a:tcPr>
                        <a:blipFill>
                          <a:blip r:embed="rId4"/>
                          <a:stretch>
                            <a:fillRect l="-127512" t="-1099" r="-190909" b="-521978"/>
                          </a:stretch>
                        </a:blipFill>
                      </a:tcPr>
                    </a:tc>
                    <a:tc>
                      <a:txBody>
                        <a:bodyPr/>
                        <a:lstStyle/>
                        <a:p>
                          <a:endParaRPr lang="en-US"/>
                        </a:p>
                      </a:txBody>
                      <a:tcPr>
                        <a:blipFill>
                          <a:blip r:embed="rId4"/>
                          <a:stretch>
                            <a:fillRect l="-228606" t="-1099" r="-91827" b="-521978"/>
                          </a:stretch>
                        </a:blipFill>
                      </a:tcPr>
                    </a:tc>
                    <a:tc>
                      <a:txBody>
                        <a:bodyPr/>
                        <a:lstStyle/>
                        <a:p>
                          <a:endParaRPr lang="en-US"/>
                        </a:p>
                      </a:txBody>
                      <a:tcPr>
                        <a:blipFill>
                          <a:blip r:embed="rId4"/>
                          <a:stretch>
                            <a:fillRect l="-359737" t="-1099" r="-526" b="-521978"/>
                          </a:stretch>
                        </a:blipFill>
                      </a:tcPr>
                    </a:tc>
                    <a:extLst>
                      <a:ext uri="{0D108BD9-81ED-4DB2-BD59-A6C34878D82A}">
                        <a16:rowId xmlns:a16="http://schemas.microsoft.com/office/drawing/2014/main" xmlns="" xmlns:a14="http://schemas.microsoft.com/office/drawing/2010/main" val="1920658532"/>
                      </a:ext>
                    </a:extLst>
                  </a:tr>
                  <a:tr h="2876550">
                    <a:tc>
                      <a:txBody>
                        <a:bodyPr/>
                        <a:lstStyle/>
                        <a:p>
                          <a:endParaRPr lang="en-US"/>
                        </a:p>
                      </a:txBody>
                      <a:tcPr>
                        <a:blipFill>
                          <a:blip r:embed="rId4"/>
                          <a:stretch>
                            <a:fillRect l="-488" t="-19450" r="-752683" b="-423"/>
                          </a:stretch>
                        </a:blipFill>
                      </a:tcPr>
                    </a:tc>
                    <a:tc>
                      <a:txBody>
                        <a:bodyPr/>
                        <a:lstStyle/>
                        <a:p>
                          <a:endParaRPr lang="en-US"/>
                        </a:p>
                      </a:txBody>
                      <a:tcPr>
                        <a:blipFill>
                          <a:blip r:embed="rId4"/>
                          <a:stretch>
                            <a:fillRect l="-62997" t="-19450" r="-371865" b="-423"/>
                          </a:stretch>
                        </a:blipFill>
                      </a:tcPr>
                    </a:tc>
                    <a:tc>
                      <a:txBody>
                        <a:bodyPr/>
                        <a:lstStyle/>
                        <a:p>
                          <a:endParaRPr lang="en-US"/>
                        </a:p>
                      </a:txBody>
                      <a:tcPr>
                        <a:blipFill>
                          <a:blip r:embed="rId4"/>
                          <a:stretch>
                            <a:fillRect l="-127512" t="-19450" r="-190909" b="-423"/>
                          </a:stretch>
                        </a:blipFill>
                      </a:tcPr>
                    </a:tc>
                    <a:tc>
                      <a:txBody>
                        <a:bodyPr/>
                        <a:lstStyle/>
                        <a:p>
                          <a:endParaRPr lang="en-US"/>
                        </a:p>
                      </a:txBody>
                      <a:tcPr>
                        <a:blipFill>
                          <a:blip r:embed="rId4"/>
                          <a:stretch>
                            <a:fillRect l="-228606" t="-19450" r="-91827" b="-423"/>
                          </a:stretch>
                        </a:blipFill>
                      </a:tcPr>
                    </a:tc>
                    <a:tc>
                      <a:txBody>
                        <a:bodyPr/>
                        <a:lstStyle/>
                        <a:p>
                          <a:endParaRPr lang="en-US"/>
                        </a:p>
                      </a:txBody>
                      <a:tcPr>
                        <a:blipFill>
                          <a:blip r:embed="rId4"/>
                          <a:stretch>
                            <a:fillRect l="-359737" t="-19450" r="-526" b="-423"/>
                          </a:stretch>
                        </a:blipFill>
                      </a:tcPr>
                    </a:tc>
                    <a:extLst>
                      <a:ext uri="{0D108BD9-81ED-4DB2-BD59-A6C34878D82A}">
                        <a16:rowId xmlns:a16="http://schemas.microsoft.com/office/drawing/2014/main" xmlns="" xmlns:a14="http://schemas.microsoft.com/office/drawing/2010/main" val="1263055373"/>
                      </a:ext>
                    </a:extLst>
                  </a:tr>
                </a:tbl>
              </a:graphicData>
            </a:graphic>
          </p:graphicFrame>
        </mc:Fallback>
      </mc:AlternateContent>
    </p:spTree>
    <p:extLst>
      <p:ext uri="{BB962C8B-B14F-4D97-AF65-F5344CB8AC3E}">
        <p14:creationId xmlns:p14="http://schemas.microsoft.com/office/powerpoint/2010/main" val="321647628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By NDDF,</a:t>
                </a:r>
              </a:p>
              <a:p>
                <a:pPr marL="0" indent="0">
                  <a:buNone/>
                </a:pPr>
                <a:endParaRPr lang="en-IN" sz="9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800" i="1">
                          <a:latin typeface="Cambria Math" panose="02040503050406030204" pitchFamily="18" charset="0"/>
                          <a:cs typeface="Times New Roman" panose="02020603050405020304" pitchFamily="18" charset="0"/>
                        </a:rPr>
                        <m:t>𝑦</m:t>
                      </m:r>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r>
                        <a:rPr lang="en-IN" sz="1800" i="1">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e>
                      </m:d>
                      <m:r>
                        <a:rPr lang="en-IN" sz="1800" i="1">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e>
                      </m:d>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2</m:t>
                              </m:r>
                            </m:sub>
                          </m:sSub>
                        </m:e>
                      </m:d>
                      <m:r>
                        <a:rPr lang="en-IN" sz="1800" b="0" i="1" smtClean="0">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cs typeface="Times New Roman" panose="02020603050405020304" pitchFamily="18" charset="0"/>
                                </a:rPr>
                                <m:t>2</m:t>
                              </m:r>
                            </m:sub>
                          </m:sSub>
                        </m:e>
                      </m:d>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2</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cs typeface="Times New Roman" panose="02020603050405020304" pitchFamily="18" charset="0"/>
                                </a:rPr>
                                <m:t>3</m:t>
                              </m:r>
                            </m:sub>
                          </m:sSub>
                        </m:e>
                      </m:d>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900" i="1">
                          <a:latin typeface="Cambria Math" panose="02040503050406030204" pitchFamily="18" charset="0"/>
                          <a:cs typeface="Times New Roman" panose="02020603050405020304" pitchFamily="18" charset="0"/>
                        </a:rPr>
                        <m:t>𝑦</m:t>
                      </m:r>
                      <m:r>
                        <a:rPr lang="en-IN" sz="1900" i="1">
                          <a:latin typeface="Cambria Math" panose="02040503050406030204" pitchFamily="18" charset="0"/>
                          <a:cs typeface="Times New Roman" panose="02020603050405020304" pitchFamily="18" charset="0"/>
                        </a:rPr>
                        <m:t>=43833+</m:t>
                      </m:r>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m:t>
                          </m:r>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40</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1367.5</m:t>
                          </m:r>
                        </m:e>
                      </m:d>
                      <m:r>
                        <a:rPr lang="en-IN" sz="1900" i="1">
                          <a:latin typeface="Cambria Math" panose="02040503050406030204" pitchFamily="18" charset="0"/>
                          <a:cs typeface="Times New Roman" panose="02020603050405020304" pitchFamily="18" charset="0"/>
                        </a:rPr>
                        <m:t>+</m:t>
                      </m:r>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43−40</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43−42</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16</m:t>
                          </m:r>
                        </m:e>
                      </m:d>
                      <m:r>
                        <a:rPr lang="en-IN" sz="1900" i="1">
                          <a:latin typeface="Cambria Math" panose="02040503050406030204" pitchFamily="18" charset="0"/>
                          <a:cs typeface="Times New Roman" panose="02020603050405020304" pitchFamily="18" charset="0"/>
                        </a:rPr>
                        <m:t>+</m:t>
                      </m:r>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43−40</m:t>
                          </m:r>
                        </m:e>
                      </m:d>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43−42</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m:t>
                          </m:r>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44</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0.1</m:t>
                          </m:r>
                        </m:e>
                      </m:d>
                    </m:oMath>
                  </m:oMathPara>
                </a14:m>
                <a:endParaRPr lang="en-IN" sz="1900" dirty="0" smtClean="0">
                  <a:latin typeface="Times New Roman" panose="02020603050405020304" pitchFamily="18" charset="0"/>
                  <a:cs typeface="Times New Roman" panose="02020603050405020304" pitchFamily="18" charset="0"/>
                </a:endParaRPr>
              </a:p>
              <a:p>
                <a:pPr marL="0" indent="0">
                  <a:buNone/>
                </a:pPr>
                <a:endParaRPr lang="en-IN" sz="19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1" i="1">
                          <a:latin typeface="Cambria Math" panose="02040503050406030204" pitchFamily="18" charset="0"/>
                          <a:cs typeface="Times New Roman" panose="02020603050405020304" pitchFamily="18" charset="0"/>
                        </a:rPr>
                        <m:t>𝒚</m:t>
                      </m:r>
                      <m:r>
                        <a:rPr lang="en-IN" sz="1800" b="1" i="1">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𝟒𝟕𝟗𝟖𝟑</m:t>
                      </m:r>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𝟐</m:t>
                      </m:r>
                    </m:oMath>
                  </m:oMathPara>
                </a14:m>
                <a:endParaRPr lang="en-IN" sz="1800" b="1" dirty="0" smtClean="0">
                  <a:latin typeface="Times New Roman" panose="02020603050405020304" pitchFamily="18" charset="0"/>
                  <a:cs typeface="Times New Roman" panose="02020603050405020304" pitchFamily="18" charset="0"/>
                </a:endParaRPr>
              </a:p>
              <a:p>
                <a:pPr marL="0" indent="0">
                  <a:buNone/>
                </a:pPr>
                <a:endParaRPr lang="en-IN" sz="1800" b="1" dirty="0" smtClean="0">
                  <a:latin typeface="Times New Roman" panose="02020603050405020304" pitchFamily="18" charset="0"/>
                  <a:cs typeface="Times New Roman" panose="02020603050405020304" pitchFamily="18" charset="0"/>
                </a:endParaRPr>
              </a:p>
              <a:p>
                <a:pPr marL="0" indent="0">
                  <a:buNone/>
                </a:pPr>
                <a:r>
                  <a:rPr lang="en-IN" sz="1800" dirty="0" smtClean="0">
                    <a:latin typeface="Times New Roman" panose="02020603050405020304" pitchFamily="18" charset="0"/>
                    <a:cs typeface="Times New Roman" panose="02020603050405020304" pitchFamily="18" charset="0"/>
                  </a:rPr>
                  <a:t>Thus, </a:t>
                </a:r>
                <a14:m>
                  <m:oMath xmlns:m="http://schemas.openxmlformats.org/officeDocument/2006/math">
                    <m:r>
                      <a:rPr lang="en-IN" sz="1800" b="1" i="1">
                        <a:latin typeface="Cambria Math" panose="02040503050406030204" pitchFamily="18" charset="0"/>
                        <a:cs typeface="Times New Roman" panose="02020603050405020304" pitchFamily="18" charset="0"/>
                      </a:rPr>
                      <m:t>𝒇</m:t>
                    </m:r>
                    <m:d>
                      <m:dPr>
                        <m:ctrlPr>
                          <a:rPr lang="en-IN" sz="1800" b="1" i="1">
                            <a:latin typeface="Cambria Math" panose="02040503050406030204" pitchFamily="18" charset="0"/>
                            <a:cs typeface="Times New Roman" panose="02020603050405020304" pitchFamily="18" charset="0"/>
                          </a:rPr>
                        </m:ctrlPr>
                      </m:dPr>
                      <m:e>
                        <m:r>
                          <a:rPr lang="en-IN" sz="1800" b="1" i="1">
                            <a:latin typeface="Cambria Math" panose="02040503050406030204" pitchFamily="18" charset="0"/>
                            <a:cs typeface="Times New Roman" panose="02020603050405020304" pitchFamily="18" charset="0"/>
                          </a:rPr>
                          <m:t>𝟒𝟑</m:t>
                        </m:r>
                      </m:e>
                    </m:d>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𝟒𝟕𝟗𝟖𝟑</m:t>
                    </m:r>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𝟐</m:t>
                    </m:r>
                  </m:oMath>
                </a14:m>
                <a:endParaRPr lang="en-IN" sz="1800" b="1" dirty="0" smtClean="0">
                  <a:latin typeface="Times New Roman" panose="02020603050405020304" pitchFamily="18" charset="0"/>
                  <a:cs typeface="Times New Roman" panose="02020603050405020304" pitchFamily="18" charset="0"/>
                </a:endParaRPr>
              </a:p>
              <a:p>
                <a:pPr marL="0" indent="0">
                  <a:buNone/>
                </a:pPr>
                <a:endParaRPr lang="en-IN" sz="1800" b="1" dirty="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r>
                  <a:rPr lang="en-IN" sz="1800" b="1" dirty="0" smtClean="0">
                    <a:latin typeface="Times New Roman" panose="02020603050405020304" pitchFamily="18" charset="0"/>
                    <a:cs typeface="Times New Roman" panose="02020603050405020304" pitchFamily="18" charset="0"/>
                  </a:rPr>
                  <a:t> </a:t>
                </a:r>
                <a:endParaRPr lang="en-IN" sz="18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p:spTree>
    <p:extLst>
      <p:ext uri="{BB962C8B-B14F-4D97-AF65-F5344CB8AC3E}">
        <p14:creationId xmlns:p14="http://schemas.microsoft.com/office/powerpoint/2010/main" val="214457319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b="1" i="1" dirty="0" smtClean="0">
                    <a:latin typeface="Times New Roman" panose="02020603050405020304" pitchFamily="18" charset="0"/>
                    <a:cs typeface="Times New Roman" panose="02020603050405020304" pitchFamily="18" charset="0"/>
                  </a:rPr>
                  <a:t>Lagrange’s formula for interpolation</a:t>
                </a:r>
              </a:p>
              <a:p>
                <a:pPr marL="0" indent="0">
                  <a:buNone/>
                </a:pPr>
                <a:r>
                  <a:rPr lang="en-IN" dirty="0" smtClean="0">
                    <a:solidFill>
                      <a:srgbClr val="00B0F0"/>
                    </a:solidFill>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If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 </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 </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2</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i="1"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𝑛</m:t>
                            </m:r>
                          </m:sub>
                        </m:sSub>
                      </m:e>
                    </m:d>
                  </m:oMath>
                </a14:m>
                <a:r>
                  <a:rPr lang="en-IN" sz="2400" i="1"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be a set of values of an unknown function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oMath>
                </a14:m>
                <a:r>
                  <a:rPr lang="en-IN" sz="2400" dirty="0">
                    <a:latin typeface="Times New Roman" panose="02020603050405020304" pitchFamily="18" charset="0"/>
                    <a:cs typeface="Times New Roman" panose="02020603050405020304" pitchFamily="18" charset="0"/>
                  </a:rPr>
                  <a:t> corresponding to the values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oMath>
                </a14:m>
                <a:r>
                  <a:rPr lang="en-IN" sz="2400" dirty="0">
                    <a:latin typeface="Times New Roman" panose="02020603050405020304" pitchFamily="18" charset="0"/>
                    <a:cs typeface="Times New Roman" panose="02020603050405020304" pitchFamily="18" charset="0"/>
                  </a:rPr>
                  <a:t>,</a:t>
                </a:r>
                <a:r>
                  <a:rPr lang="en-IN" sz="24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2</m:t>
                        </m:r>
                      </m:sub>
                    </m:sSub>
                  </m:oMath>
                </a14:m>
                <a:r>
                  <a:rPr lang="en-IN" sz="2400" dirty="0">
                    <a:latin typeface="Times New Roman" panose="02020603050405020304" pitchFamily="18" charset="0"/>
                    <a:cs typeface="Times New Roman" panose="02020603050405020304" pitchFamily="18" charset="0"/>
                  </a:rPr>
                  <a:t>,…,</a:t>
                </a:r>
                <a:r>
                  <a:rPr lang="en-IN" sz="24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𝑛</m:t>
                        </m:r>
                      </m:sub>
                    </m:sSub>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not necessarily at equal </a:t>
                </a:r>
                <a:r>
                  <a:rPr lang="en-IN" sz="2400" dirty="0">
                    <a:latin typeface="Times New Roman" panose="02020603050405020304" pitchFamily="18" charset="0"/>
                    <a:cs typeface="Times New Roman" panose="02020603050405020304" pitchFamily="18" charset="0"/>
                  </a:rPr>
                  <a:t>intervals, </a:t>
                </a:r>
                <a:r>
                  <a:rPr lang="en-IN" sz="2400" dirty="0" smtClean="0">
                    <a:latin typeface="Times New Roman" panose="02020603050405020304" pitchFamily="18" charset="0"/>
                    <a:cs typeface="Times New Roman" panose="02020603050405020304" pitchFamily="18" charset="0"/>
                  </a:rPr>
                  <a:t>then </a:t>
                </a:r>
              </a:p>
              <a:p>
                <a:pPr marL="0" indent="0">
                  <a:buNone/>
                </a:pPr>
                <a:endParaRPr lang="en-IN" sz="9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d>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2</m:t>
                                  </m:r>
                                </m:sub>
                              </m:sSub>
                            </m:e>
                          </m:d>
                          <m:r>
                            <a:rPr lang="en-IN" sz="2200" b="0" i="1" smtClean="0">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1800" b="0" dirty="0" smtClean="0">
                    <a:solidFill>
                      <a:srgbClr val="FF0000"/>
                    </a:solidFill>
                    <a:ea typeface="Cambria Math" panose="02040503050406030204" pitchFamily="18" charset="0"/>
                    <a:cs typeface="Times New Roman" panose="02020603050405020304" pitchFamily="18" charset="0"/>
                  </a:rPr>
                  <a:t>                                                                                                                                                  </a:t>
                </a:r>
                <a14:m>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1</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r>
                                  <a:rPr lang="en-IN" sz="2200" b="0" i="1" smtClean="0">
                                    <a:solidFill>
                                      <a:srgbClr val="FF0000"/>
                                    </a:solidFill>
                                    <a:latin typeface="Cambria Math" panose="02040503050406030204" pitchFamily="18" charset="0"/>
                                    <a:cs typeface="Times New Roman" panose="02020603050405020304" pitchFamily="18" charset="0"/>
                                  </a:rPr>
                                  <m:t>−1</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r>
                                  <a:rPr lang="en-IN" sz="2200" b="0" i="1" smtClean="0">
                                    <a:solidFill>
                                      <a:srgbClr val="FF0000"/>
                                    </a:solidFill>
                                    <a:latin typeface="Cambria Math" panose="02040503050406030204" pitchFamily="18" charset="0"/>
                                    <a:cs typeface="Times New Roman" panose="02020603050405020304" pitchFamily="18" charset="0"/>
                                  </a:rPr>
                                  <m:t>−1</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oMath>
                </a14:m>
                <a:endParaRPr lang="en-IN" sz="2200" dirty="0" smtClean="0">
                  <a:solidFill>
                    <a:srgbClr val="00B0F0"/>
                  </a:solidFill>
                  <a:latin typeface="Times New Roman" panose="02020603050405020304" pitchFamily="18" charset="0"/>
                  <a:cs typeface="Times New Roman" panose="02020603050405020304" pitchFamily="18" charset="0"/>
                </a:endParaRPr>
              </a:p>
              <a:p>
                <a:pPr marL="0" indent="0">
                  <a:buNone/>
                </a:pPr>
                <a:endParaRPr lang="en-IN" sz="1000" dirty="0">
                  <a:solidFill>
                    <a:srgbClr val="00B0F0"/>
                  </a:solidFill>
                  <a:latin typeface="Times New Roman" panose="02020603050405020304" pitchFamily="18" charset="0"/>
                  <a:cs typeface="Times New Roman" panose="02020603050405020304" pitchFamily="18" charset="0"/>
                </a:endParaRPr>
              </a:p>
              <a:p>
                <a:pPr marL="0" indent="0">
                  <a:buNone/>
                </a:pPr>
                <a:r>
                  <a:rPr lang="en-IN" sz="2600" b="1" i="1" dirty="0" smtClean="0">
                    <a:solidFill>
                      <a:schemeClr val="tx1"/>
                    </a:solidFill>
                    <a:latin typeface="Times New Roman" panose="02020603050405020304" pitchFamily="18" charset="0"/>
                    <a:cs typeface="Times New Roman" panose="02020603050405020304" pitchFamily="18" charset="0"/>
                  </a:rPr>
                  <a:t>Lagrange’s inverse interpolation formula for </a:t>
                </a:r>
                <a14:m>
                  <m:oMath xmlns:m="http://schemas.openxmlformats.org/officeDocument/2006/math">
                    <m:r>
                      <a:rPr lang="en-IN" sz="26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𝒙</m:t>
                    </m:r>
                    <m:r>
                      <a:rPr lang="en-IN" sz="26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r>
                      <a:rPr lang="en-IN" sz="2600" b="1"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𝒇</m:t>
                    </m:r>
                    <m:d>
                      <m:dPr>
                        <m:ctrlPr>
                          <a:rPr lang="en-IN" sz="2600" b="1"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ctrlPr>
                      </m:dPr>
                      <m:e>
                        <m:r>
                          <a:rPr lang="en-IN" sz="26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𝒚</m:t>
                        </m:r>
                      </m:e>
                    </m:d>
                  </m:oMath>
                </a14:m>
                <a:r>
                  <a:rPr lang="en-IN" sz="2600" b="1" i="1" dirty="0" smtClean="0">
                    <a:solidFill>
                      <a:schemeClr val="tx1"/>
                    </a:solidFill>
                    <a:latin typeface="Times New Roman" panose="02020603050405020304" pitchFamily="18" charset="0"/>
                    <a:cs typeface="Times New Roman" panose="02020603050405020304" pitchFamily="18" charset="0"/>
                  </a:rPr>
                  <a:t> is </a:t>
                </a:r>
              </a:p>
              <a:p>
                <a:pPr marL="0" indent="0">
                  <a:buNone/>
                </a:pPr>
                <a:endParaRPr lang="en-IN" sz="2400" i="1" dirty="0">
                  <a:solidFill>
                    <a:srgbClr val="00B0F0"/>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d>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IN" sz="220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2000" dirty="0" smtClean="0">
                    <a:solidFill>
                      <a:srgbClr val="FF0000"/>
                    </a:solidFill>
                    <a:ea typeface="Cambria Math" panose="02040503050406030204" pitchFamily="18" charset="0"/>
                    <a:cs typeface="Times New Roman" panose="02020603050405020304" pitchFamily="18" charset="0"/>
                  </a:rPr>
                  <a:t>                                                                                                                                                           </a:t>
                </a:r>
              </a:p>
              <a:p>
                <a:pPr marL="0" indent="0" algn="r">
                  <a:buNone/>
                </a:pPr>
                <a:r>
                  <a:rPr lang="en-IN" sz="2000" dirty="0">
                    <a:solidFill>
                      <a:srgbClr val="FF0000"/>
                    </a:solidFill>
                    <a:ea typeface="Cambria Math" panose="02040503050406030204" pitchFamily="18" charset="0"/>
                    <a:cs typeface="Times New Roman" panose="02020603050405020304" pitchFamily="18" charset="0"/>
                  </a:rPr>
                  <a:t> </a:t>
                </a:r>
                <a:r>
                  <a:rPr lang="en-IN" sz="2000" dirty="0" smtClean="0">
                    <a:solidFill>
                      <a:srgbClr val="FF0000"/>
                    </a:solidFill>
                    <a:ea typeface="Cambria Math" panose="02040503050406030204" pitchFamily="18" charset="0"/>
                    <a:cs typeface="Times New Roman" panose="02020603050405020304" pitchFamily="18" charset="0"/>
                  </a:rPr>
                  <a:t>                                                                                                                          </a:t>
                </a:r>
                <a14:m>
                  <m:oMath xmlns:m="http://schemas.openxmlformats.org/officeDocument/2006/math">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400" i="1">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0</m:t>
                                </m:r>
                              </m:sub>
                            </m:sSub>
                          </m:e>
                        </m:d>
                        <m:d>
                          <m:dPr>
                            <m:ctrlPr>
                              <a:rPr lang="en-IN" sz="2400" i="1">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1</m:t>
                                </m:r>
                              </m:sub>
                            </m:sSub>
                          </m:e>
                        </m:d>
                        <m:r>
                          <a:rPr lang="en-IN" sz="2400" i="1">
                            <a:solidFill>
                              <a:srgbClr val="FF0000"/>
                            </a:solidFill>
                            <a:latin typeface="Cambria Math" panose="02040503050406030204" pitchFamily="18" charset="0"/>
                            <a:cs typeface="Times New Roman" panose="02020603050405020304" pitchFamily="18" charset="0"/>
                          </a:rPr>
                          <m:t>…</m:t>
                        </m:r>
                        <m:d>
                          <m:dPr>
                            <m:ctrlPr>
                              <a:rPr lang="en-IN" sz="2400" i="1">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𝑛</m:t>
                                </m:r>
                                <m:r>
                                  <a:rPr lang="en-IN" sz="2400" i="1">
                                    <a:solidFill>
                                      <a:srgbClr val="FF0000"/>
                                    </a:solidFill>
                                    <a:latin typeface="Cambria Math" panose="02040503050406030204" pitchFamily="18" charset="0"/>
                                    <a:cs typeface="Times New Roman" panose="02020603050405020304" pitchFamily="18" charset="0"/>
                                  </a:rPr>
                                  <m:t>−1</m:t>
                                </m:r>
                              </m:sub>
                            </m:sSub>
                          </m:e>
                        </m:d>
                      </m:num>
                      <m:den>
                        <m:d>
                          <m:dPr>
                            <m:ctrlPr>
                              <a:rPr lang="en-IN" sz="2400" i="1">
                                <a:solidFill>
                                  <a:srgbClr val="FF0000"/>
                                </a:solidFill>
                                <a:latin typeface="Cambria Math" panose="02040503050406030204" pitchFamily="18" charset="0"/>
                                <a:cs typeface="Times New Roman" panose="02020603050405020304" pitchFamily="18" charset="0"/>
                              </a:rPr>
                            </m:ctrlPr>
                          </m:dPr>
                          <m:e>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0</m:t>
                                </m:r>
                              </m:sub>
                            </m:sSub>
                          </m:e>
                        </m:d>
                        <m:d>
                          <m:dPr>
                            <m:ctrlPr>
                              <a:rPr lang="en-IN" sz="2400" i="1">
                                <a:solidFill>
                                  <a:srgbClr val="FF0000"/>
                                </a:solidFill>
                                <a:latin typeface="Cambria Math" panose="02040503050406030204" pitchFamily="18" charset="0"/>
                                <a:cs typeface="Times New Roman" panose="02020603050405020304" pitchFamily="18" charset="0"/>
                              </a:rPr>
                            </m:ctrlPr>
                          </m:dPr>
                          <m:e>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2</m:t>
                                </m:r>
                              </m:sub>
                            </m:sSub>
                          </m:e>
                        </m:d>
                        <m:r>
                          <a:rPr lang="en-IN" sz="2400" i="1">
                            <a:solidFill>
                              <a:srgbClr val="FF0000"/>
                            </a:solidFill>
                            <a:latin typeface="Cambria Math" panose="02040503050406030204" pitchFamily="18" charset="0"/>
                            <a:cs typeface="Times New Roman" panose="02020603050405020304" pitchFamily="18" charset="0"/>
                          </a:rPr>
                          <m:t>…</m:t>
                        </m:r>
                        <m:d>
                          <m:dPr>
                            <m:ctrlPr>
                              <a:rPr lang="en-IN" sz="2400" i="1">
                                <a:solidFill>
                                  <a:srgbClr val="FF0000"/>
                                </a:solidFill>
                                <a:latin typeface="Cambria Math" panose="02040503050406030204" pitchFamily="18" charset="0"/>
                                <a:cs typeface="Times New Roman" panose="02020603050405020304" pitchFamily="18" charset="0"/>
                              </a:rPr>
                            </m:ctrlPr>
                          </m:dPr>
                          <m:e>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𝑛</m:t>
                                </m:r>
                                <m:r>
                                  <a:rPr lang="en-IN" sz="2400" i="1">
                                    <a:solidFill>
                                      <a:srgbClr val="FF0000"/>
                                    </a:solidFill>
                                    <a:latin typeface="Cambria Math" panose="02040503050406030204" pitchFamily="18" charset="0"/>
                                    <a:cs typeface="Times New Roman" panose="02020603050405020304" pitchFamily="18" charset="0"/>
                                  </a:rPr>
                                  <m:t>−1</m:t>
                                </m:r>
                              </m:sub>
                            </m:sSub>
                          </m:e>
                        </m:d>
                      </m:den>
                    </m:f>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oMath>
                </a14:m>
                <a:endParaRPr lang="en-IN" sz="2400" dirty="0">
                  <a:solidFill>
                    <a:srgbClr val="00B0F0"/>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043" t="-2674"/>
                </a:stretch>
              </a:blipFill>
            </p:spPr>
            <p:txBody>
              <a:bodyPr/>
              <a:lstStyle/>
              <a:p>
                <a:r>
                  <a:rPr lang="en-IN">
                    <a:noFill/>
                  </a:rPr>
                  <a:t> </a:t>
                </a:r>
              </a:p>
            </p:txBody>
          </p:sp>
        </mc:Fallback>
      </mc:AlternateContent>
    </p:spTree>
    <p:extLst>
      <p:ext uri="{BB962C8B-B14F-4D97-AF65-F5344CB8AC3E}">
        <p14:creationId xmlns:p14="http://schemas.microsoft.com/office/powerpoint/2010/main" val="355541498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400" b="1" i="1" dirty="0" smtClean="0">
                    <a:latin typeface="Times New Roman" panose="02020603050405020304" pitchFamily="18" charset="0"/>
                    <a:cs typeface="Times New Roman" panose="02020603050405020304" pitchFamily="18" charset="0"/>
                  </a:rPr>
                  <a:t>Problems</a:t>
                </a:r>
              </a:p>
              <a:p>
                <a:pPr marL="0" indent="0">
                  <a:buNone/>
                </a:pPr>
                <a:r>
                  <a:rPr lang="en-IN" sz="2400" dirty="0" smtClean="0">
                    <a:latin typeface="Times New Roman" panose="02020603050405020304" pitchFamily="18" charset="0"/>
                    <a:cs typeface="Times New Roman" panose="02020603050405020304" pitchFamily="18" charset="0"/>
                  </a:rPr>
                  <a:t>1. Apply Lagrange’s interpolation formula to find </a:t>
                </a:r>
                <a14:m>
                  <m:oMath xmlns:m="http://schemas.openxmlformats.org/officeDocument/2006/math">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11</m:t>
                        </m:r>
                      </m:e>
                    </m:d>
                  </m:oMath>
                </a14:m>
                <a:r>
                  <a:rPr lang="en-IN" sz="2400" dirty="0" smtClean="0">
                    <a:latin typeface="Times New Roman" panose="02020603050405020304" pitchFamily="18" charset="0"/>
                    <a:cs typeface="Times New Roman" panose="02020603050405020304" pitchFamily="18" charset="0"/>
                  </a:rPr>
                  <a:t> from the following data</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smtClean="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=5</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=8</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=14</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94.8</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87.9</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=8</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1.3</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68.7</m:t>
                    </m:r>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b="1"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𝟏𝟏</m:t>
                        </m:r>
                      </m:e>
                    </m:d>
                  </m:oMath>
                </a14:m>
                <a:r>
                  <a:rPr lang="en-IN" sz="2200" dirty="0" smtClean="0">
                    <a:latin typeface="Times New Roman" panose="02020603050405020304" pitchFamily="18" charset="0"/>
                    <a:cs typeface="Times New Roman" panose="02020603050405020304" pitchFamily="18" charset="0"/>
                  </a:rPr>
                  <a:t> </a:t>
                </a:r>
                <a:r>
                  <a:rPr lang="en-IN" sz="2200" dirty="0" smtClean="0">
                    <a:latin typeface="Cambria Math" panose="02040503050406030204" pitchFamily="18" charset="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11</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400" dirty="0" err="1" smtClean="0">
                    <a:latin typeface="Times New Roman" panose="02020603050405020304" pitchFamily="18" charset="0"/>
                    <a:cs typeface="Times New Roman" panose="02020603050405020304" pitchFamily="18" charset="0"/>
                  </a:rPr>
                  <a:t>Wkt</a:t>
                </a:r>
                <a:endParaRPr lang="en-IN" sz="2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400" i="1">
                          <a:latin typeface="Cambria Math" panose="02040503050406030204" pitchFamily="18" charset="0"/>
                          <a:ea typeface="Cambria Math" panose="02040503050406030204" pitchFamily="18" charset="0"/>
                          <a:cs typeface="Times New Roman" panose="02020603050405020304" pitchFamily="18" charset="0"/>
                        </a:rPr>
                        <m:t>𝑦</m:t>
                      </m:r>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3</m:t>
                          </m:r>
                        </m:sub>
                      </m:sSub>
                    </m:oMath>
                  </m:oMathPara>
                </a14:m>
                <a:endParaRPr lang="en-IN" sz="1400" dirty="0" smtClean="0">
                  <a:latin typeface="Times New Roman" panose="02020603050405020304" pitchFamily="18" charset="0"/>
                  <a:cs typeface="Times New Roman" panose="02020603050405020304" pitchFamily="18" charset="0"/>
                </a:endParaRPr>
              </a:p>
              <a:p>
                <a:pPr marL="0" indent="0">
                  <a:buNone/>
                </a:pPr>
                <a:endParaRPr lang="en-IN" sz="1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600" i="1">
                          <a:latin typeface="Cambria Math" panose="02040503050406030204" pitchFamily="18" charset="0"/>
                          <a:ea typeface="Cambria Math" panose="02040503050406030204" pitchFamily="18" charset="0"/>
                          <a:cs typeface="Times New Roman" panose="02020603050405020304" pitchFamily="18" charset="0"/>
                        </a:rPr>
                        <m:t>𝑦</m:t>
                      </m:r>
                      <m:r>
                        <a:rPr lang="en-IN" sz="16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11−8</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11−14</m:t>
                              </m:r>
                            </m:e>
                          </m:d>
                        </m:num>
                        <m:den>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ea typeface="Cambria Math" panose="02040503050406030204" pitchFamily="18" charset="0"/>
                                  <a:cs typeface="Times New Roman" panose="02020603050405020304" pitchFamily="18" charset="0"/>
                                </a:rPr>
                                <m:t>2</m:t>
                              </m:r>
                              <m:r>
                                <a:rPr lang="en-IN" sz="1600" i="1">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ea typeface="Cambria Math" panose="02040503050406030204" pitchFamily="18" charset="0"/>
                                  <a:cs typeface="Times New Roman" panose="02020603050405020304" pitchFamily="18" charset="0"/>
                                </a:rPr>
                                <m:t>2</m:t>
                              </m:r>
                              <m:r>
                                <a:rPr lang="en-IN" sz="1600" i="1">
                                  <a:latin typeface="Cambria Math" panose="02040503050406030204" pitchFamily="18" charset="0"/>
                                  <a:cs typeface="Times New Roman" panose="02020603050405020304" pitchFamily="18" charset="0"/>
                                </a:rPr>
                                <m:t>−8</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ea typeface="Cambria Math" panose="02040503050406030204" pitchFamily="18" charset="0"/>
                                  <a:cs typeface="Times New Roman" panose="02020603050405020304" pitchFamily="18" charset="0"/>
                                </a:rPr>
                                <m:t>2</m:t>
                              </m:r>
                              <m:r>
                                <a:rPr lang="en-IN" sz="1600" i="1">
                                  <a:latin typeface="Cambria Math" panose="02040503050406030204" pitchFamily="18" charset="0"/>
                                  <a:cs typeface="Times New Roman" panose="02020603050405020304" pitchFamily="18" charset="0"/>
                                </a:rPr>
                                <m:t>−14</m:t>
                              </m:r>
                            </m:e>
                          </m:d>
                        </m:den>
                      </m:f>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94.8</m:t>
                          </m:r>
                        </m:e>
                      </m:d>
                      <m:r>
                        <a:rPr lang="en-IN" sz="1600" b="0" i="1" smtClean="0">
                          <a:latin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11−8</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11−14</m:t>
                              </m:r>
                            </m:e>
                          </m:d>
                        </m:num>
                        <m:den>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600" i="1">
                                  <a:latin typeface="Cambria Math" panose="02040503050406030204" pitchFamily="18" charset="0"/>
                                  <a:cs typeface="Times New Roman" panose="02020603050405020304" pitchFamily="18" charset="0"/>
                                </a:rPr>
                                <m:t>−</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600" i="1">
                                  <a:latin typeface="Cambria Math" panose="02040503050406030204" pitchFamily="18" charset="0"/>
                                  <a:cs typeface="Times New Roman" panose="02020603050405020304" pitchFamily="18" charset="0"/>
                                </a:rPr>
                                <m:t>−8</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5</m:t>
                              </m:r>
                              <m:r>
                                <a:rPr lang="en-IN" sz="1600" i="1">
                                  <a:latin typeface="Cambria Math" panose="02040503050406030204" pitchFamily="18" charset="0"/>
                                  <a:cs typeface="Times New Roman" panose="02020603050405020304" pitchFamily="18" charset="0"/>
                                </a:rPr>
                                <m:t>−14</m:t>
                              </m:r>
                            </m:e>
                          </m:d>
                        </m:den>
                      </m:f>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87.9</m:t>
                          </m:r>
                        </m:e>
                      </m:d>
                      <m:r>
                        <a:rPr lang="en-IN" sz="16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11−14</m:t>
                              </m:r>
                            </m:e>
                          </m:d>
                        </m:num>
                        <m:den>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8</m:t>
                              </m:r>
                              <m:r>
                                <a:rPr lang="en-IN" sz="1600" i="1">
                                  <a:latin typeface="Cambria Math" panose="02040503050406030204" pitchFamily="18" charset="0"/>
                                  <a:cs typeface="Times New Roman" panose="02020603050405020304" pitchFamily="18" charset="0"/>
                                </a:rPr>
                                <m:t>−</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8</m:t>
                              </m:r>
                              <m:r>
                                <a:rPr lang="en-IN" sz="1600" i="1">
                                  <a:latin typeface="Cambria Math" panose="02040503050406030204" pitchFamily="18" charset="0"/>
                                  <a:cs typeface="Times New Roman" panose="02020603050405020304" pitchFamily="18" charset="0"/>
                                </a:rPr>
                                <m:t>−</m:t>
                              </m:r>
                              <m:r>
                                <a:rPr lang="en-IN" sz="1600" b="0" i="1" smtClean="0">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8</m:t>
                              </m:r>
                              <m:r>
                                <a:rPr lang="en-IN" sz="1600" i="1">
                                  <a:latin typeface="Cambria Math" panose="02040503050406030204" pitchFamily="18" charset="0"/>
                                  <a:cs typeface="Times New Roman" panose="02020603050405020304" pitchFamily="18" charset="0"/>
                                </a:rPr>
                                <m:t>−14</m:t>
                              </m:r>
                            </m:e>
                          </m:d>
                        </m:den>
                      </m:f>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81.3</m:t>
                          </m:r>
                        </m:e>
                      </m:d>
                    </m:oMath>
                  </m:oMathPara>
                </a14:m>
                <a:endParaRPr lang="en-IN" sz="16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lgn="r">
                  <a:buNone/>
                </a:pPr>
                <a:r>
                  <a:rPr lang="en-IN" sz="1600" dirty="0" smtClean="0">
                    <a:ea typeface="Cambria Math" panose="02040503050406030204" pitchFamily="18" charset="0"/>
                    <a:cs typeface="Times New Roman" panose="02020603050405020304" pitchFamily="18" charset="0"/>
                  </a:rPr>
                  <a:t>                                        </a:t>
                </a:r>
                <a14:m>
                  <m:oMath xmlns:m="http://schemas.openxmlformats.org/officeDocument/2006/math">
                    <m:r>
                      <a:rPr lang="en-IN" sz="16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8</m:t>
                            </m:r>
                          </m:e>
                        </m:d>
                      </m:num>
                      <m:den>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m:t>
                            </m:r>
                            <m:r>
                              <a:rPr lang="en-IN" sz="1600" b="0" i="1" smtClean="0">
                                <a:latin typeface="Cambria Math" panose="02040503050406030204" pitchFamily="18" charset="0"/>
                                <a:cs typeface="Times New Roman" panose="02020603050405020304" pitchFamily="18" charset="0"/>
                              </a:rPr>
                              <m:t>4</m:t>
                            </m:r>
                            <m:r>
                              <a:rPr lang="en-IN" sz="1600" i="1">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m:t>
                            </m:r>
                            <m:r>
                              <a:rPr lang="en-IN" sz="1600" b="0" i="1" smtClean="0">
                                <a:latin typeface="Cambria Math" panose="02040503050406030204" pitchFamily="18" charset="0"/>
                                <a:cs typeface="Times New Roman" panose="02020603050405020304" pitchFamily="18" charset="0"/>
                              </a:rPr>
                              <m:t>4</m:t>
                            </m:r>
                            <m:r>
                              <a:rPr lang="en-IN" sz="1600" i="1">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m:t>
                            </m:r>
                            <m:r>
                              <a:rPr lang="en-IN" sz="1600" b="0" i="1" smtClean="0">
                                <a:latin typeface="Cambria Math" panose="02040503050406030204" pitchFamily="18" charset="0"/>
                                <a:cs typeface="Times New Roman" panose="02020603050405020304" pitchFamily="18" charset="0"/>
                              </a:rPr>
                              <m:t>4</m:t>
                            </m:r>
                            <m:r>
                              <a:rPr lang="en-IN" sz="1600" i="1">
                                <a:latin typeface="Cambria Math" panose="02040503050406030204" pitchFamily="18" charset="0"/>
                                <a:cs typeface="Times New Roman" panose="02020603050405020304" pitchFamily="18" charset="0"/>
                              </a:rPr>
                              <m:t>−8</m:t>
                            </m:r>
                          </m:e>
                        </m:d>
                      </m:den>
                    </m:f>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68.7</m:t>
                        </m:r>
                      </m:e>
                    </m:d>
                  </m:oMath>
                </a14:m>
                <a:endParaRPr lang="en-IN" sz="16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t="-162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2032000" y="1967948"/>
              <a:ext cx="8128000" cy="765312"/>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10317115"/>
                        </a:ext>
                      </a:extLst>
                    </a:gridCol>
                    <a:gridCol w="1625600">
                      <a:extLst>
                        <a:ext uri="{9D8B030D-6E8A-4147-A177-3AD203B41FA5}">
                          <a16:colId xmlns:a16="http://schemas.microsoft.com/office/drawing/2014/main" val="2679995885"/>
                        </a:ext>
                      </a:extLst>
                    </a:gridCol>
                    <a:gridCol w="1625600">
                      <a:extLst>
                        <a:ext uri="{9D8B030D-6E8A-4147-A177-3AD203B41FA5}">
                          <a16:colId xmlns:a16="http://schemas.microsoft.com/office/drawing/2014/main" val="3400812496"/>
                        </a:ext>
                      </a:extLst>
                    </a:gridCol>
                    <a:gridCol w="1625600">
                      <a:extLst>
                        <a:ext uri="{9D8B030D-6E8A-4147-A177-3AD203B41FA5}">
                          <a16:colId xmlns:a16="http://schemas.microsoft.com/office/drawing/2014/main" val="1860351185"/>
                        </a:ext>
                      </a:extLst>
                    </a:gridCol>
                    <a:gridCol w="1625600">
                      <a:extLst>
                        <a:ext uri="{9D8B030D-6E8A-4147-A177-3AD203B41FA5}">
                          <a16:colId xmlns:a16="http://schemas.microsoft.com/office/drawing/2014/main" val="1263772794"/>
                        </a:ext>
                      </a:extLst>
                    </a:gridCol>
                  </a:tblGrid>
                  <a:tr h="382656">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9133504"/>
                      </a:ext>
                    </a:extLst>
                  </a:tr>
                  <a:tr h="382656">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𝑦</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94.8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87.9</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81.3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68.7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736439"/>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1785354202"/>
                  </p:ext>
                </p:extLst>
              </p:nvPr>
            </p:nvGraphicFramePr>
            <p:xfrm>
              <a:off x="2032000" y="1967948"/>
              <a:ext cx="8128000" cy="765312"/>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xmlns="" xmlns:a14="http://schemas.microsoft.com/office/drawing/2010/main" val="2010317115"/>
                        </a:ext>
                      </a:extLst>
                    </a:gridCol>
                    <a:gridCol w="1625600">
                      <a:extLst>
                        <a:ext uri="{9D8B030D-6E8A-4147-A177-3AD203B41FA5}">
                          <a16:colId xmlns:a16="http://schemas.microsoft.com/office/drawing/2014/main" xmlns="" xmlns:a14="http://schemas.microsoft.com/office/drawing/2010/main" val="2679995885"/>
                        </a:ext>
                      </a:extLst>
                    </a:gridCol>
                    <a:gridCol w="1625600">
                      <a:extLst>
                        <a:ext uri="{9D8B030D-6E8A-4147-A177-3AD203B41FA5}">
                          <a16:colId xmlns:a16="http://schemas.microsoft.com/office/drawing/2014/main" xmlns="" xmlns:a14="http://schemas.microsoft.com/office/drawing/2010/main" val="3400812496"/>
                        </a:ext>
                      </a:extLst>
                    </a:gridCol>
                    <a:gridCol w="1625600">
                      <a:extLst>
                        <a:ext uri="{9D8B030D-6E8A-4147-A177-3AD203B41FA5}">
                          <a16:colId xmlns:a16="http://schemas.microsoft.com/office/drawing/2014/main" xmlns="" xmlns:a14="http://schemas.microsoft.com/office/drawing/2010/main" val="1860351185"/>
                        </a:ext>
                      </a:extLst>
                    </a:gridCol>
                    <a:gridCol w="1625600">
                      <a:extLst>
                        <a:ext uri="{9D8B030D-6E8A-4147-A177-3AD203B41FA5}">
                          <a16:colId xmlns:a16="http://schemas.microsoft.com/office/drawing/2014/main" xmlns="" xmlns:a14="http://schemas.microsoft.com/office/drawing/2010/main" val="1263772794"/>
                        </a:ext>
                      </a:extLst>
                    </a:gridCol>
                  </a:tblGrid>
                  <a:tr h="382656">
                    <a:tc>
                      <a:txBody>
                        <a:bodyPr/>
                        <a:lstStyle/>
                        <a:p>
                          <a:endParaRPr lang="en-US"/>
                        </a:p>
                      </a:txBody>
                      <a:tcPr>
                        <a:blipFill>
                          <a:blip r:embed="rId3"/>
                          <a:stretch>
                            <a:fillRect l="-375" t="-7813" r="-401124" b="-118750"/>
                          </a:stretch>
                        </a:blipFill>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939133504"/>
                      </a:ext>
                    </a:extLst>
                  </a:tr>
                  <a:tr h="382656">
                    <a:tc>
                      <a:txBody>
                        <a:bodyPr/>
                        <a:lstStyle/>
                        <a:p>
                          <a:endParaRPr lang="en-US"/>
                        </a:p>
                      </a:txBody>
                      <a:tcPr>
                        <a:blipFill>
                          <a:blip r:embed="rId3"/>
                          <a:stretch>
                            <a:fillRect l="-375" t="-109524" r="-401124" b="-20635"/>
                          </a:stretch>
                        </a:blipFill>
                      </a:tcPr>
                    </a:tc>
                    <a:tc>
                      <a:txBody>
                        <a:bodyPr/>
                        <a:lstStyle/>
                        <a:p>
                          <a:pPr algn="ctr"/>
                          <a:r>
                            <a:rPr lang="en-IN" dirty="0" smtClean="0">
                              <a:latin typeface="Times New Roman" panose="02020603050405020304" pitchFamily="18" charset="0"/>
                              <a:cs typeface="Times New Roman" panose="02020603050405020304" pitchFamily="18" charset="0"/>
                            </a:rPr>
                            <a:t>94.8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87.9</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81.3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68.7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682736439"/>
                      </a:ext>
                    </a:extLst>
                  </a:tr>
                </a:tbl>
              </a:graphicData>
            </a:graphic>
          </p:graphicFrame>
        </mc:Fallback>
      </mc:AlternateContent>
    </p:spTree>
    <p:extLst>
      <p:ext uri="{BB962C8B-B14F-4D97-AF65-F5344CB8AC3E}">
        <p14:creationId xmlns:p14="http://schemas.microsoft.com/office/powerpoint/2010/main" val="56621637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lnSpcReduction="10000"/>
              </a:bodyPr>
              <a:lstStyle/>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smtClean="0">
                        <a:latin typeface="Cambria Math" panose="02040503050406030204" pitchFamily="18" charset="0"/>
                        <a:ea typeface="Cambria Math" panose="02040503050406030204" pitchFamily="18" charset="0"/>
                        <a:cs typeface="Times New Roman" panose="02020603050405020304" pitchFamily="18" charset="0"/>
                      </a:rPr>
                      <m:t>=74.925 </m:t>
                    </m:r>
                  </m:oMath>
                </a14:m>
                <a:r>
                  <a:rPr lang="en-IN" sz="24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b="1" i="1">
                        <a:latin typeface="Cambria Math" panose="02040503050406030204" pitchFamily="18" charset="0"/>
                        <a:ea typeface="Cambria Math" panose="02040503050406030204" pitchFamily="18" charset="0"/>
                        <a:cs typeface="Times New Roman" panose="02020603050405020304" pitchFamily="18" charset="0"/>
                      </a:rPr>
                      <m:t>𝒚</m:t>
                    </m:r>
                    <m:d>
                      <m:dPr>
                        <m:ctrlPr>
                          <a:rPr lang="en-IN" sz="24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b="1" i="1">
                            <a:latin typeface="Cambria Math" panose="02040503050406030204" pitchFamily="18" charset="0"/>
                            <a:ea typeface="Cambria Math" panose="02040503050406030204" pitchFamily="18" charset="0"/>
                            <a:cs typeface="Times New Roman" panose="02020603050405020304" pitchFamily="18" charset="0"/>
                          </a:rPr>
                          <m:t>𝟏𝟏</m:t>
                        </m:r>
                      </m:e>
                    </m:d>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𝟕𝟒</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𝟗𝟐𝟓</m:t>
                    </m:r>
                    <m:r>
                      <a:rPr lang="en-IN" sz="2400"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a:t>
                </a:r>
              </a:p>
              <a:p>
                <a:pPr marL="0" indent="0">
                  <a:buNone/>
                </a:pPr>
                <a:endParaRPr lang="en-IN" sz="9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2. Fit an interpolating polynomial for the following data</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smtClean="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=5</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147</m:t>
                    </m:r>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400" dirty="0" err="1" smtClean="0">
                    <a:latin typeface="Times New Roman" panose="02020603050405020304" pitchFamily="18" charset="0"/>
                    <a:cs typeface="Times New Roman" panose="02020603050405020304" pitchFamily="18" charset="0"/>
                  </a:rPr>
                  <a:t>Wkt</a:t>
                </a:r>
                <a:endParaRPr lang="en-IN" sz="2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400" i="1">
                          <a:latin typeface="Cambria Math" panose="02040503050406030204" pitchFamily="18" charset="0"/>
                          <a:ea typeface="Cambria Math" panose="02040503050406030204" pitchFamily="18" charset="0"/>
                          <a:cs typeface="Times New Roman" panose="02020603050405020304" pitchFamily="18" charset="0"/>
                        </a:rPr>
                        <m:t>𝑦</m:t>
                      </m:r>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3</m:t>
                          </m:r>
                        </m:sub>
                      </m:sSub>
                    </m:oMath>
                  </m:oMathPara>
                </a14:m>
                <a:endParaRPr lang="en-IN" sz="1400" dirty="0" smtClean="0">
                  <a:latin typeface="Times New Roman" panose="02020603050405020304" pitchFamily="18" charset="0"/>
                  <a:cs typeface="Times New Roman" panose="02020603050405020304" pitchFamily="18" charset="0"/>
                </a:endParaRPr>
              </a:p>
              <a:p>
                <a:pPr marL="0" indent="0">
                  <a:buNone/>
                </a:pPr>
                <a:endParaRPr lang="en-IN" sz="1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−5</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0−2</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0−5</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−2</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−5</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m:t>
                              </m:r>
                              <m:r>
                                <a:rPr lang="en-IN" sz="18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1800" i="1">
                                  <a:latin typeface="Cambria Math" panose="02040503050406030204" pitchFamily="18" charset="0"/>
                                  <a:ea typeface="Cambria Math" panose="02040503050406030204" pitchFamily="18" charset="0"/>
                                  <a:cs typeface="Times New Roman" panose="02020603050405020304" pitchFamily="18" charset="0"/>
                                </a:rPr>
                                <m:t>−5</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3</m:t>
                          </m:r>
                        </m:e>
                      </m:d>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−5</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1800" i="1">
                                  <a:latin typeface="Cambria Math" panose="02040503050406030204" pitchFamily="18" charset="0"/>
                                  <a:ea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1800" i="1">
                                  <a:latin typeface="Cambria Math" panose="02040503050406030204" pitchFamily="18" charset="0"/>
                                  <a:ea typeface="Cambria Math" panose="02040503050406030204" pitchFamily="18" charset="0"/>
                                  <a:cs typeface="Times New Roman" panose="02020603050405020304" pitchFamily="18" charset="0"/>
                                </a:rPr>
                                <m:t>−5</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12</m:t>
                          </m:r>
                        </m:e>
                      </m:d>
                    </m:oMath>
                  </m:oMathPara>
                </a14:m>
                <a:endParaRPr lang="en-IN" sz="18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lgn="r">
                  <a:buNone/>
                </a:pPr>
                <a:r>
                  <a:rPr lang="en-IN" sz="1800" dirty="0" smtClean="0">
                    <a:ea typeface="Cambria Math" panose="02040503050406030204" pitchFamily="18" charset="0"/>
                    <a:cs typeface="Times New Roman" panose="02020603050405020304" pitchFamily="18" charset="0"/>
                  </a:rPr>
                  <a:t>                              </a:t>
                </a:r>
                <a14:m>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−2</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800" i="1">
                                <a:latin typeface="Cambria Math" panose="02040503050406030204" pitchFamily="18" charset="0"/>
                                <a:ea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5</m:t>
                            </m:r>
                            <m:r>
                              <a:rPr lang="en-IN" sz="18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147</m:t>
                        </m:r>
                      </m:e>
                    </m:d>
                  </m:oMath>
                </a14:m>
                <a:endParaRPr lang="en-IN" sz="18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t="-2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2032000" y="2574234"/>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10317115"/>
                        </a:ext>
                      </a:extLst>
                    </a:gridCol>
                    <a:gridCol w="1625600">
                      <a:extLst>
                        <a:ext uri="{9D8B030D-6E8A-4147-A177-3AD203B41FA5}">
                          <a16:colId xmlns:a16="http://schemas.microsoft.com/office/drawing/2014/main" val="2679995885"/>
                        </a:ext>
                      </a:extLst>
                    </a:gridCol>
                    <a:gridCol w="1625600">
                      <a:extLst>
                        <a:ext uri="{9D8B030D-6E8A-4147-A177-3AD203B41FA5}">
                          <a16:colId xmlns:a16="http://schemas.microsoft.com/office/drawing/2014/main" val="3400812496"/>
                        </a:ext>
                      </a:extLst>
                    </a:gridCol>
                    <a:gridCol w="1625600">
                      <a:extLst>
                        <a:ext uri="{9D8B030D-6E8A-4147-A177-3AD203B41FA5}">
                          <a16:colId xmlns:a16="http://schemas.microsoft.com/office/drawing/2014/main" val="1860351185"/>
                        </a:ext>
                      </a:extLst>
                    </a:gridCol>
                    <a:gridCol w="1625600">
                      <a:extLst>
                        <a:ext uri="{9D8B030D-6E8A-4147-A177-3AD203B41FA5}">
                          <a16:colId xmlns:a16="http://schemas.microsoft.com/office/drawing/2014/main" val="1263772794"/>
                        </a:ext>
                      </a:extLst>
                    </a:gridCol>
                  </a:tblGrid>
                  <a:tr h="332962">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9133504"/>
                      </a:ext>
                    </a:extLst>
                  </a:tr>
                  <a:tr h="332962">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𝑦</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736439"/>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1195421725"/>
                  </p:ext>
                </p:extLst>
              </p:nvPr>
            </p:nvGraphicFramePr>
            <p:xfrm>
              <a:off x="2032000" y="2574234"/>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xmlns="" xmlns:a14="http://schemas.microsoft.com/office/drawing/2010/main" val="2010317115"/>
                        </a:ext>
                      </a:extLst>
                    </a:gridCol>
                    <a:gridCol w="1625600">
                      <a:extLst>
                        <a:ext uri="{9D8B030D-6E8A-4147-A177-3AD203B41FA5}">
                          <a16:colId xmlns:a16="http://schemas.microsoft.com/office/drawing/2014/main" xmlns="" xmlns:a14="http://schemas.microsoft.com/office/drawing/2010/main" val="2679995885"/>
                        </a:ext>
                      </a:extLst>
                    </a:gridCol>
                    <a:gridCol w="1625600">
                      <a:extLst>
                        <a:ext uri="{9D8B030D-6E8A-4147-A177-3AD203B41FA5}">
                          <a16:colId xmlns:a16="http://schemas.microsoft.com/office/drawing/2014/main" xmlns="" xmlns:a14="http://schemas.microsoft.com/office/drawing/2010/main" val="3400812496"/>
                        </a:ext>
                      </a:extLst>
                    </a:gridCol>
                    <a:gridCol w="1625600">
                      <a:extLst>
                        <a:ext uri="{9D8B030D-6E8A-4147-A177-3AD203B41FA5}">
                          <a16:colId xmlns:a16="http://schemas.microsoft.com/office/drawing/2014/main" xmlns="" xmlns:a14="http://schemas.microsoft.com/office/drawing/2010/main" val="1860351185"/>
                        </a:ext>
                      </a:extLst>
                    </a:gridCol>
                    <a:gridCol w="1625600">
                      <a:extLst>
                        <a:ext uri="{9D8B030D-6E8A-4147-A177-3AD203B41FA5}">
                          <a16:colId xmlns:a16="http://schemas.microsoft.com/office/drawing/2014/main" xmlns="" xmlns:a14="http://schemas.microsoft.com/office/drawing/2010/main" val="1263772794"/>
                        </a:ext>
                      </a:extLst>
                    </a:gridCol>
                  </a:tblGrid>
                  <a:tr h="365760">
                    <a:tc>
                      <a:txBody>
                        <a:bodyPr/>
                        <a:lstStyle/>
                        <a:p>
                          <a:endParaRPr lang="en-US"/>
                        </a:p>
                      </a:txBody>
                      <a:tcPr>
                        <a:blipFill>
                          <a:blip r:embed="rId3"/>
                          <a:stretch>
                            <a:fillRect l="-375" t="-8197" r="-401124" b="-122951"/>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939133504"/>
                      </a:ext>
                    </a:extLst>
                  </a:tr>
                  <a:tr h="365760">
                    <a:tc>
                      <a:txBody>
                        <a:bodyPr/>
                        <a:lstStyle/>
                        <a:p>
                          <a:endParaRPr lang="en-US"/>
                        </a:p>
                      </a:txBody>
                      <a:tcPr>
                        <a:blipFill>
                          <a:blip r:embed="rId3"/>
                          <a:stretch>
                            <a:fillRect l="-375" t="-110000" r="-401124" b="-25000"/>
                          </a:stretch>
                        </a:blipFill>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682736439"/>
                      </a:ext>
                    </a:extLst>
                  </a:tr>
                </a:tbl>
              </a:graphicData>
            </a:graphic>
          </p:graphicFrame>
        </mc:Fallback>
      </mc:AlternateContent>
    </p:spTree>
    <p:extLst>
      <p:ext uri="{BB962C8B-B14F-4D97-AF65-F5344CB8AC3E}">
        <p14:creationId xmlns:p14="http://schemas.microsoft.com/office/powerpoint/2010/main" val="297069363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Wkt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𝑎</m:t>
                        </m:r>
                      </m:e>
                    </m:d>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m:t>
                        </m:r>
                      </m:e>
                    </m:d>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𝑐</m:t>
                        </m:r>
                      </m:e>
                    </m:d>
                    <m:r>
                      <a:rPr lang="en-IN" sz="2400" b="0" i="1" smtClean="0">
                        <a:latin typeface="Cambria Math" panose="02040503050406030204" pitchFamily="18" charset="0"/>
                        <a:cs typeface="Times New Roman" panose="02020603050405020304" pitchFamily="18" charset="0"/>
                      </a:rPr>
                      <m:t>=</m:t>
                    </m:r>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𝑎</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𝑐</m:t>
                        </m:r>
                      </m:e>
                    </m:d>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𝑎𝑏</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𝑏𝑐</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𝑐𝑎</m:t>
                        </m:r>
                      </m:e>
                    </m:d>
                    <m:r>
                      <a:rPr lang="en-IN" sz="2400" b="0" i="1" smtClean="0">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𝑎𝑏𝑐</m:t>
                    </m:r>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b="0" i="1" smtClean="0">
                                  <a:latin typeface="Cambria Math" panose="02040503050406030204" pitchFamily="18" charset="0"/>
                                  <a:cs typeface="Times New Roman" panose="02020603050405020304" pitchFamily="18" charset="0"/>
                                </a:rPr>
                                <m:t>−8</m:t>
                              </m:r>
                              <m:sSup>
                                <m:sSupPr>
                                  <m:ctrlPr>
                                    <a:rPr lang="en-IN" sz="1800" b="0" i="1" smtClean="0">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𝑥</m:t>
                                  </m:r>
                                </m:e>
                                <m:sup>
                                  <m:r>
                                    <a:rPr lang="en-IN" sz="1800" b="0" i="1" smtClean="0">
                                      <a:latin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cs typeface="Times New Roman" panose="02020603050405020304" pitchFamily="18" charset="0"/>
                                </a:rPr>
                                <m:t>+17</m:t>
                              </m:r>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−10</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−10</m:t>
                              </m:r>
                            </m:e>
                          </m:d>
                        </m:den>
                      </m:f>
                      <m:d>
                        <m:dPr>
                          <m:ctrlPr>
                            <a:rPr lang="en-IN" sz="1800" i="1" smtClean="0">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2</m:t>
                          </m:r>
                        </m:e>
                      </m:d>
                      <m:r>
                        <a:rPr lang="en-IN" sz="1800" i="1" smtClean="0">
                          <a:latin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10</m:t>
                              </m:r>
                              <m:r>
                                <a:rPr lang="en-IN" sz="1800" b="0" i="1" smtClean="0">
                                  <a:latin typeface="Cambria Math" panose="02040503050406030204" pitchFamily="18" charset="0"/>
                                  <a:cs typeface="Times New Roman" panose="02020603050405020304" pitchFamily="18" charset="0"/>
                                </a:rPr>
                                <m:t>𝑥</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m:t>
                              </m:r>
                            </m:e>
                          </m:d>
                        </m:den>
                      </m:f>
                      <m:d>
                        <m:dPr>
                          <m:ctrlPr>
                            <a:rPr lang="en-IN" sz="1800" i="1" smtClean="0">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e>
                      </m:d>
                      <m:r>
                        <a:rPr lang="en-IN" sz="180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6</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5</m:t>
                              </m:r>
                              <m:r>
                                <a:rPr lang="en-IN" sz="1800" i="1">
                                  <a:latin typeface="Cambria Math" panose="02040503050406030204" pitchFamily="18" charset="0"/>
                                  <a:cs typeface="Times New Roman" panose="02020603050405020304" pitchFamily="18" charset="0"/>
                                </a:rPr>
                                <m:t>𝑥</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−6</m:t>
                              </m:r>
                            </m:e>
                          </m:d>
                        </m:den>
                      </m:f>
                      <m:d>
                        <m:d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12</m:t>
                          </m:r>
                        </m:e>
                      </m:d>
                      <m:r>
                        <a:rPr lang="en-IN" sz="1800" b="0" i="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m:t>
                              </m:r>
                              <m:r>
                                <a:rPr lang="en-IN" sz="1800" b="0" i="1" smtClean="0">
                                  <a:latin typeface="Cambria Math" panose="02040503050406030204" pitchFamily="18" charset="0"/>
                                  <a:cs typeface="Times New Roman" panose="02020603050405020304" pitchFamily="18" charset="0"/>
                                </a:rPr>
                                <m:t>𝑥</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60</m:t>
                              </m:r>
                            </m:e>
                          </m:d>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147</m:t>
                          </m:r>
                        </m:e>
                      </m:d>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−8</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+17</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−10</m:t>
                              </m:r>
                            </m:e>
                          </m:d>
                        </m:num>
                        <m:den>
                          <m:r>
                            <a:rPr lang="en-IN" sz="1800" b="0" i="1" smtClean="0">
                              <a:latin typeface="Cambria Math" panose="02040503050406030204" pitchFamily="18" charset="0"/>
                              <a:cs typeface="Times New Roman" panose="02020603050405020304" pitchFamily="18" charset="0"/>
                            </a:rPr>
                            <m:t>5</m:t>
                          </m:r>
                        </m:den>
                      </m:f>
                      <m:r>
                        <a:rPr lang="en-IN" sz="1800" i="1">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30</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4</m:t>
                          </m:r>
                        </m:den>
                      </m:f>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10</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1</m:t>
                          </m:r>
                        </m:den>
                      </m:f>
                      <m:r>
                        <a:rPr lang="en-IN" sz="180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147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441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294</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12</m:t>
                          </m:r>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−8</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+17</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−10</m:t>
                              </m:r>
                            </m:e>
                          </m:d>
                          <m:r>
                            <a:rPr lang="en-IN" sz="1800" b="0" i="1" smtClean="0">
                              <a:latin typeface="Cambria Math" panose="02040503050406030204" pitchFamily="18" charset="0"/>
                              <a:cs typeface="Times New Roman" panose="02020603050405020304" pitchFamily="18" charset="0"/>
                            </a:rPr>
                            <m:t>+15</m:t>
                          </m:r>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−21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+30</m:t>
                              </m:r>
                              <m:r>
                                <a:rPr lang="en-IN" sz="1800" i="1">
                                  <a:latin typeface="Cambria Math" panose="02040503050406030204" pitchFamily="18" charset="0"/>
                                  <a:cs typeface="Times New Roman" panose="02020603050405020304" pitchFamily="18" charset="0"/>
                                </a:rPr>
                                <m:t>𝑥</m:t>
                              </m:r>
                            </m:e>
                          </m:d>
                          <m:r>
                            <a:rPr lang="en-IN" sz="1800" b="0" i="1" smtClean="0">
                              <a:latin typeface="Cambria Math" panose="02040503050406030204" pitchFamily="18" charset="0"/>
                              <a:cs typeface="Times New Roman" panose="02020603050405020304" pitchFamily="18" charset="0"/>
                            </a:rPr>
                            <m:t>−60</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−12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+10</m:t>
                              </m:r>
                              <m:r>
                                <a:rPr lang="en-IN" sz="1800" i="1">
                                  <a:latin typeface="Cambria Math" panose="02040503050406030204" pitchFamily="18" charset="0"/>
                                  <a:cs typeface="Times New Roman" panose="02020603050405020304" pitchFamily="18" charset="0"/>
                                </a:rPr>
                                <m:t>𝑥</m:t>
                              </m:r>
                            </m:e>
                          </m:d>
                          <m:r>
                            <a:rPr lang="en-IN" sz="1800" b="0" i="1" smtClean="0">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147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−441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+294</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i="1">
                              <a:latin typeface="Cambria Math" panose="02040503050406030204" pitchFamily="18" charset="0"/>
                              <a:ea typeface="Cambria Math" panose="02040503050406030204" pitchFamily="18" charset="0"/>
                              <a:cs typeface="Times New Roman" panose="02020603050405020304" pitchFamily="18" charset="0"/>
                            </a:rPr>
                            <m:t>−12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b="0" i="1" smtClean="0">
                              <a:latin typeface="Cambria Math" panose="02040503050406030204" pitchFamily="18" charset="0"/>
                              <a:cs typeface="Times New Roman" panose="02020603050405020304" pitchFamily="18" charset="0"/>
                            </a:rPr>
                            <m:t>+96</m:t>
                          </m:r>
                          <m:sSup>
                            <m:sSupPr>
                              <m:ctrlPr>
                                <a:rPr lang="en-IN" sz="1800" b="0" i="1" smtClean="0">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𝑥</m:t>
                              </m:r>
                            </m:e>
                            <m:sup>
                              <m:r>
                                <a:rPr lang="en-IN" sz="1800" b="0" i="1" smtClean="0">
                                  <a:latin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cs typeface="Times New Roman" panose="02020603050405020304" pitchFamily="18" charset="0"/>
                            </a:rPr>
                            <m:t>−204</m:t>
                          </m:r>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+120+</m:t>
                          </m:r>
                          <m:sSup>
                            <m:sSupPr>
                              <m:ctrlPr>
                                <a:rPr lang="en-IN" sz="1800" i="1">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45</m:t>
                              </m:r>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315</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450</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−120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b="0" i="1" smtClean="0">
                              <a:latin typeface="Cambria Math" panose="02040503050406030204" pitchFamily="18" charset="0"/>
                              <a:cs typeface="Times New Roman" panose="02020603050405020304" pitchFamily="18" charset="0"/>
                            </a:rPr>
                            <m:t>+7</m:t>
                          </m:r>
                          <m:r>
                            <a:rPr lang="en-IN" sz="1800" i="1">
                              <a:latin typeface="Cambria Math" panose="02040503050406030204" pitchFamily="18" charset="0"/>
                              <a:cs typeface="Times New Roman" panose="02020603050405020304" pitchFamily="18" charset="0"/>
                            </a:rPr>
                            <m:t>2</m:t>
                          </m:r>
                          <m:r>
                            <a:rPr lang="en-IN" sz="1800" b="0" i="1" smtClean="0">
                              <a:latin typeface="Cambria Math" panose="02040503050406030204" pitchFamily="18" charset="0"/>
                              <a:cs typeface="Times New Roman" panose="02020603050405020304" pitchFamily="18" charset="0"/>
                            </a:rPr>
                            <m:t>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cs typeface="Times New Roman" panose="02020603050405020304" pitchFamily="18" charset="0"/>
                            </a:rPr>
                            <m:t>−60</m:t>
                          </m:r>
                          <m:r>
                            <a:rPr lang="en-IN" sz="1800" i="1">
                              <a:latin typeface="Cambria Math" panose="02040503050406030204" pitchFamily="18" charset="0"/>
                              <a:cs typeface="Times New Roman" panose="02020603050405020304" pitchFamily="18" charset="0"/>
                            </a:rPr>
                            <m:t>0</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+147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−441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+294</m:t>
                          </m:r>
                          <m:r>
                            <a:rPr lang="en-IN" sz="1800" i="1">
                              <a:latin typeface="Cambria Math" panose="02040503050406030204" pitchFamily="18" charset="0"/>
                              <a:cs typeface="Times New Roman" panose="02020603050405020304" pitchFamily="18" charset="0"/>
                            </a:rPr>
                            <m:t>𝑥</m:t>
                          </m:r>
                        </m:num>
                        <m:den>
                          <m:r>
                            <a:rPr lang="en-IN" sz="1800" i="1">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ea typeface="Cambria Math" panose="02040503050406030204" pitchFamily="18" charset="0"/>
                              <a:cs typeface="Times New Roman" panose="02020603050405020304" pitchFamily="18" charset="0"/>
                            </a:rPr>
                            <m:t>60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60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60</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+120</m:t>
                          </m:r>
                        </m:num>
                        <m:den>
                          <m:r>
                            <a:rPr lang="en-IN" sz="1800" i="1">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1" i="1" smtClean="0">
                        <a:latin typeface="Cambria Math" panose="02040503050406030204" pitchFamily="18" charset="0"/>
                        <a:ea typeface="Cambria Math" panose="02040503050406030204" pitchFamily="18" charset="0"/>
                        <a:cs typeface="Times New Roman" panose="02020603050405020304" pitchFamily="18" charset="0"/>
                      </a:rPr>
                      <m:t>𝒚</m:t>
                    </m:r>
                    <m:r>
                      <a:rPr lang="en-IN" sz="24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400" b="1" i="1">
                            <a:latin typeface="Cambria Math" panose="02040503050406030204" pitchFamily="18" charset="0"/>
                            <a:cs typeface="Times New Roman" panose="02020603050405020304" pitchFamily="18" charset="0"/>
                          </a:rPr>
                        </m:ctrlPr>
                      </m:sSupPr>
                      <m:e>
                        <m:r>
                          <a:rPr lang="en-IN" sz="2400" b="1" i="1">
                            <a:latin typeface="Cambria Math" panose="02040503050406030204" pitchFamily="18" charset="0"/>
                            <a:cs typeface="Times New Roman" panose="02020603050405020304" pitchFamily="18" charset="0"/>
                          </a:rPr>
                          <m:t>𝒙</m:t>
                        </m:r>
                      </m:e>
                      <m:sup>
                        <m:r>
                          <a:rPr lang="en-IN" sz="2400" b="1" i="1">
                            <a:latin typeface="Cambria Math" panose="02040503050406030204" pitchFamily="18" charset="0"/>
                            <a:cs typeface="Times New Roman" panose="02020603050405020304" pitchFamily="18" charset="0"/>
                          </a:rPr>
                          <m:t>𝟑</m:t>
                        </m:r>
                      </m:sup>
                    </m:sSup>
                    <m:r>
                      <a:rPr lang="en-IN" sz="2400" b="1" i="1">
                        <a:latin typeface="Cambria Math" panose="02040503050406030204" pitchFamily="18" charset="0"/>
                        <a:cs typeface="Times New Roman" panose="02020603050405020304" pitchFamily="18" charset="0"/>
                      </a:rPr>
                      <m:t>+</m:t>
                    </m:r>
                    <m:sSup>
                      <m:sSupPr>
                        <m:ctrlPr>
                          <a:rPr lang="en-IN" sz="2400" b="1" i="1">
                            <a:latin typeface="Cambria Math" panose="02040503050406030204" pitchFamily="18" charset="0"/>
                            <a:cs typeface="Times New Roman" panose="02020603050405020304" pitchFamily="18" charset="0"/>
                          </a:rPr>
                        </m:ctrlPr>
                      </m:sSupPr>
                      <m:e>
                        <m:r>
                          <a:rPr lang="en-IN" sz="2400" b="1" i="1">
                            <a:latin typeface="Cambria Math" panose="02040503050406030204" pitchFamily="18" charset="0"/>
                            <a:cs typeface="Times New Roman" panose="02020603050405020304" pitchFamily="18" charset="0"/>
                          </a:rPr>
                          <m:t>𝒙</m:t>
                        </m:r>
                      </m:e>
                      <m:sup>
                        <m:r>
                          <a:rPr lang="en-IN" sz="2400" b="1" i="1">
                            <a:latin typeface="Cambria Math" panose="02040503050406030204" pitchFamily="18" charset="0"/>
                            <a:cs typeface="Times New Roman" panose="02020603050405020304" pitchFamily="18" charset="0"/>
                          </a:rPr>
                          <m:t>𝟐</m:t>
                        </m:r>
                      </m:sup>
                    </m:sSup>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𝒙</m:t>
                    </m:r>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𝟐</m:t>
                    </m:r>
                  </m:oMath>
                </a14:m>
                <a:r>
                  <a:rPr lang="en-IN" sz="2400" b="1" dirty="0" smtClean="0">
                    <a:latin typeface="Times New Roman" panose="02020603050405020304" pitchFamily="18" charset="0"/>
                    <a:cs typeface="Times New Roman" panose="02020603050405020304" pitchFamily="18" charset="0"/>
                  </a:rPr>
                  <a:t> , </a:t>
                </a:r>
                <a:r>
                  <a:rPr lang="en-IN" sz="2400" dirty="0" smtClean="0">
                    <a:latin typeface="Times New Roman" panose="02020603050405020304" pitchFamily="18" charset="0"/>
                    <a:cs typeface="Times New Roman" panose="02020603050405020304" pitchFamily="18" charset="0"/>
                  </a:rPr>
                  <a:t>is the required polynomial.</a:t>
                </a: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638" t="-1512" b="-1047"/>
                </a:stretch>
              </a:blipFill>
            </p:spPr>
            <p:txBody>
              <a:bodyPr/>
              <a:lstStyle/>
              <a:p>
                <a:r>
                  <a:rPr lang="en-IN">
                    <a:noFill/>
                  </a:rPr>
                  <a:t> </a:t>
                </a:r>
              </a:p>
            </p:txBody>
          </p:sp>
        </mc:Fallback>
      </mc:AlternateContent>
    </p:spTree>
    <p:extLst>
      <p:ext uri="{BB962C8B-B14F-4D97-AF65-F5344CB8AC3E}">
        <p14:creationId xmlns:p14="http://schemas.microsoft.com/office/powerpoint/2010/main" val="86725639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59220" y="1116664"/>
                <a:ext cx="10515600" cy="5241850"/>
              </a:xfrm>
            </p:spPr>
            <p:txBody>
              <a:bodyPr>
                <a:normAutofit lnSpcReduction="10000"/>
              </a:bodyPr>
              <a:lstStyle/>
              <a:p>
                <a:pPr marL="0" indent="0">
                  <a:buNone/>
                </a:pPr>
                <a:r>
                  <a:rPr lang="en-IN" b="1" i="1" dirty="0" smtClean="0">
                    <a:solidFill>
                      <a:srgbClr val="00B0F0"/>
                    </a:solidFill>
                    <a:latin typeface="Times New Roman" panose="02020603050405020304" pitchFamily="18" charset="0"/>
                    <a:cs typeface="Times New Roman" panose="02020603050405020304" pitchFamily="18" charset="0"/>
                  </a:rPr>
                  <a:t>Numerical Integration</a:t>
                </a:r>
              </a:p>
              <a:p>
                <a:pPr marL="0" indent="0">
                  <a:buNone/>
                </a:pPr>
                <a:r>
                  <a:rPr lang="en-IN" dirty="0">
                    <a:solidFill>
                      <a:srgbClr val="00B0F0"/>
                    </a:solidFill>
                    <a:latin typeface="Times New Roman" panose="02020603050405020304" pitchFamily="18" charset="0"/>
                    <a:cs typeface="Times New Roman" panose="02020603050405020304" pitchFamily="18" charset="0"/>
                  </a:rPr>
                  <a:t> </a:t>
                </a:r>
                <a:r>
                  <a:rPr lang="en-IN" dirty="0" smtClean="0">
                    <a:solidFill>
                      <a:srgbClr val="00B0F0"/>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The process of obtaining approximate value of the definite integration </a:t>
                </a:r>
                <a14:m>
                  <m:oMath xmlns:m="http://schemas.openxmlformats.org/officeDocument/2006/math">
                    <m:r>
                      <a:rPr lang="en-IN" sz="2200" b="0" i="1" smtClean="0">
                        <a:solidFill>
                          <a:schemeClr val="tx1"/>
                        </a:solidFill>
                        <a:latin typeface="Cambria Math" panose="02040503050406030204" pitchFamily="18" charset="0"/>
                        <a:cs typeface="Times New Roman" panose="02020603050405020304" pitchFamily="18" charset="0"/>
                      </a:rPr>
                      <m:t>𝐼</m:t>
                    </m:r>
                    <m:r>
                      <a:rPr lang="en-IN" sz="2200" b="0" i="1" smtClean="0">
                        <a:solidFill>
                          <a:schemeClr val="tx1"/>
                        </a:solidFill>
                        <a:latin typeface="Cambria Math" panose="02040503050406030204" pitchFamily="18" charset="0"/>
                        <a:cs typeface="Times New Roman" panose="02020603050405020304" pitchFamily="18" charset="0"/>
                      </a:rPr>
                      <m:t>=</m:t>
                    </m:r>
                    <m:nary>
                      <m:naryPr>
                        <m:limLoc m:val="undOvr"/>
                        <m:ctrlPr>
                          <a:rPr lang="en-IN" sz="2200" b="0" i="1" smtClean="0">
                            <a:solidFill>
                              <a:schemeClr val="tx1"/>
                            </a:solidFill>
                            <a:latin typeface="Cambria Math" panose="02040503050406030204" pitchFamily="18" charset="0"/>
                            <a:cs typeface="Times New Roman" panose="02020603050405020304" pitchFamily="18" charset="0"/>
                          </a:rPr>
                        </m:ctrlPr>
                      </m:naryPr>
                      <m:sub>
                        <m:r>
                          <m:rPr>
                            <m:brk m:alnAt="24"/>
                          </m:rPr>
                          <a:rPr lang="en-IN" sz="2200" b="0" i="1" smtClean="0">
                            <a:solidFill>
                              <a:schemeClr val="tx1"/>
                            </a:solidFill>
                            <a:latin typeface="Cambria Math" panose="02040503050406030204" pitchFamily="18" charset="0"/>
                            <a:cs typeface="Times New Roman" panose="02020603050405020304" pitchFamily="18" charset="0"/>
                          </a:rPr>
                          <m:t>𝑎</m:t>
                        </m:r>
                      </m:sub>
                      <m:sup>
                        <m:r>
                          <a:rPr lang="en-IN" sz="2200" b="0" i="1" smtClean="0">
                            <a:solidFill>
                              <a:schemeClr val="tx1"/>
                            </a:solidFill>
                            <a:latin typeface="Cambria Math" panose="02040503050406030204" pitchFamily="18" charset="0"/>
                            <a:cs typeface="Times New Roman" panose="02020603050405020304" pitchFamily="18" charset="0"/>
                          </a:rPr>
                          <m:t>𝑏</m:t>
                        </m:r>
                      </m:sup>
                      <m:e>
                        <m:r>
                          <a:rPr lang="en-IN" sz="2200" b="0" i="1" smtClean="0">
                            <a:solidFill>
                              <a:schemeClr val="tx1"/>
                            </a:solidFill>
                            <a:latin typeface="Cambria Math" panose="02040503050406030204" pitchFamily="18" charset="0"/>
                            <a:cs typeface="Times New Roman" panose="02020603050405020304" pitchFamily="18" charset="0"/>
                          </a:rPr>
                          <m:t>𝑦</m:t>
                        </m:r>
                        <m:r>
                          <a:rPr lang="en-IN" sz="2200" b="0" i="1" smtClean="0">
                            <a:solidFill>
                              <a:schemeClr val="tx1"/>
                            </a:solidFill>
                            <a:latin typeface="Cambria Math" panose="02040503050406030204" pitchFamily="18" charset="0"/>
                            <a:cs typeface="Times New Roman" panose="02020603050405020304" pitchFamily="18" charset="0"/>
                          </a:rPr>
                          <m:t> </m:t>
                        </m:r>
                        <m:r>
                          <a:rPr lang="en-IN" sz="2200" b="0" i="1" smtClean="0">
                            <a:solidFill>
                              <a:schemeClr val="tx1"/>
                            </a:solidFill>
                            <a:latin typeface="Cambria Math" panose="02040503050406030204" pitchFamily="18" charset="0"/>
                            <a:cs typeface="Times New Roman" panose="02020603050405020304" pitchFamily="18" charset="0"/>
                          </a:rPr>
                          <m:t>𝑑𝑥</m:t>
                        </m:r>
                      </m:e>
                    </m:nary>
                  </m:oMath>
                </a14:m>
                <a:r>
                  <a:rPr lang="en-IN" sz="2200" dirty="0" smtClean="0">
                    <a:solidFill>
                      <a:schemeClr val="tx1"/>
                    </a:solidFill>
                    <a:latin typeface="Times New Roman" panose="02020603050405020304" pitchFamily="18" charset="0"/>
                    <a:cs typeface="Times New Roman" panose="02020603050405020304" pitchFamily="18" charset="0"/>
                  </a:rPr>
                  <a:t> without actually integrating function but only using the value of </a:t>
                </a:r>
                <a14:m>
                  <m:oMath xmlns:m="http://schemas.openxmlformats.org/officeDocument/2006/math">
                    <m:r>
                      <a:rPr lang="en-IN" sz="2200" b="0" i="0" smtClean="0">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𝑦</m:t>
                    </m:r>
                    <m:r>
                      <a:rPr lang="en-IN" sz="2200" b="0" i="1" smtClean="0">
                        <a:solidFill>
                          <a:schemeClr val="tx1"/>
                        </a:solidFill>
                        <a:latin typeface="Cambria Math" panose="02040503050406030204" pitchFamily="18" charset="0"/>
                        <a:cs typeface="Times New Roman" panose="02020603050405020304" pitchFamily="18" charset="0"/>
                      </a:rPr>
                      <m:t>′</m:t>
                    </m:r>
                  </m:oMath>
                </a14:m>
                <a:r>
                  <a:rPr lang="en-IN" sz="2200" dirty="0" smtClean="0">
                    <a:solidFill>
                      <a:schemeClr val="tx1"/>
                    </a:solidFill>
                    <a:latin typeface="Times New Roman" panose="02020603050405020304" pitchFamily="18" charset="0"/>
                    <a:cs typeface="Times New Roman" panose="02020603050405020304" pitchFamily="18" charset="0"/>
                  </a:rPr>
                  <a:t> at some point of </a:t>
                </a:r>
                <a14:m>
                  <m:oMath xmlns:m="http://schemas.openxmlformats.org/officeDocument/2006/math">
                    <m:r>
                      <a:rPr lang="en-IN" sz="2200" b="0" i="1" smtClean="0">
                        <a:solidFill>
                          <a:schemeClr val="tx1"/>
                        </a:solidFill>
                        <a:latin typeface="Cambria Math" panose="02040503050406030204" pitchFamily="18" charset="0"/>
                        <a:cs typeface="Times New Roman" panose="02020603050405020304" pitchFamily="18" charset="0"/>
                      </a:rPr>
                      <m:t>𝑥</m:t>
                    </m:r>
                  </m:oMath>
                </a14:m>
                <a:r>
                  <a:rPr lang="en-IN" sz="2200" dirty="0" smtClean="0">
                    <a:solidFill>
                      <a:schemeClr val="tx1"/>
                    </a:solidFill>
                    <a:latin typeface="Times New Roman" panose="02020603050405020304" pitchFamily="18" charset="0"/>
                    <a:cs typeface="Times New Roman" panose="02020603050405020304" pitchFamily="18" charset="0"/>
                  </a:rPr>
                  <a:t> is equally placed over </a:t>
                </a:r>
                <a14:m>
                  <m:oMath xmlns:m="http://schemas.openxmlformats.org/officeDocument/2006/math">
                    <m:d>
                      <m:dPr>
                        <m:begChr m:val="["/>
                        <m:endChr m:val="]"/>
                        <m:ctrlPr>
                          <a:rPr lang="en-IN" sz="2200" i="1" smtClean="0">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𝑎</m:t>
                        </m:r>
                        <m:r>
                          <a:rPr lang="en-IN" sz="2200" b="0" i="1" smtClean="0">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𝑏</m:t>
                        </m:r>
                      </m:e>
                    </m:d>
                  </m:oMath>
                </a14:m>
                <a:r>
                  <a:rPr lang="en-IN" sz="2200" dirty="0" smtClean="0">
                    <a:solidFill>
                      <a:schemeClr val="tx1"/>
                    </a:solidFill>
                    <a:latin typeface="Times New Roman" panose="02020603050405020304" pitchFamily="18" charset="0"/>
                    <a:cs typeface="Times New Roman" panose="02020603050405020304" pitchFamily="18" charset="0"/>
                  </a:rPr>
                  <a:t>.</a:t>
                </a:r>
              </a:p>
              <a:p>
                <a:pPr marL="0" indent="0">
                  <a:buNone/>
                </a:pPr>
                <a:r>
                  <a:rPr lang="en-IN" b="1" i="1" dirty="0" smtClean="0">
                    <a:solidFill>
                      <a:srgbClr val="FF0000"/>
                    </a:solidFill>
                    <a:latin typeface="Times New Roman" panose="02020603050405020304" pitchFamily="18" charset="0"/>
                    <a:cs typeface="Times New Roman" panose="02020603050405020304" pitchFamily="18" charset="0"/>
                  </a:rPr>
                  <a:t>Simpson’s </a:t>
                </a:r>
                <a14:m>
                  <m:oMath xmlns:m="http://schemas.openxmlformats.org/officeDocument/2006/math">
                    <m:sSup>
                      <m:sSupPr>
                        <m:ctrlPr>
                          <a:rPr lang="en-IN" b="1" i="1" smtClean="0">
                            <a:solidFill>
                              <a:srgbClr val="FF0000"/>
                            </a:solidFill>
                            <a:latin typeface="Cambria Math" panose="02040503050406030204" pitchFamily="18" charset="0"/>
                            <a:cs typeface="Times New Roman" panose="02020603050405020304" pitchFamily="18" charset="0"/>
                          </a:rPr>
                        </m:ctrlPr>
                      </m:sSupPr>
                      <m:e>
                        <m:f>
                          <m:fPr>
                            <m:ctrlPr>
                              <a:rPr lang="en-IN" b="1" i="1" smtClean="0">
                                <a:solidFill>
                                  <a:srgbClr val="FF0000"/>
                                </a:solidFill>
                                <a:latin typeface="Cambria Math" panose="02040503050406030204" pitchFamily="18" charset="0"/>
                                <a:cs typeface="Times New Roman" panose="02020603050405020304" pitchFamily="18" charset="0"/>
                              </a:rPr>
                            </m:ctrlPr>
                          </m:fPr>
                          <m:num>
                            <m:r>
                              <a:rPr lang="en-IN" b="1" i="1" smtClean="0">
                                <a:solidFill>
                                  <a:srgbClr val="FF0000"/>
                                </a:solidFill>
                                <a:latin typeface="Cambria Math" panose="02040503050406030204" pitchFamily="18" charset="0"/>
                                <a:cs typeface="Times New Roman" panose="02020603050405020304" pitchFamily="18" charset="0"/>
                              </a:rPr>
                              <m:t>𝟏</m:t>
                            </m:r>
                          </m:num>
                          <m:den>
                            <m:r>
                              <a:rPr lang="en-IN" b="1" i="1" smtClean="0">
                                <a:solidFill>
                                  <a:srgbClr val="FF0000"/>
                                </a:solidFill>
                                <a:latin typeface="Cambria Math" panose="02040503050406030204" pitchFamily="18" charset="0"/>
                                <a:cs typeface="Times New Roman" panose="02020603050405020304" pitchFamily="18" charset="0"/>
                              </a:rPr>
                              <m:t>𝟑</m:t>
                            </m:r>
                          </m:den>
                        </m:f>
                      </m:e>
                      <m:sup>
                        <m:r>
                          <a:rPr lang="en-IN" b="1" i="1" smtClean="0">
                            <a:solidFill>
                              <a:srgbClr val="FF0000"/>
                            </a:solidFill>
                            <a:latin typeface="Cambria Math" panose="02040503050406030204" pitchFamily="18" charset="0"/>
                            <a:cs typeface="Times New Roman" panose="02020603050405020304" pitchFamily="18" charset="0"/>
                          </a:rPr>
                          <m:t>𝒓𝒅</m:t>
                        </m:r>
                      </m:sup>
                    </m:sSup>
                  </m:oMath>
                </a14:m>
                <a:r>
                  <a:rPr lang="en-IN" b="1" i="1" dirty="0" smtClean="0">
                    <a:solidFill>
                      <a:srgbClr val="FF0000"/>
                    </a:solidFill>
                    <a:latin typeface="Times New Roman" panose="02020603050405020304" pitchFamily="18" charset="0"/>
                    <a:cs typeface="Times New Roman" panose="02020603050405020304" pitchFamily="18" charset="0"/>
                  </a:rPr>
                  <a:t> rule</a:t>
                </a:r>
              </a:p>
              <a:p>
                <a:pPr marL="0" indent="0">
                  <a:buNone/>
                </a:pPr>
                <a:r>
                  <a:rPr lang="en-IN" b="1" i="1" dirty="0" smtClean="0">
                    <a:solidFill>
                      <a:srgbClr val="00B0F0"/>
                    </a:solidFill>
                    <a:latin typeface="Times New Roman" panose="02020603050405020304" pitchFamily="18" charset="0"/>
                    <a:cs typeface="Times New Roman" panose="02020603050405020304" pitchFamily="18" charset="0"/>
                  </a:rPr>
                  <a:t>Formula:</a:t>
                </a:r>
              </a:p>
              <a:p>
                <a:pPr marL="0" indent="0">
                  <a:buNone/>
                </a:pPr>
                <a:endParaRPr lang="en-IN" sz="900" i="1" dirty="0" smtClean="0">
                  <a:solidFill>
                    <a:srgbClr val="00B0F0"/>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solidFill>
                                <a:srgbClr val="FF0000"/>
                              </a:solidFill>
                              <a:latin typeface="Cambria Math" panose="02040503050406030204" pitchFamily="18" charset="0"/>
                              <a:cs typeface="Times New Roman" panose="02020603050405020304" pitchFamily="18" charset="0"/>
                            </a:rPr>
                          </m:ctrlPr>
                        </m:naryPr>
                        <m:sub>
                          <m:r>
                            <m:rPr>
                              <m:brk m:alnAt="24"/>
                            </m:rPr>
                            <a:rPr lang="en-IN" sz="2200" b="0" i="1" smtClean="0">
                              <a:solidFill>
                                <a:srgbClr val="FF0000"/>
                              </a:solidFill>
                              <a:latin typeface="Cambria Math" panose="02040503050406030204" pitchFamily="18" charset="0"/>
                              <a:cs typeface="Times New Roman" panose="02020603050405020304" pitchFamily="18" charset="0"/>
                            </a:rPr>
                            <m:t>𝑎</m:t>
                          </m:r>
                        </m:sub>
                        <m:sup>
                          <m:r>
                            <a:rPr lang="en-IN" sz="2200" b="0" i="1" smtClean="0">
                              <a:solidFill>
                                <a:srgbClr val="FF0000"/>
                              </a:solidFill>
                              <a:latin typeface="Cambria Math" panose="02040503050406030204" pitchFamily="18" charset="0"/>
                              <a:cs typeface="Times New Roman" panose="02020603050405020304" pitchFamily="18" charset="0"/>
                            </a:rPr>
                            <m:t>𝑏</m:t>
                          </m:r>
                        </m:sup>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b="0" i="1" smtClean="0">
                              <a:solidFill>
                                <a:srgbClr val="FF0000"/>
                              </a:solidFill>
                              <a:latin typeface="Cambria Math" panose="02040503050406030204" pitchFamily="18" charset="0"/>
                              <a:cs typeface="Times New Roman" panose="02020603050405020304" pitchFamily="18" charset="0"/>
                            </a:rPr>
                            <m:t> </m:t>
                          </m:r>
                          <m:r>
                            <a:rPr lang="en-IN" sz="2200" b="0" i="1" smtClean="0">
                              <a:solidFill>
                                <a:srgbClr val="FF0000"/>
                              </a:solidFill>
                              <a:latin typeface="Cambria Math" panose="02040503050406030204" pitchFamily="18" charset="0"/>
                              <a:cs typeface="Times New Roman" panose="02020603050405020304" pitchFamily="18" charset="0"/>
                            </a:rPr>
                            <m:t>𝑑𝑥</m:t>
                          </m:r>
                          <m:r>
                            <a:rPr lang="en-IN" sz="2200" b="0" i="1" smtClean="0">
                              <a:solidFill>
                                <a:srgbClr val="FF0000"/>
                              </a:solidFill>
                              <a:latin typeface="Cambria Math" panose="02040503050406030204" pitchFamily="18" charset="0"/>
                              <a:cs typeface="Times New Roman" panose="02020603050405020304" pitchFamily="18" charset="0"/>
                            </a:rPr>
                            <m:t>=</m:t>
                          </m:r>
                          <m:f>
                            <m:fPr>
                              <m:ctrlPr>
                                <a:rPr lang="en-IN" sz="2200" b="0" i="1" smtClean="0">
                                  <a:solidFill>
                                    <a:srgbClr val="FF0000"/>
                                  </a:solidFill>
                                  <a:latin typeface="Cambria Math" panose="02040503050406030204" pitchFamily="18" charset="0"/>
                                  <a:cs typeface="Times New Roman" panose="02020603050405020304" pitchFamily="18" charset="0"/>
                                </a:rPr>
                              </m:ctrlPr>
                            </m:fPr>
                            <m:num>
                              <m:r>
                                <a:rPr lang="en-IN" sz="2200" b="0" i="1" smtClean="0">
                                  <a:solidFill>
                                    <a:srgbClr val="FF0000"/>
                                  </a:solidFill>
                                  <a:latin typeface="Cambria Math" panose="02040503050406030204" pitchFamily="18" charset="0"/>
                                  <a:cs typeface="Times New Roman" panose="02020603050405020304" pitchFamily="18" charset="0"/>
                                </a:rPr>
                                <m:t>h</m:t>
                              </m:r>
                            </m:num>
                            <m:den>
                              <m:r>
                                <a:rPr lang="en-IN" sz="2200" b="0" i="1" smtClean="0">
                                  <a:solidFill>
                                    <a:srgbClr val="FF0000"/>
                                  </a:solidFill>
                                  <a:latin typeface="Cambria Math" panose="02040503050406030204" pitchFamily="18" charset="0"/>
                                  <a:cs typeface="Times New Roman" panose="02020603050405020304" pitchFamily="18" charset="0"/>
                                </a:rPr>
                                <m:t>3</m:t>
                              </m:r>
                            </m:den>
                          </m:f>
                          <m:d>
                            <m:dPr>
                              <m:begChr m:val="["/>
                              <m:endChr m:val="]"/>
                              <m:ctrlPr>
                                <a:rPr lang="en-IN" sz="2200" b="0" i="1" smtClean="0">
                                  <a:solidFill>
                                    <a:srgbClr val="FF0000"/>
                                  </a:solidFill>
                                  <a:latin typeface="Cambria Math" panose="02040503050406030204" pitchFamily="18" charset="0"/>
                                  <a:cs typeface="Times New Roman" panose="02020603050405020304" pitchFamily="18" charset="0"/>
                                </a:rPr>
                              </m:ctrlPr>
                            </m:dPr>
                            <m:e>
                              <m:d>
                                <m:dPr>
                                  <m:ctrlPr>
                                    <a:rPr lang="en-IN" sz="2200" b="0" i="1" smtClean="0">
                                      <a:solidFill>
                                        <a:srgbClr val="FF0000"/>
                                      </a:solidFill>
                                      <a:latin typeface="Cambria Math" panose="02040503050406030204" pitchFamily="18" charset="0"/>
                                      <a:cs typeface="Times New Roman" panose="02020603050405020304" pitchFamily="18" charset="0"/>
                                    </a:rPr>
                                  </m:ctrlPr>
                                </m:dPr>
                                <m:e>
                                  <m:sSub>
                                    <m:sSubPr>
                                      <m:ctrlPr>
                                        <a:rPr lang="en-IN" sz="2200" b="0" i="1" smtClean="0">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0</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𝑛</m:t>
                                      </m:r>
                                    </m:sub>
                                  </m:sSub>
                                </m:e>
                              </m:d>
                              <m:r>
                                <a:rPr lang="en-IN" sz="2200" b="0" i="1" smtClean="0">
                                  <a:solidFill>
                                    <a:srgbClr val="FF0000"/>
                                  </a:solidFill>
                                  <a:latin typeface="Cambria Math" panose="02040503050406030204" pitchFamily="18" charset="0"/>
                                  <a:cs typeface="Times New Roman" panose="02020603050405020304" pitchFamily="18" charset="0"/>
                                </a:rPr>
                                <m:t>+4</m:t>
                              </m:r>
                              <m:d>
                                <m:dPr>
                                  <m:ctrlPr>
                                    <a:rPr lang="en-IN" sz="2200" b="0" i="1" smtClean="0">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1</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3</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5</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𝑛</m:t>
                                      </m:r>
                                      <m:r>
                                        <a:rPr lang="en-IN" sz="2200" b="0" i="1" smtClean="0">
                                          <a:solidFill>
                                            <a:srgbClr val="FF0000"/>
                                          </a:solidFill>
                                          <a:latin typeface="Cambria Math" panose="02040503050406030204" pitchFamily="18" charset="0"/>
                                          <a:cs typeface="Times New Roman" panose="02020603050405020304" pitchFamily="18" charset="0"/>
                                        </a:rPr>
                                        <m:t>−1</m:t>
                                      </m:r>
                                    </m:sub>
                                  </m:sSub>
                                </m:e>
                              </m:d>
                              <m:r>
                                <a:rPr lang="en-IN" sz="2200" b="0" i="1" smtClean="0">
                                  <a:solidFill>
                                    <a:srgbClr val="FF0000"/>
                                  </a:solidFill>
                                  <a:latin typeface="Cambria Math" panose="02040503050406030204" pitchFamily="18" charset="0"/>
                                  <a:cs typeface="Times New Roman" panose="02020603050405020304" pitchFamily="18" charset="0"/>
                                </a:rPr>
                                <m:t>+2</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2</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4</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6</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r>
                                        <a:rPr lang="en-IN" sz="2200" i="1">
                                          <a:solidFill>
                                            <a:srgbClr val="FF0000"/>
                                          </a:solidFill>
                                          <a:latin typeface="Cambria Math" panose="02040503050406030204" pitchFamily="18" charset="0"/>
                                          <a:cs typeface="Times New Roman" panose="02020603050405020304" pitchFamily="18" charset="0"/>
                                        </a:rPr>
                                        <m:t>−2</m:t>
                                      </m:r>
                                    </m:sub>
                                  </m:sSub>
                                </m:e>
                              </m:d>
                            </m:e>
                          </m:d>
                        </m:e>
                      </m:nary>
                    </m:oMath>
                  </m:oMathPara>
                </a14:m>
                <a:endParaRPr lang="en-IN" sz="2200" i="1"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IN" sz="2200" i="1" dirty="0" smtClean="0">
                    <a:solidFill>
                      <a:srgbClr val="FF0000"/>
                    </a:solidFill>
                    <a:latin typeface="Times New Roman" panose="02020603050405020304" pitchFamily="18" charset="0"/>
                    <a:cs typeface="Times New Roman" panose="02020603050405020304" pitchFamily="18" charset="0"/>
                  </a:rPr>
                  <a:t>Where, </a:t>
                </a:r>
                <a14:m>
                  <m:oMath xmlns:m="http://schemas.openxmlformats.org/officeDocument/2006/math">
                    <m:r>
                      <a:rPr lang="en-IN" sz="2200" i="1">
                        <a:solidFill>
                          <a:srgbClr val="FF0000"/>
                        </a:solidFill>
                        <a:latin typeface="Cambria Math" panose="02040503050406030204" pitchFamily="18" charset="0"/>
                        <a:cs typeface="Times New Roman" panose="02020603050405020304" pitchFamily="18" charset="0"/>
                      </a:rPr>
                      <m:t>h</m:t>
                    </m:r>
                    <m:r>
                      <a:rPr lang="en-IN" sz="2200" b="0" i="1" smtClean="0">
                        <a:solidFill>
                          <a:srgbClr val="FF0000"/>
                        </a:solidFill>
                        <a:latin typeface="Cambria Math" panose="02040503050406030204" pitchFamily="18" charset="0"/>
                        <a:cs typeface="Times New Roman" panose="02020603050405020304" pitchFamily="18" charset="0"/>
                      </a:rPr>
                      <m:t>=</m:t>
                    </m:r>
                    <m:f>
                      <m:fPr>
                        <m:ctrlPr>
                          <a:rPr lang="en-IN" sz="2200" b="0" i="1" smtClean="0">
                            <a:solidFill>
                              <a:srgbClr val="FF0000"/>
                            </a:solidFill>
                            <a:latin typeface="Cambria Math" panose="02040503050406030204" pitchFamily="18" charset="0"/>
                            <a:cs typeface="Times New Roman" panose="02020603050405020304" pitchFamily="18" charset="0"/>
                          </a:rPr>
                        </m:ctrlPr>
                      </m:fPr>
                      <m:num>
                        <m:r>
                          <a:rPr lang="en-IN" sz="2200" b="0" i="1" smtClean="0">
                            <a:solidFill>
                              <a:srgbClr val="FF0000"/>
                            </a:solidFill>
                            <a:latin typeface="Cambria Math" panose="02040503050406030204" pitchFamily="18" charset="0"/>
                            <a:cs typeface="Times New Roman" panose="02020603050405020304" pitchFamily="18" charset="0"/>
                          </a:rPr>
                          <m:t>𝑏</m:t>
                        </m:r>
                        <m:r>
                          <a:rPr lang="en-IN" sz="2200" b="0" i="1" smtClean="0">
                            <a:solidFill>
                              <a:srgbClr val="FF0000"/>
                            </a:solidFill>
                            <a:latin typeface="Cambria Math" panose="02040503050406030204" pitchFamily="18" charset="0"/>
                            <a:cs typeface="Times New Roman" panose="02020603050405020304" pitchFamily="18" charset="0"/>
                          </a:rPr>
                          <m:t>−</m:t>
                        </m:r>
                        <m:r>
                          <a:rPr lang="en-IN" sz="2200" b="0" i="1" smtClean="0">
                            <a:solidFill>
                              <a:srgbClr val="FF0000"/>
                            </a:solidFill>
                            <a:latin typeface="Cambria Math" panose="02040503050406030204" pitchFamily="18" charset="0"/>
                            <a:cs typeface="Times New Roman" panose="02020603050405020304" pitchFamily="18" charset="0"/>
                          </a:rPr>
                          <m:t>𝑎</m:t>
                        </m:r>
                      </m:num>
                      <m:den>
                        <m:r>
                          <a:rPr lang="en-IN" sz="2200" b="0" i="1" smtClean="0">
                            <a:solidFill>
                              <a:srgbClr val="FF0000"/>
                            </a:solidFill>
                            <a:latin typeface="Cambria Math" panose="02040503050406030204" pitchFamily="18" charset="0"/>
                            <a:cs typeface="Times New Roman" panose="02020603050405020304" pitchFamily="18" charset="0"/>
                          </a:rPr>
                          <m:t>𝑛</m:t>
                        </m:r>
                      </m:den>
                    </m:f>
                  </m:oMath>
                </a14:m>
                <a:endParaRPr lang="en-IN" sz="2200" i="1" dirty="0" smtClean="0">
                  <a:solidFill>
                    <a:srgbClr val="00B0F0"/>
                  </a:solidFill>
                  <a:latin typeface="Times New Roman" panose="02020603050405020304" pitchFamily="18" charset="0"/>
                  <a:cs typeface="Times New Roman" panose="02020603050405020304" pitchFamily="18" charset="0"/>
                </a:endParaRPr>
              </a:p>
              <a:p>
                <a:pPr marL="0" indent="0">
                  <a:buNone/>
                </a:pPr>
                <a:r>
                  <a:rPr lang="en-IN" sz="2200" b="1" i="1" dirty="0" smtClean="0">
                    <a:solidFill>
                      <a:srgbClr val="00B0F0"/>
                    </a:solidFill>
                    <a:latin typeface="Times New Roman" panose="02020603050405020304" pitchFamily="18" charset="0"/>
                    <a:cs typeface="Times New Roman" panose="02020603050405020304" pitchFamily="18" charset="0"/>
                  </a:rPr>
                  <a:t>Note:</a:t>
                </a:r>
                <a:r>
                  <a:rPr lang="en-IN" sz="2200" i="1" dirty="0" smtClean="0">
                    <a:solidFill>
                      <a:srgbClr val="00B0F0"/>
                    </a:solidFill>
                    <a:latin typeface="Times New Roman" panose="02020603050405020304" pitchFamily="18" charset="0"/>
                    <a:cs typeface="Times New Roman" panose="02020603050405020304" pitchFamily="18" charset="0"/>
                  </a:rPr>
                  <a:t> To apply </a:t>
                </a:r>
                <a14:m>
                  <m:oMath xmlns:m="http://schemas.openxmlformats.org/officeDocument/2006/math">
                    <m:sSup>
                      <m:sSupPr>
                        <m:ctrlPr>
                          <a:rPr lang="en-IN" sz="2400" i="1" smtClean="0">
                            <a:solidFill>
                              <a:srgbClr val="00B0F0"/>
                            </a:solidFill>
                            <a:latin typeface="Cambria Math" panose="02040503050406030204" pitchFamily="18" charset="0"/>
                            <a:cs typeface="Times New Roman" panose="02020603050405020304" pitchFamily="18" charset="0"/>
                          </a:rPr>
                        </m:ctrlPr>
                      </m:sSupPr>
                      <m:e>
                        <m:f>
                          <m:fPr>
                            <m:ctrlPr>
                              <a:rPr lang="en-IN" sz="2400" i="1">
                                <a:solidFill>
                                  <a:srgbClr val="00B0F0"/>
                                </a:solidFill>
                                <a:latin typeface="Cambria Math" panose="02040503050406030204" pitchFamily="18" charset="0"/>
                                <a:cs typeface="Times New Roman" panose="02020603050405020304" pitchFamily="18" charset="0"/>
                              </a:rPr>
                            </m:ctrlPr>
                          </m:fPr>
                          <m:num>
                            <m:r>
                              <a:rPr lang="en-IN" sz="2400" i="1">
                                <a:solidFill>
                                  <a:srgbClr val="00B0F0"/>
                                </a:solidFill>
                                <a:latin typeface="Cambria Math" panose="02040503050406030204" pitchFamily="18" charset="0"/>
                                <a:cs typeface="Times New Roman" panose="02020603050405020304" pitchFamily="18" charset="0"/>
                              </a:rPr>
                              <m:t>1</m:t>
                            </m:r>
                          </m:num>
                          <m:den>
                            <m:r>
                              <a:rPr lang="en-IN" sz="2400" i="1">
                                <a:solidFill>
                                  <a:srgbClr val="00B0F0"/>
                                </a:solidFill>
                                <a:latin typeface="Cambria Math" panose="02040503050406030204" pitchFamily="18" charset="0"/>
                                <a:cs typeface="Times New Roman" panose="02020603050405020304" pitchFamily="18" charset="0"/>
                              </a:rPr>
                              <m:t>3</m:t>
                            </m:r>
                          </m:den>
                        </m:f>
                      </m:e>
                      <m:sup>
                        <m:r>
                          <a:rPr lang="en-IN" sz="2400" i="1">
                            <a:solidFill>
                              <a:srgbClr val="00B0F0"/>
                            </a:solidFill>
                            <a:latin typeface="Cambria Math" panose="02040503050406030204" pitchFamily="18" charset="0"/>
                            <a:cs typeface="Times New Roman" panose="02020603050405020304" pitchFamily="18" charset="0"/>
                          </a:rPr>
                          <m:t>𝑟𝑑</m:t>
                        </m:r>
                      </m:sup>
                    </m:sSup>
                  </m:oMath>
                </a14:m>
                <a:r>
                  <a:rPr lang="en-IN" sz="2400" i="1" dirty="0">
                    <a:solidFill>
                      <a:srgbClr val="00B0F0"/>
                    </a:solidFill>
                    <a:latin typeface="Times New Roman" panose="02020603050405020304" pitchFamily="18" charset="0"/>
                    <a:cs typeface="Times New Roman" panose="02020603050405020304" pitchFamily="18" charset="0"/>
                  </a:rPr>
                  <a:t> </a:t>
                </a:r>
                <a:r>
                  <a:rPr lang="en-IN" sz="2400" i="1" dirty="0" smtClean="0">
                    <a:solidFill>
                      <a:srgbClr val="00B0F0"/>
                    </a:solidFill>
                    <a:latin typeface="Times New Roman" panose="02020603050405020304" pitchFamily="18" charset="0"/>
                    <a:cs typeface="Times New Roman" panose="02020603050405020304" pitchFamily="18" charset="0"/>
                  </a:rPr>
                  <a:t>rule </a:t>
                </a:r>
                <a14:m>
                  <m:oMath xmlns:m="http://schemas.openxmlformats.org/officeDocument/2006/math">
                    <m:r>
                      <a:rPr lang="en-IN" sz="2400" i="1">
                        <a:solidFill>
                          <a:srgbClr val="00B0F0"/>
                        </a:solidFill>
                        <a:latin typeface="Cambria Math" panose="02040503050406030204" pitchFamily="18" charset="0"/>
                        <a:cs typeface="Times New Roman" panose="02020603050405020304" pitchFamily="18" charset="0"/>
                      </a:rPr>
                      <m:t>𝑛</m:t>
                    </m:r>
                  </m:oMath>
                </a14:m>
                <a:r>
                  <a:rPr lang="en-IN" sz="2400" i="1" dirty="0" smtClean="0">
                    <a:solidFill>
                      <a:srgbClr val="00B0F0"/>
                    </a:solidFill>
                    <a:latin typeface="Times New Roman" panose="02020603050405020304" pitchFamily="18" charset="0"/>
                    <a:cs typeface="Times New Roman" panose="02020603050405020304" pitchFamily="18" charset="0"/>
                  </a:rPr>
                  <a:t> must be multiple of 2.</a:t>
                </a:r>
                <a:endParaRPr lang="en-IN" sz="2400" i="1" dirty="0">
                  <a:solidFill>
                    <a:srgbClr val="00B0F0"/>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59220" y="1116664"/>
                <a:ext cx="10515600" cy="5241850"/>
              </a:xfrm>
              <a:blipFill>
                <a:blip r:embed="rId2" cstate="print"/>
                <a:stretch>
                  <a:fillRect l="-1217" t="-2791"/>
                </a:stretch>
              </a:blipFill>
            </p:spPr>
            <p:txBody>
              <a:bodyPr/>
              <a:lstStyle/>
              <a:p>
                <a:r>
                  <a:rPr lang="en-IN">
                    <a:noFill/>
                  </a:rPr>
                  <a:t> </a:t>
                </a:r>
              </a:p>
            </p:txBody>
          </p:sp>
        </mc:Fallback>
      </mc:AlternateContent>
    </p:spTree>
    <p:extLst>
      <p:ext uri="{BB962C8B-B14F-4D97-AF65-F5344CB8AC3E}">
        <p14:creationId xmlns:p14="http://schemas.microsoft.com/office/powerpoint/2010/main" val="98667570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b="1" i="1"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smtClean="0">
                    <a:solidFill>
                      <a:schemeClr val="tx1"/>
                    </a:solidFill>
                    <a:latin typeface="Times New Roman" panose="02020603050405020304" pitchFamily="18" charset="0"/>
                    <a:cs typeface="Times New Roman" panose="02020603050405020304" pitchFamily="18" charset="0"/>
                  </a:rPr>
                  <a:t>Evaluate </a:t>
                </a:r>
                <a14:m>
                  <m:oMath xmlns:m="http://schemas.openxmlformats.org/officeDocument/2006/math">
                    <m:nary>
                      <m:naryPr>
                        <m:limLoc m:val="undOvr"/>
                        <m:ctrlPr>
                          <a:rPr lang="en-IN" sz="2200" i="1">
                            <a:solidFill>
                              <a:schemeClr val="tx1"/>
                            </a:solidFill>
                            <a:latin typeface="Cambria Math" panose="02040503050406030204" pitchFamily="18" charset="0"/>
                            <a:cs typeface="Times New Roman" panose="02020603050405020304" pitchFamily="18" charset="0"/>
                          </a:rPr>
                        </m:ctrlPr>
                      </m:naryPr>
                      <m:sub>
                        <m:r>
                          <a:rPr lang="en-IN" sz="2200" b="0" i="1" smtClean="0">
                            <a:solidFill>
                              <a:schemeClr val="tx1"/>
                            </a:solidFill>
                            <a:latin typeface="Cambria Math" panose="02040503050406030204" pitchFamily="18" charset="0"/>
                            <a:cs typeface="Times New Roman" panose="02020603050405020304" pitchFamily="18" charset="0"/>
                          </a:rPr>
                          <m:t>0</m:t>
                        </m:r>
                      </m:sub>
                      <m:sup>
                        <m:r>
                          <a:rPr lang="en-IN" sz="2200" b="0" i="1" smtClean="0">
                            <a:solidFill>
                              <a:schemeClr val="tx1"/>
                            </a:solidFill>
                            <a:latin typeface="Cambria Math" panose="02040503050406030204" pitchFamily="18" charset="0"/>
                            <a:cs typeface="Times New Roman" panose="02020603050405020304" pitchFamily="18" charset="0"/>
                          </a:rPr>
                          <m:t>6</m:t>
                        </m:r>
                      </m:sup>
                      <m:e>
                        <m:r>
                          <a:rPr lang="en-IN" sz="2200" b="0" i="1" smtClean="0">
                            <a:solidFill>
                              <a:schemeClr val="tx1"/>
                            </a:solidFill>
                            <a:latin typeface="Cambria Math" panose="02040503050406030204" pitchFamily="18" charset="0"/>
                            <a:cs typeface="Times New Roman" panose="02020603050405020304" pitchFamily="18" charset="0"/>
                          </a:rPr>
                          <m:t>3</m:t>
                        </m:r>
                        <m:sSup>
                          <m:sSupPr>
                            <m:ctrlPr>
                              <a:rPr lang="en-IN" sz="2200" b="0" i="1" smtClean="0">
                                <a:solidFill>
                                  <a:schemeClr val="tx1"/>
                                </a:solidFill>
                                <a:latin typeface="Cambria Math" panose="02040503050406030204" pitchFamily="18" charset="0"/>
                                <a:cs typeface="Times New Roman" panose="02020603050405020304" pitchFamily="18" charset="0"/>
                              </a:rPr>
                            </m:ctrlPr>
                          </m:sSupPr>
                          <m:e>
                            <m:r>
                              <a:rPr lang="en-IN" sz="2200" b="0" i="1" smtClean="0">
                                <a:solidFill>
                                  <a:schemeClr val="tx1"/>
                                </a:solidFill>
                                <a:latin typeface="Cambria Math" panose="02040503050406030204" pitchFamily="18" charset="0"/>
                                <a:cs typeface="Times New Roman" panose="02020603050405020304" pitchFamily="18" charset="0"/>
                              </a:rPr>
                              <m:t>𝑥</m:t>
                            </m:r>
                          </m:e>
                          <m:sup>
                            <m:r>
                              <a:rPr lang="en-IN" sz="2200" b="0" i="1" smtClean="0">
                                <a:solidFill>
                                  <a:schemeClr val="tx1"/>
                                </a:solidFill>
                                <a:latin typeface="Cambria Math" panose="02040503050406030204" pitchFamily="18" charset="0"/>
                                <a:cs typeface="Times New Roman" panose="02020603050405020304" pitchFamily="18" charset="0"/>
                              </a:rPr>
                              <m:t>2</m:t>
                            </m:r>
                          </m:sup>
                        </m:sSup>
                        <m:r>
                          <a:rPr lang="en-IN" sz="2200" i="1">
                            <a:solidFill>
                              <a:schemeClr val="tx1"/>
                            </a:solidFill>
                            <a:latin typeface="Cambria Math" panose="02040503050406030204" pitchFamily="18" charset="0"/>
                            <a:cs typeface="Times New Roman" panose="02020603050405020304" pitchFamily="18" charset="0"/>
                          </a:rPr>
                          <m:t> </m:t>
                        </m:r>
                        <m:r>
                          <a:rPr lang="en-IN" sz="2200" i="1">
                            <a:solidFill>
                              <a:schemeClr val="tx1"/>
                            </a:solidFill>
                            <a:latin typeface="Cambria Math" panose="02040503050406030204" pitchFamily="18" charset="0"/>
                            <a:cs typeface="Times New Roman" panose="02020603050405020304" pitchFamily="18" charset="0"/>
                          </a:rPr>
                          <m:t>𝑑𝑥</m:t>
                        </m:r>
                      </m:e>
                    </m:nary>
                  </m:oMath>
                </a14:m>
                <a:r>
                  <a:rPr lang="en-IN" sz="2200" dirty="0" smtClean="0">
                    <a:solidFill>
                      <a:schemeClr val="tx1"/>
                    </a:solidFill>
                    <a:latin typeface="Times New Roman" panose="02020603050405020304" pitchFamily="18" charset="0"/>
                    <a:cs typeface="Times New Roman" panose="02020603050405020304" pitchFamily="18" charset="0"/>
                  </a:rPr>
                  <a:t> dividing the interval </a:t>
                </a:r>
                <a14:m>
                  <m:oMath xmlns:m="http://schemas.openxmlformats.org/officeDocument/2006/math">
                    <m:d>
                      <m:dPr>
                        <m:begChr m:val="["/>
                        <m:endChr m:val="]"/>
                        <m:ctrlPr>
                          <a:rPr lang="en-IN" sz="2200" i="1" smtClean="0">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0,6</m:t>
                        </m:r>
                      </m:e>
                    </m:d>
                  </m:oMath>
                </a14:m>
                <a:r>
                  <a:rPr lang="en-IN" sz="2200" dirty="0" smtClean="0">
                    <a:solidFill>
                      <a:schemeClr val="tx1"/>
                    </a:solidFill>
                    <a:latin typeface="Times New Roman" panose="02020603050405020304" pitchFamily="18" charset="0"/>
                    <a:cs typeface="Times New Roman" panose="02020603050405020304" pitchFamily="18" charset="0"/>
                  </a:rPr>
                  <a:t> in  6 equal parts (7 ordinate) by applying </a:t>
                </a:r>
              </a:p>
              <a:p>
                <a:pPr marL="0" indent="0">
                  <a:buNone/>
                </a:pPr>
                <a:r>
                  <a:rPr lang="en-IN" sz="2200" dirty="0">
                    <a:solidFill>
                      <a:schemeClr val="tx1"/>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     Simpson’s  </a:t>
                </a:r>
                <a14:m>
                  <m:oMath xmlns:m="http://schemas.openxmlformats.org/officeDocument/2006/math">
                    <m:sSup>
                      <m:sSupPr>
                        <m:ctrlPr>
                          <a:rPr lang="en-IN" sz="2000" i="1">
                            <a:solidFill>
                              <a:schemeClr val="tx1"/>
                            </a:solidFill>
                            <a:latin typeface="Cambria Math" panose="02040503050406030204" pitchFamily="18" charset="0"/>
                            <a:cs typeface="Times New Roman" panose="02020603050405020304" pitchFamily="18" charset="0"/>
                          </a:rPr>
                        </m:ctrlPr>
                      </m:sSupPr>
                      <m:e>
                        <m:f>
                          <m:fPr>
                            <m:ctrlPr>
                              <a:rPr lang="en-IN" sz="2000" i="1">
                                <a:solidFill>
                                  <a:schemeClr val="tx1"/>
                                </a:solidFill>
                                <a:latin typeface="Cambria Math" panose="02040503050406030204" pitchFamily="18" charset="0"/>
                                <a:cs typeface="Times New Roman" panose="02020603050405020304" pitchFamily="18" charset="0"/>
                              </a:rPr>
                            </m:ctrlPr>
                          </m:fPr>
                          <m:num>
                            <m:r>
                              <a:rPr lang="en-IN" sz="2000" i="1">
                                <a:solidFill>
                                  <a:schemeClr val="tx1"/>
                                </a:solidFill>
                                <a:latin typeface="Cambria Math" panose="02040503050406030204" pitchFamily="18" charset="0"/>
                                <a:cs typeface="Times New Roman" panose="02020603050405020304" pitchFamily="18" charset="0"/>
                              </a:rPr>
                              <m:t>1</m:t>
                            </m:r>
                          </m:num>
                          <m:den>
                            <m:r>
                              <a:rPr lang="en-IN" sz="2000" i="1">
                                <a:solidFill>
                                  <a:schemeClr val="tx1"/>
                                </a:solidFill>
                                <a:latin typeface="Cambria Math" panose="02040503050406030204" pitchFamily="18" charset="0"/>
                                <a:cs typeface="Times New Roman" panose="02020603050405020304" pitchFamily="18" charset="0"/>
                              </a:rPr>
                              <m:t>3</m:t>
                            </m:r>
                          </m:den>
                        </m:f>
                      </m:e>
                      <m:sup>
                        <m:r>
                          <a:rPr lang="en-IN" sz="2000" i="1">
                            <a:solidFill>
                              <a:schemeClr val="tx1"/>
                            </a:solidFill>
                            <a:latin typeface="Cambria Math" panose="02040503050406030204" pitchFamily="18" charset="0"/>
                            <a:cs typeface="Times New Roman" panose="02020603050405020304" pitchFamily="18" charset="0"/>
                          </a:rPr>
                          <m:t>𝑟𝑑</m:t>
                        </m:r>
                      </m:sup>
                    </m:sSup>
                  </m:oMath>
                </a14:m>
                <a:r>
                  <a:rPr lang="en-IN" sz="2200" dirty="0" smtClean="0">
                    <a:solidFill>
                      <a:schemeClr val="tx1"/>
                    </a:solidFill>
                    <a:latin typeface="Times New Roman" panose="02020603050405020304" pitchFamily="18" charset="0"/>
                    <a:cs typeface="Times New Roman" panose="02020603050405020304" pitchFamily="18" charset="0"/>
                  </a:rPr>
                  <a:t>rule.</a:t>
                </a: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a</m:t>
                    </m:r>
                    <m:r>
                      <a:rPr lang="en-IN" sz="2200" b="0" i="0"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0</m:t>
                    </m:r>
                  </m:oMath>
                </a14:m>
                <a:r>
                  <a:rPr lang="en-IN" sz="2200"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b</m:t>
                    </m:r>
                    <m:r>
                      <a:rPr lang="en-IN" sz="2200" b="0" i="0" smtClean="0">
                        <a:latin typeface="Cambria Math" panose="02040503050406030204" pitchFamily="18" charset="0"/>
                        <a:cs typeface="Times New Roman" panose="02020603050405020304" pitchFamily="18" charset="0"/>
                      </a:rPr>
                      <m:t>=6</m:t>
                    </m:r>
                  </m:oMath>
                </a14:m>
                <a:r>
                  <a:rPr lang="en-IN" sz="2200"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oMath>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IN" sz="2200" dirty="0" smtClean="0">
                    <a:solidFill>
                      <a:schemeClr val="tx1"/>
                    </a:solidFill>
                    <a:latin typeface="Times New Roman" panose="02020603050405020304" pitchFamily="18" charset="0"/>
                    <a:cs typeface="Times New Roman" panose="02020603050405020304" pitchFamily="18" charset="0"/>
                  </a:rPr>
                  <a:t>Now, </a:t>
                </a:r>
                <a14:m>
                  <m:oMath xmlns:m="http://schemas.openxmlformats.org/officeDocument/2006/math">
                    <m:r>
                      <a:rPr lang="en-IN" sz="2200" i="1" smtClean="0">
                        <a:solidFill>
                          <a:schemeClr val="tx1"/>
                        </a:solidFill>
                        <a:latin typeface="Cambria Math" panose="02040503050406030204" pitchFamily="18" charset="0"/>
                        <a:cs typeface="Times New Roman" panose="02020603050405020304" pitchFamily="18" charset="0"/>
                      </a:rPr>
                      <m:t>h</m:t>
                    </m:r>
                    <m:r>
                      <a:rPr lang="en-IN" sz="2200" i="1" smtClean="0">
                        <a:solidFill>
                          <a:schemeClr val="tx1"/>
                        </a:solidFill>
                        <a:latin typeface="Cambria Math" panose="02040503050406030204" pitchFamily="18" charset="0"/>
                        <a:cs typeface="Times New Roman" panose="02020603050405020304" pitchFamily="18" charset="0"/>
                      </a:rPr>
                      <m:t>=</m:t>
                    </m:r>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i="1">
                            <a:solidFill>
                              <a:schemeClr val="tx1"/>
                            </a:solidFill>
                            <a:latin typeface="Cambria Math" panose="02040503050406030204" pitchFamily="18" charset="0"/>
                            <a:cs typeface="Times New Roman" panose="02020603050405020304" pitchFamily="18" charset="0"/>
                          </a:rPr>
                          <m:t>𝑏</m:t>
                        </m:r>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𝑎</m:t>
                        </m:r>
                      </m:num>
                      <m:den>
                        <m:r>
                          <a:rPr lang="en-IN" sz="2200" i="1">
                            <a:solidFill>
                              <a:schemeClr val="tx1"/>
                            </a:solidFill>
                            <a:latin typeface="Cambria Math" panose="02040503050406030204" pitchFamily="18" charset="0"/>
                            <a:cs typeface="Times New Roman" panose="02020603050405020304" pitchFamily="18" charset="0"/>
                          </a:rPr>
                          <m:t>𝑛</m:t>
                        </m:r>
                      </m:den>
                    </m:f>
                  </m:oMath>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h</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6−0</m:t>
                        </m:r>
                      </m:num>
                      <m:den>
                        <m:r>
                          <a:rPr lang="en-IN" sz="2200" i="1">
                            <a:latin typeface="Cambria Math" panose="02040503050406030204" pitchFamily="18" charset="0"/>
                            <a:cs typeface="Times New Roman" panose="02020603050405020304" pitchFamily="18" charset="0"/>
                          </a:rPr>
                          <m:t>6</m:t>
                        </m:r>
                      </m:den>
                    </m:f>
                  </m:oMath>
                </a14:m>
                <a:r>
                  <a:rPr lang="en-IN" sz="2200" dirty="0" smtClean="0">
                    <a:solidFill>
                      <a:schemeClr val="tx1"/>
                    </a:solidFill>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𝒉</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𝟏</m:t>
                    </m:r>
                  </m:oMath>
                </a14:m>
                <a:r>
                  <a:rPr lang="en-IN" sz="2200"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i="1" dirty="0" smtClean="0">
                        <a:latin typeface="Cambria Math" panose="02040503050406030204" pitchFamily="18" charset="0"/>
                        <a:cs typeface="Times New Roman" panose="02020603050405020304" pitchFamily="18" charset="0"/>
                      </a:rPr>
                      <m:t>n</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6</m:t>
                    </m:r>
                  </m:oMath>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en-IN" sz="22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17" t="-2093" r="-69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1441176" y="4919870"/>
              <a:ext cx="9322904" cy="1093304"/>
            </p:xfrm>
            <a:graphic>
              <a:graphicData uri="http://schemas.openxmlformats.org/drawingml/2006/table">
                <a:tbl>
                  <a:tblPr firstRow="1" bandRow="1">
                    <a:tableStyleId>{5C22544A-7EE6-4342-B048-85BDC9FD1C3A}</a:tableStyleId>
                  </a:tblPr>
                  <a:tblGrid>
                    <a:gridCol w="1165363">
                      <a:extLst>
                        <a:ext uri="{9D8B030D-6E8A-4147-A177-3AD203B41FA5}">
                          <a16:colId xmlns:a16="http://schemas.microsoft.com/office/drawing/2014/main" val="2900620176"/>
                        </a:ext>
                      </a:extLst>
                    </a:gridCol>
                    <a:gridCol w="1165363">
                      <a:extLst>
                        <a:ext uri="{9D8B030D-6E8A-4147-A177-3AD203B41FA5}">
                          <a16:colId xmlns:a16="http://schemas.microsoft.com/office/drawing/2014/main" val="3248500943"/>
                        </a:ext>
                      </a:extLst>
                    </a:gridCol>
                    <a:gridCol w="1165363">
                      <a:extLst>
                        <a:ext uri="{9D8B030D-6E8A-4147-A177-3AD203B41FA5}">
                          <a16:colId xmlns:a16="http://schemas.microsoft.com/office/drawing/2014/main" val="1120177719"/>
                        </a:ext>
                      </a:extLst>
                    </a:gridCol>
                    <a:gridCol w="1165363">
                      <a:extLst>
                        <a:ext uri="{9D8B030D-6E8A-4147-A177-3AD203B41FA5}">
                          <a16:colId xmlns:a16="http://schemas.microsoft.com/office/drawing/2014/main" val="3958541344"/>
                        </a:ext>
                      </a:extLst>
                    </a:gridCol>
                    <a:gridCol w="1165363">
                      <a:extLst>
                        <a:ext uri="{9D8B030D-6E8A-4147-A177-3AD203B41FA5}">
                          <a16:colId xmlns:a16="http://schemas.microsoft.com/office/drawing/2014/main" val="140577159"/>
                        </a:ext>
                      </a:extLst>
                    </a:gridCol>
                    <a:gridCol w="1165363">
                      <a:extLst>
                        <a:ext uri="{9D8B030D-6E8A-4147-A177-3AD203B41FA5}">
                          <a16:colId xmlns:a16="http://schemas.microsoft.com/office/drawing/2014/main" val="1938094540"/>
                        </a:ext>
                      </a:extLst>
                    </a:gridCol>
                    <a:gridCol w="1165363">
                      <a:extLst>
                        <a:ext uri="{9D8B030D-6E8A-4147-A177-3AD203B41FA5}">
                          <a16:colId xmlns:a16="http://schemas.microsoft.com/office/drawing/2014/main" val="3857083698"/>
                        </a:ext>
                      </a:extLst>
                    </a:gridCol>
                    <a:gridCol w="1165363">
                      <a:extLst>
                        <a:ext uri="{9D8B030D-6E8A-4147-A177-3AD203B41FA5}">
                          <a16:colId xmlns:a16="http://schemas.microsoft.com/office/drawing/2014/main" val="520753666"/>
                        </a:ext>
                      </a:extLst>
                    </a:gridCol>
                  </a:tblGrid>
                  <a:tr h="546652">
                    <a:tc>
                      <a:txBody>
                        <a:bodyPr/>
                        <a:lstStyle/>
                        <a:p>
                          <a:pPr algn="ctr"/>
                          <a14:m>
                            <m:oMathPara xmlns:m="http://schemas.openxmlformats.org/officeDocument/2006/math">
                              <m:oMathParaPr>
                                <m:jc m:val="centerGroup"/>
                              </m:oMathParaPr>
                              <m:oMath xmlns:m="http://schemas.openxmlformats.org/officeDocument/2006/math">
                                <m:r>
                                  <a:rPr lang="en-IN" sz="180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57011601"/>
                      </a:ext>
                    </a:extLst>
                  </a:tr>
                  <a:tr h="546652">
                    <a:tc>
                      <a:txBody>
                        <a:bodyPr/>
                        <a:lstStyle/>
                        <a:p>
                          <a:pPr algn="ctr"/>
                          <a14:m>
                            <m:oMathPara xmlns:m="http://schemas.openxmlformats.org/officeDocument/2006/math">
                              <m:oMathParaPr>
                                <m:jc m:val="centerGroup"/>
                              </m:oMathParaPr>
                              <m:oMath xmlns:m="http://schemas.openxmlformats.org/officeDocument/2006/math">
                                <m:r>
                                  <m:rPr>
                                    <m:sty m:val="p"/>
                                  </m:rPr>
                                  <a:rPr lang="en-IN" sz="1800" b="0" i="0" smtClean="0">
                                    <a:latin typeface="Cambria Math" panose="02040503050406030204" pitchFamily="18" charset="0"/>
                                    <a:cs typeface="Times New Roman" panose="02020603050405020304" pitchFamily="18" charset="0"/>
                                  </a:rPr>
                                  <m:t>y</m:t>
                                </m:r>
                                <m:r>
                                  <a:rPr lang="en-IN" sz="1800" b="0" i="0" smtClean="0">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108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51721846"/>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4176557485"/>
                  </p:ext>
                </p:extLst>
              </p:nvPr>
            </p:nvGraphicFramePr>
            <p:xfrm>
              <a:off x="1441176" y="4919870"/>
              <a:ext cx="9322904" cy="1093304"/>
            </p:xfrm>
            <a:graphic>
              <a:graphicData uri="http://schemas.openxmlformats.org/drawingml/2006/table">
                <a:tbl>
                  <a:tblPr firstRow="1" bandRow="1">
                    <a:tableStyleId>{5C22544A-7EE6-4342-B048-85BDC9FD1C3A}</a:tableStyleId>
                  </a:tblPr>
                  <a:tblGrid>
                    <a:gridCol w="1165363">
                      <a:extLst>
                        <a:ext uri="{9D8B030D-6E8A-4147-A177-3AD203B41FA5}">
                          <a16:colId xmlns:a16="http://schemas.microsoft.com/office/drawing/2014/main" xmlns="" xmlns:a14="http://schemas.microsoft.com/office/drawing/2010/main" val="2900620176"/>
                        </a:ext>
                      </a:extLst>
                    </a:gridCol>
                    <a:gridCol w="1165363">
                      <a:extLst>
                        <a:ext uri="{9D8B030D-6E8A-4147-A177-3AD203B41FA5}">
                          <a16:colId xmlns:a16="http://schemas.microsoft.com/office/drawing/2014/main" xmlns="" xmlns:a14="http://schemas.microsoft.com/office/drawing/2010/main" val="3248500943"/>
                        </a:ext>
                      </a:extLst>
                    </a:gridCol>
                    <a:gridCol w="1165363">
                      <a:extLst>
                        <a:ext uri="{9D8B030D-6E8A-4147-A177-3AD203B41FA5}">
                          <a16:colId xmlns:a16="http://schemas.microsoft.com/office/drawing/2014/main" xmlns="" xmlns:a14="http://schemas.microsoft.com/office/drawing/2010/main" val="1120177719"/>
                        </a:ext>
                      </a:extLst>
                    </a:gridCol>
                    <a:gridCol w="1165363">
                      <a:extLst>
                        <a:ext uri="{9D8B030D-6E8A-4147-A177-3AD203B41FA5}">
                          <a16:colId xmlns:a16="http://schemas.microsoft.com/office/drawing/2014/main" xmlns="" xmlns:a14="http://schemas.microsoft.com/office/drawing/2010/main" val="3958541344"/>
                        </a:ext>
                      </a:extLst>
                    </a:gridCol>
                    <a:gridCol w="1165363">
                      <a:extLst>
                        <a:ext uri="{9D8B030D-6E8A-4147-A177-3AD203B41FA5}">
                          <a16:colId xmlns:a16="http://schemas.microsoft.com/office/drawing/2014/main" xmlns="" xmlns:a14="http://schemas.microsoft.com/office/drawing/2010/main" val="140577159"/>
                        </a:ext>
                      </a:extLst>
                    </a:gridCol>
                    <a:gridCol w="1165363">
                      <a:extLst>
                        <a:ext uri="{9D8B030D-6E8A-4147-A177-3AD203B41FA5}">
                          <a16:colId xmlns:a16="http://schemas.microsoft.com/office/drawing/2014/main" xmlns="" xmlns:a14="http://schemas.microsoft.com/office/drawing/2010/main" val="1938094540"/>
                        </a:ext>
                      </a:extLst>
                    </a:gridCol>
                    <a:gridCol w="1165363">
                      <a:extLst>
                        <a:ext uri="{9D8B030D-6E8A-4147-A177-3AD203B41FA5}">
                          <a16:colId xmlns:a16="http://schemas.microsoft.com/office/drawing/2014/main" xmlns="" xmlns:a14="http://schemas.microsoft.com/office/drawing/2010/main" val="3857083698"/>
                        </a:ext>
                      </a:extLst>
                    </a:gridCol>
                    <a:gridCol w="1165363">
                      <a:extLst>
                        <a:ext uri="{9D8B030D-6E8A-4147-A177-3AD203B41FA5}">
                          <a16:colId xmlns:a16="http://schemas.microsoft.com/office/drawing/2014/main" xmlns="" xmlns:a14="http://schemas.microsoft.com/office/drawing/2010/main" val="520753666"/>
                        </a:ext>
                      </a:extLst>
                    </a:gridCol>
                  </a:tblGrid>
                  <a:tr h="546652">
                    <a:tc>
                      <a:txBody>
                        <a:bodyPr/>
                        <a:lstStyle/>
                        <a:p>
                          <a:endParaRPr lang="en-US"/>
                        </a:p>
                      </a:txBody>
                      <a:tcPr>
                        <a:blipFill>
                          <a:blip r:embed="rId3"/>
                          <a:stretch>
                            <a:fillRect l="-524" t="-5556" r="-703141" b="-102222"/>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657011601"/>
                      </a:ext>
                    </a:extLst>
                  </a:tr>
                  <a:tr h="546652">
                    <a:tc>
                      <a:txBody>
                        <a:bodyPr/>
                        <a:lstStyle/>
                        <a:p>
                          <a:endParaRPr lang="en-US"/>
                        </a:p>
                      </a:txBody>
                      <a:tcPr>
                        <a:blipFill>
                          <a:blip r:embed="rId3"/>
                          <a:stretch>
                            <a:fillRect l="-524" t="-105556" r="-703141" b="-2222"/>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108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3851721846"/>
                      </a:ext>
                    </a:extLst>
                  </a:tr>
                </a:tbl>
              </a:graphicData>
            </a:graphic>
          </p:graphicFrame>
        </mc:Fallback>
      </mc:AlternateContent>
    </p:spTree>
    <p:extLst>
      <p:ext uri="{BB962C8B-B14F-4D97-AF65-F5344CB8AC3E}">
        <p14:creationId xmlns:p14="http://schemas.microsoft.com/office/powerpoint/2010/main" val="26318461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Wkt,</a:t>
                </a: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solidFill>
                                <a:schemeClr val="tx1"/>
                              </a:solidFill>
                              <a:latin typeface="Cambria Math" panose="02040503050406030204" pitchFamily="18" charset="0"/>
                              <a:cs typeface="Times New Roman" panose="02020603050405020304" pitchFamily="18" charset="0"/>
                            </a:rPr>
                          </m:ctrlPr>
                        </m:naryPr>
                        <m:sub>
                          <m:r>
                            <m:rPr>
                              <m:brk m:alnAt="24"/>
                            </m:rPr>
                            <a:rPr lang="en-IN" sz="2200" i="1">
                              <a:solidFill>
                                <a:schemeClr val="tx1"/>
                              </a:solidFill>
                              <a:latin typeface="Cambria Math" panose="02040503050406030204" pitchFamily="18" charset="0"/>
                              <a:cs typeface="Times New Roman" panose="02020603050405020304" pitchFamily="18" charset="0"/>
                            </a:rPr>
                            <m:t>𝑎</m:t>
                          </m:r>
                        </m:sub>
                        <m:sup>
                          <m:r>
                            <a:rPr lang="en-IN" sz="2200" i="1">
                              <a:solidFill>
                                <a:schemeClr val="tx1"/>
                              </a:solidFill>
                              <a:latin typeface="Cambria Math" panose="02040503050406030204" pitchFamily="18" charset="0"/>
                              <a:cs typeface="Times New Roman" panose="02020603050405020304" pitchFamily="18" charset="0"/>
                            </a:rPr>
                            <m:t>𝑏</m:t>
                          </m:r>
                        </m:sup>
                        <m:e>
                          <m:r>
                            <a:rPr lang="en-IN" sz="2200" i="1">
                              <a:solidFill>
                                <a:schemeClr val="tx1"/>
                              </a:solidFill>
                              <a:latin typeface="Cambria Math" panose="02040503050406030204" pitchFamily="18" charset="0"/>
                              <a:cs typeface="Times New Roman" panose="02020603050405020304" pitchFamily="18" charset="0"/>
                            </a:rPr>
                            <m:t>𝑦</m:t>
                          </m:r>
                          <m:r>
                            <a:rPr lang="en-IN" sz="2200" i="1">
                              <a:solidFill>
                                <a:schemeClr val="tx1"/>
                              </a:solidFill>
                              <a:latin typeface="Cambria Math" panose="02040503050406030204" pitchFamily="18" charset="0"/>
                              <a:cs typeface="Times New Roman" panose="02020603050405020304" pitchFamily="18" charset="0"/>
                            </a:rPr>
                            <m:t> </m:t>
                          </m:r>
                          <m:r>
                            <a:rPr lang="en-IN" sz="2200" i="1">
                              <a:solidFill>
                                <a:schemeClr val="tx1"/>
                              </a:solidFill>
                              <a:latin typeface="Cambria Math" panose="02040503050406030204" pitchFamily="18" charset="0"/>
                              <a:cs typeface="Times New Roman" panose="02020603050405020304" pitchFamily="18" charset="0"/>
                            </a:rPr>
                            <m:t>𝑑𝑥</m:t>
                          </m:r>
                          <m:r>
                            <a:rPr lang="en-IN" sz="2200" i="1">
                              <a:solidFill>
                                <a:schemeClr val="tx1"/>
                              </a:solidFill>
                              <a:latin typeface="Cambria Math" panose="02040503050406030204" pitchFamily="18" charset="0"/>
                              <a:cs typeface="Times New Roman" panose="02020603050405020304" pitchFamily="18" charset="0"/>
                            </a:rPr>
                            <m:t>=</m:t>
                          </m:r>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i="1">
                                  <a:solidFill>
                                    <a:schemeClr val="tx1"/>
                                  </a:solidFill>
                                  <a:latin typeface="Cambria Math" panose="02040503050406030204" pitchFamily="18" charset="0"/>
                                  <a:cs typeface="Times New Roman" panose="02020603050405020304" pitchFamily="18" charset="0"/>
                                </a:rPr>
                                <m:t>h</m:t>
                              </m:r>
                            </m:num>
                            <m:den>
                              <m:r>
                                <a:rPr lang="en-IN" sz="2200" i="1">
                                  <a:solidFill>
                                    <a:schemeClr val="tx1"/>
                                  </a:solidFill>
                                  <a:latin typeface="Cambria Math" panose="02040503050406030204" pitchFamily="18" charset="0"/>
                                  <a:cs typeface="Times New Roman" panose="02020603050405020304" pitchFamily="18" charset="0"/>
                                </a:rPr>
                                <m:t>3</m:t>
                              </m:r>
                            </m:den>
                          </m:f>
                          <m:d>
                            <m:dPr>
                              <m:begChr m:val="["/>
                              <m:endChr m:val="]"/>
                              <m:ctrlPr>
                                <a:rPr lang="en-IN" sz="2200" i="1">
                                  <a:solidFill>
                                    <a:schemeClr val="tx1"/>
                                  </a:solidFill>
                                  <a:latin typeface="Cambria Math" panose="02040503050406030204" pitchFamily="18" charset="0"/>
                                  <a:cs typeface="Times New Roman" panose="02020603050405020304" pitchFamily="18" charset="0"/>
                                </a:rPr>
                              </m:ctrlPr>
                            </m:dPr>
                            <m:e>
                              <m:d>
                                <m:dPr>
                                  <m:ctrlPr>
                                    <a:rPr lang="en-IN" sz="2200" i="1">
                                      <a:solidFill>
                                        <a:schemeClr val="tx1"/>
                                      </a:solidFill>
                                      <a:latin typeface="Cambria Math" panose="02040503050406030204" pitchFamily="18" charset="0"/>
                                      <a:cs typeface="Times New Roman" panose="02020603050405020304" pitchFamily="18" charset="0"/>
                                    </a:rPr>
                                  </m:ctrlPr>
                                </m:dPr>
                                <m:e>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0</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b="0" i="1" smtClean="0">
                                          <a:solidFill>
                                            <a:schemeClr val="tx1"/>
                                          </a:solidFill>
                                          <a:latin typeface="Cambria Math" panose="02040503050406030204" pitchFamily="18" charset="0"/>
                                          <a:cs typeface="Times New Roman" panose="02020603050405020304" pitchFamily="18" charset="0"/>
                                        </a:rPr>
                                        <m:t>6</m:t>
                                      </m:r>
                                    </m:sub>
                                  </m:sSub>
                                </m:e>
                              </m:d>
                              <m:r>
                                <a:rPr lang="en-IN" sz="2200" i="1">
                                  <a:solidFill>
                                    <a:schemeClr val="tx1"/>
                                  </a:solidFill>
                                  <a:latin typeface="Cambria Math" panose="02040503050406030204" pitchFamily="18" charset="0"/>
                                  <a:cs typeface="Times New Roman" panose="02020603050405020304" pitchFamily="18" charset="0"/>
                                </a:rPr>
                                <m:t>+4</m:t>
                              </m:r>
                              <m:d>
                                <m:dPr>
                                  <m:ctrlPr>
                                    <a:rPr lang="en-IN" sz="2200" i="1">
                                      <a:solidFill>
                                        <a:schemeClr val="tx1"/>
                                      </a:solidFill>
                                      <a:latin typeface="Cambria Math" panose="02040503050406030204" pitchFamily="18" charset="0"/>
                                      <a:cs typeface="Times New Roman" panose="02020603050405020304" pitchFamily="18" charset="0"/>
                                    </a:rPr>
                                  </m:ctrlPr>
                                </m:dPr>
                                <m:e>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1</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3</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5</m:t>
                                      </m:r>
                                    </m:sub>
                                  </m:sSub>
                                </m:e>
                              </m:d>
                              <m:r>
                                <a:rPr lang="en-IN" sz="2200" i="1">
                                  <a:solidFill>
                                    <a:schemeClr val="tx1"/>
                                  </a:solidFill>
                                  <a:latin typeface="Cambria Math" panose="02040503050406030204" pitchFamily="18" charset="0"/>
                                  <a:cs typeface="Times New Roman" panose="02020603050405020304" pitchFamily="18" charset="0"/>
                                </a:rPr>
                                <m:t>+2</m:t>
                              </m:r>
                              <m:d>
                                <m:dPr>
                                  <m:ctrlPr>
                                    <a:rPr lang="en-IN" sz="2200" i="1">
                                      <a:solidFill>
                                        <a:schemeClr val="tx1"/>
                                      </a:solidFill>
                                      <a:latin typeface="Cambria Math" panose="02040503050406030204" pitchFamily="18" charset="0"/>
                                      <a:cs typeface="Times New Roman" panose="02020603050405020304" pitchFamily="18" charset="0"/>
                                    </a:rPr>
                                  </m:ctrlPr>
                                </m:dPr>
                                <m:e>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2</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4</m:t>
                                      </m:r>
                                    </m:sub>
                                  </m:sSub>
                                </m:e>
                              </m:d>
                            </m:e>
                          </m:d>
                        </m:e>
                      </m:nary>
                    </m:oMath>
                  </m:oMathPara>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solidFill>
                                <a:schemeClr val="tx1"/>
                              </a:solidFill>
                              <a:latin typeface="Cambria Math" panose="02040503050406030204" pitchFamily="18" charset="0"/>
                              <a:cs typeface="Times New Roman" panose="02020603050405020304" pitchFamily="18" charset="0"/>
                            </a:rPr>
                          </m:ctrlPr>
                        </m:naryPr>
                        <m:sub>
                          <m:r>
                            <a:rPr lang="en-IN" sz="2200" b="0" i="1" smtClean="0">
                              <a:solidFill>
                                <a:schemeClr val="tx1"/>
                              </a:solidFill>
                              <a:latin typeface="Cambria Math" panose="02040503050406030204" pitchFamily="18" charset="0"/>
                              <a:cs typeface="Times New Roman" panose="02020603050405020304" pitchFamily="18" charset="0"/>
                            </a:rPr>
                            <m:t>0</m:t>
                          </m:r>
                        </m:sub>
                        <m:sup>
                          <m:r>
                            <a:rPr lang="en-IN" sz="2200" b="0" i="1" smtClean="0">
                              <a:solidFill>
                                <a:schemeClr val="tx1"/>
                              </a:solidFill>
                              <a:latin typeface="Cambria Math" panose="02040503050406030204" pitchFamily="18" charset="0"/>
                              <a:cs typeface="Times New Roman" panose="02020603050405020304" pitchFamily="18" charset="0"/>
                            </a:rPr>
                            <m:t>6</m:t>
                          </m:r>
                        </m:sup>
                        <m:e>
                          <m:r>
                            <a:rPr lang="en-IN" sz="2200" b="0" i="1" smtClean="0">
                              <a:solidFill>
                                <a:schemeClr val="tx1"/>
                              </a:solidFill>
                              <a:latin typeface="Cambria Math" panose="02040503050406030204" pitchFamily="18" charset="0"/>
                              <a:cs typeface="Times New Roman" panose="02020603050405020304" pitchFamily="18" charset="0"/>
                            </a:rPr>
                            <m:t>3</m:t>
                          </m:r>
                          <m:sSup>
                            <m:sSupPr>
                              <m:ctrlPr>
                                <a:rPr lang="en-IN" sz="2200" b="0" i="1" smtClean="0">
                                  <a:solidFill>
                                    <a:schemeClr val="tx1"/>
                                  </a:solidFill>
                                  <a:latin typeface="Cambria Math" panose="02040503050406030204" pitchFamily="18" charset="0"/>
                                  <a:cs typeface="Times New Roman" panose="02020603050405020304" pitchFamily="18" charset="0"/>
                                </a:rPr>
                              </m:ctrlPr>
                            </m:sSupPr>
                            <m:e>
                              <m:r>
                                <a:rPr lang="en-IN" sz="2200" b="0" i="1" smtClean="0">
                                  <a:solidFill>
                                    <a:schemeClr val="tx1"/>
                                  </a:solidFill>
                                  <a:latin typeface="Cambria Math" panose="02040503050406030204" pitchFamily="18" charset="0"/>
                                  <a:cs typeface="Times New Roman" panose="02020603050405020304" pitchFamily="18" charset="0"/>
                                </a:rPr>
                                <m:t>𝑥</m:t>
                              </m:r>
                            </m:e>
                            <m:sup>
                              <m:r>
                                <a:rPr lang="en-IN" sz="2200" b="0" i="1" smtClean="0">
                                  <a:solidFill>
                                    <a:schemeClr val="tx1"/>
                                  </a:solidFill>
                                  <a:latin typeface="Cambria Math" panose="02040503050406030204" pitchFamily="18" charset="0"/>
                                  <a:cs typeface="Times New Roman" panose="02020603050405020304" pitchFamily="18" charset="0"/>
                                </a:rPr>
                                <m:t>2</m:t>
                              </m:r>
                            </m:sup>
                          </m:sSup>
                          <m:r>
                            <a:rPr lang="en-IN" sz="2200" i="1">
                              <a:solidFill>
                                <a:schemeClr val="tx1"/>
                              </a:solidFill>
                              <a:latin typeface="Cambria Math" panose="02040503050406030204" pitchFamily="18" charset="0"/>
                              <a:cs typeface="Times New Roman" panose="02020603050405020304" pitchFamily="18" charset="0"/>
                            </a:rPr>
                            <m:t> </m:t>
                          </m:r>
                          <m:r>
                            <a:rPr lang="en-IN" sz="2200" i="1">
                              <a:solidFill>
                                <a:schemeClr val="tx1"/>
                              </a:solidFill>
                              <a:latin typeface="Cambria Math" panose="02040503050406030204" pitchFamily="18" charset="0"/>
                              <a:cs typeface="Times New Roman" panose="02020603050405020304" pitchFamily="18" charset="0"/>
                            </a:rPr>
                            <m:t>𝑑𝑥</m:t>
                          </m:r>
                          <m:r>
                            <a:rPr lang="en-IN" sz="2200" i="1">
                              <a:solidFill>
                                <a:schemeClr val="tx1"/>
                              </a:solidFill>
                              <a:latin typeface="Cambria Math" panose="02040503050406030204" pitchFamily="18" charset="0"/>
                              <a:cs typeface="Times New Roman" panose="02020603050405020304" pitchFamily="18" charset="0"/>
                            </a:rPr>
                            <m:t>=</m:t>
                          </m:r>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b="0" i="1" smtClean="0">
                                  <a:solidFill>
                                    <a:schemeClr val="tx1"/>
                                  </a:solidFill>
                                  <a:latin typeface="Cambria Math" panose="02040503050406030204" pitchFamily="18" charset="0"/>
                                  <a:cs typeface="Times New Roman" panose="02020603050405020304" pitchFamily="18" charset="0"/>
                                </a:rPr>
                                <m:t>1</m:t>
                              </m:r>
                            </m:num>
                            <m:den>
                              <m:r>
                                <a:rPr lang="en-IN" sz="2200" i="1">
                                  <a:solidFill>
                                    <a:schemeClr val="tx1"/>
                                  </a:solidFill>
                                  <a:latin typeface="Cambria Math" panose="02040503050406030204" pitchFamily="18" charset="0"/>
                                  <a:cs typeface="Times New Roman" panose="02020603050405020304" pitchFamily="18" charset="0"/>
                                </a:rPr>
                                <m:t>3</m:t>
                              </m:r>
                            </m:den>
                          </m:f>
                          <m:d>
                            <m:dPr>
                              <m:begChr m:val="["/>
                              <m:endChr m:val="]"/>
                              <m:ctrlPr>
                                <a:rPr lang="en-IN" sz="2200" i="1">
                                  <a:solidFill>
                                    <a:schemeClr val="tx1"/>
                                  </a:solidFill>
                                  <a:latin typeface="Cambria Math" panose="02040503050406030204" pitchFamily="18" charset="0"/>
                                  <a:cs typeface="Times New Roman" panose="02020603050405020304" pitchFamily="18" charset="0"/>
                                </a:rPr>
                              </m:ctrlPr>
                            </m:dPr>
                            <m:e>
                              <m:d>
                                <m:dPr>
                                  <m:ctrlPr>
                                    <a:rPr lang="en-IN" sz="2200" i="1">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0</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108</m:t>
                                  </m:r>
                                </m:e>
                              </m:d>
                              <m:r>
                                <a:rPr lang="en-IN" sz="2200" i="1">
                                  <a:solidFill>
                                    <a:schemeClr val="tx1"/>
                                  </a:solidFill>
                                  <a:latin typeface="Cambria Math" panose="02040503050406030204" pitchFamily="18" charset="0"/>
                                  <a:cs typeface="Times New Roman" panose="02020603050405020304" pitchFamily="18" charset="0"/>
                                </a:rPr>
                                <m:t>+4</m:t>
                              </m:r>
                              <m:d>
                                <m:dPr>
                                  <m:ctrlPr>
                                    <a:rPr lang="en-IN" sz="2200" i="1">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3</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27</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75</m:t>
                                  </m:r>
                                </m:e>
                              </m:d>
                              <m:r>
                                <a:rPr lang="en-IN" sz="2200" i="1">
                                  <a:solidFill>
                                    <a:schemeClr val="tx1"/>
                                  </a:solidFill>
                                  <a:latin typeface="Cambria Math" panose="02040503050406030204" pitchFamily="18" charset="0"/>
                                  <a:cs typeface="Times New Roman" panose="02020603050405020304" pitchFamily="18" charset="0"/>
                                </a:rPr>
                                <m:t>+2</m:t>
                              </m:r>
                              <m:d>
                                <m:dPr>
                                  <m:ctrlPr>
                                    <a:rPr lang="en-IN" sz="2200" i="1">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12</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48</m:t>
                                  </m:r>
                                </m:e>
                              </m:d>
                            </m:e>
                          </m:d>
                        </m:e>
                      </m:nary>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𝟎</m:t>
                          </m:r>
                        </m:sub>
                        <m:sup>
                          <m:r>
                            <a:rPr lang="en-IN" sz="2200" b="1" i="1">
                              <a:latin typeface="Cambria Math" panose="02040503050406030204" pitchFamily="18" charset="0"/>
                              <a:cs typeface="Times New Roman" panose="02020603050405020304" pitchFamily="18" charset="0"/>
                            </a:rPr>
                            <m:t>𝟔</m:t>
                          </m:r>
                        </m:sup>
                        <m:e>
                          <m:r>
                            <a:rPr lang="en-IN" sz="2200" b="1" i="1">
                              <a:latin typeface="Cambria Math" panose="02040503050406030204" pitchFamily="18" charset="0"/>
                              <a:cs typeface="Times New Roman" panose="02020603050405020304" pitchFamily="18" charset="0"/>
                            </a:rPr>
                            <m:t>𝟑</m:t>
                          </m:r>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𝟐𝟏𝟔</m:t>
                          </m:r>
                          <m:r>
                            <a:rPr lang="en-IN" sz="2200" b="1" i="1" smtClean="0">
                              <a:latin typeface="Cambria Math" panose="02040503050406030204" pitchFamily="18" charset="0"/>
                              <a:cs typeface="Times New Roman" panose="02020603050405020304" pitchFamily="18" charset="0"/>
                            </a:rPr>
                            <m:t>.</m:t>
                          </m:r>
                        </m:e>
                      </m:nary>
                    </m:oMath>
                  </m:oMathPara>
                </a14:m>
                <a:endParaRPr lang="en-IN" sz="2200"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p:spTree>
    <p:extLst>
      <p:ext uri="{BB962C8B-B14F-4D97-AF65-F5344CB8AC3E}">
        <p14:creationId xmlns:p14="http://schemas.microsoft.com/office/powerpoint/2010/main" val="350742507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400" b="1" i="1" dirty="0" smtClean="0">
                    <a:solidFill>
                      <a:srgbClr val="FF0000"/>
                    </a:solidFill>
                    <a:latin typeface="Times New Roman" panose="02020603050405020304" pitchFamily="18" charset="0"/>
                    <a:cs typeface="Times New Roman" panose="02020603050405020304" pitchFamily="18" charset="0"/>
                  </a:rPr>
                  <a:t>Simpson’s  </a:t>
                </a:r>
                <a14:m>
                  <m:oMath xmlns:m="http://schemas.openxmlformats.org/officeDocument/2006/math">
                    <m:sSup>
                      <m:sSupPr>
                        <m:ctrlPr>
                          <a:rPr lang="en-IN" sz="2400" b="1" i="1">
                            <a:solidFill>
                              <a:srgbClr val="FF0000"/>
                            </a:solidFill>
                            <a:latin typeface="Cambria Math" panose="02040503050406030204" pitchFamily="18" charset="0"/>
                            <a:cs typeface="Times New Roman" panose="02020603050405020304" pitchFamily="18" charset="0"/>
                          </a:rPr>
                        </m:ctrlPr>
                      </m:sSupPr>
                      <m:e>
                        <m:f>
                          <m:fPr>
                            <m:ctrlPr>
                              <a:rPr lang="en-IN" sz="2400" b="1" i="1">
                                <a:solidFill>
                                  <a:srgbClr val="FF0000"/>
                                </a:solidFill>
                                <a:latin typeface="Cambria Math" panose="02040503050406030204" pitchFamily="18" charset="0"/>
                                <a:cs typeface="Times New Roman" panose="02020603050405020304" pitchFamily="18" charset="0"/>
                              </a:rPr>
                            </m:ctrlPr>
                          </m:fPr>
                          <m:num>
                            <m:r>
                              <a:rPr lang="en-IN" sz="2400" b="1" i="1" smtClean="0">
                                <a:solidFill>
                                  <a:srgbClr val="FF0000"/>
                                </a:solidFill>
                                <a:latin typeface="Cambria Math" panose="02040503050406030204" pitchFamily="18" charset="0"/>
                                <a:cs typeface="Times New Roman" panose="02020603050405020304" pitchFamily="18" charset="0"/>
                              </a:rPr>
                              <m:t>𝟑</m:t>
                            </m:r>
                          </m:num>
                          <m:den>
                            <m:r>
                              <a:rPr lang="en-IN" sz="2400" b="1" i="1" smtClean="0">
                                <a:solidFill>
                                  <a:srgbClr val="FF0000"/>
                                </a:solidFill>
                                <a:latin typeface="Cambria Math" panose="02040503050406030204" pitchFamily="18" charset="0"/>
                                <a:cs typeface="Times New Roman" panose="02020603050405020304" pitchFamily="18" charset="0"/>
                              </a:rPr>
                              <m:t>𝟖</m:t>
                            </m:r>
                          </m:den>
                        </m:f>
                      </m:e>
                      <m:sup>
                        <m:r>
                          <a:rPr lang="en-IN" sz="2400" b="1" i="1" smtClean="0">
                            <a:solidFill>
                              <a:srgbClr val="FF0000"/>
                            </a:solidFill>
                            <a:latin typeface="Cambria Math" panose="02040503050406030204" pitchFamily="18" charset="0"/>
                            <a:cs typeface="Times New Roman" panose="02020603050405020304" pitchFamily="18" charset="0"/>
                          </a:rPr>
                          <m:t>𝒕𝒉</m:t>
                        </m:r>
                      </m:sup>
                    </m:sSup>
                  </m:oMath>
                </a14:m>
                <a:r>
                  <a:rPr lang="en-IN" sz="2400" b="1" i="1" dirty="0">
                    <a:solidFill>
                      <a:srgbClr val="FF0000"/>
                    </a:solidFill>
                    <a:latin typeface="Times New Roman" panose="02020603050405020304" pitchFamily="18" charset="0"/>
                    <a:cs typeface="Times New Roman" panose="02020603050405020304" pitchFamily="18" charset="0"/>
                  </a:rPr>
                  <a:t> rule</a:t>
                </a:r>
              </a:p>
              <a:p>
                <a:pPr marL="0" indent="0">
                  <a:buNone/>
                </a:pPr>
                <a:r>
                  <a:rPr lang="en-IN" sz="2400" b="1" i="1" dirty="0">
                    <a:solidFill>
                      <a:srgbClr val="00B0F0"/>
                    </a:solidFill>
                    <a:latin typeface="Times New Roman" panose="02020603050405020304" pitchFamily="18" charset="0"/>
                    <a:cs typeface="Times New Roman" panose="02020603050405020304" pitchFamily="18" charset="0"/>
                  </a:rPr>
                  <a:t>Formula:</a:t>
                </a:r>
              </a:p>
              <a:p>
                <a:pPr marL="0" indent="0">
                  <a:buNone/>
                </a:pPr>
                <a:endParaRPr lang="en-IN" sz="800" i="1" dirty="0">
                  <a:solidFill>
                    <a:srgbClr val="00B0F0"/>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000" i="1">
                              <a:solidFill>
                                <a:srgbClr val="FF0000"/>
                              </a:solidFill>
                              <a:latin typeface="Cambria Math" panose="02040503050406030204" pitchFamily="18" charset="0"/>
                              <a:cs typeface="Times New Roman" panose="02020603050405020304" pitchFamily="18" charset="0"/>
                            </a:rPr>
                          </m:ctrlPr>
                        </m:naryPr>
                        <m:sub>
                          <m:r>
                            <m:rPr>
                              <m:brk m:alnAt="24"/>
                            </m:rPr>
                            <a:rPr lang="en-IN" sz="2000" i="1">
                              <a:solidFill>
                                <a:srgbClr val="FF0000"/>
                              </a:solidFill>
                              <a:latin typeface="Cambria Math" panose="02040503050406030204" pitchFamily="18" charset="0"/>
                              <a:cs typeface="Times New Roman" panose="02020603050405020304" pitchFamily="18" charset="0"/>
                            </a:rPr>
                            <m:t>𝑎</m:t>
                          </m:r>
                        </m:sub>
                        <m:sup>
                          <m:r>
                            <a:rPr lang="en-IN" sz="2000" i="1">
                              <a:solidFill>
                                <a:srgbClr val="FF0000"/>
                              </a:solidFill>
                              <a:latin typeface="Cambria Math" panose="02040503050406030204" pitchFamily="18" charset="0"/>
                              <a:cs typeface="Times New Roman" panose="02020603050405020304" pitchFamily="18" charset="0"/>
                            </a:rPr>
                            <m:t>𝑏</m:t>
                          </m:r>
                        </m:sup>
                        <m:e>
                          <m:r>
                            <a:rPr lang="en-IN" sz="2000" i="1">
                              <a:solidFill>
                                <a:srgbClr val="FF0000"/>
                              </a:solidFill>
                              <a:latin typeface="Cambria Math" panose="02040503050406030204" pitchFamily="18" charset="0"/>
                              <a:cs typeface="Times New Roman" panose="02020603050405020304" pitchFamily="18" charset="0"/>
                            </a:rPr>
                            <m:t>𝑦</m:t>
                          </m:r>
                          <m:r>
                            <a:rPr lang="en-IN" sz="2000" i="1">
                              <a:solidFill>
                                <a:srgbClr val="FF0000"/>
                              </a:solidFill>
                              <a:latin typeface="Cambria Math" panose="02040503050406030204" pitchFamily="18" charset="0"/>
                              <a:cs typeface="Times New Roman" panose="02020603050405020304" pitchFamily="18" charset="0"/>
                            </a:rPr>
                            <m:t> </m:t>
                          </m:r>
                          <m:r>
                            <a:rPr lang="en-IN" sz="2000" i="1">
                              <a:solidFill>
                                <a:srgbClr val="FF0000"/>
                              </a:solidFill>
                              <a:latin typeface="Cambria Math" panose="02040503050406030204" pitchFamily="18" charset="0"/>
                              <a:cs typeface="Times New Roman" panose="02020603050405020304" pitchFamily="18" charset="0"/>
                            </a:rPr>
                            <m:t>𝑑𝑥</m:t>
                          </m:r>
                          <m:r>
                            <a:rPr lang="en-IN" sz="2000" i="1">
                              <a:solidFill>
                                <a:srgbClr val="FF0000"/>
                              </a:solidFill>
                              <a:latin typeface="Cambria Math" panose="02040503050406030204" pitchFamily="18" charset="0"/>
                              <a:cs typeface="Times New Roman" panose="02020603050405020304" pitchFamily="18" charset="0"/>
                            </a:rPr>
                            <m:t>=</m:t>
                          </m:r>
                          <m:f>
                            <m:fPr>
                              <m:ctrlPr>
                                <a:rPr lang="en-IN" sz="2000" i="1">
                                  <a:solidFill>
                                    <a:srgbClr val="FF0000"/>
                                  </a:solidFill>
                                  <a:latin typeface="Cambria Math" panose="02040503050406030204" pitchFamily="18" charset="0"/>
                                  <a:cs typeface="Times New Roman" panose="02020603050405020304" pitchFamily="18" charset="0"/>
                                </a:rPr>
                              </m:ctrlPr>
                            </m:fPr>
                            <m:num>
                              <m:r>
                                <a:rPr lang="en-IN" sz="2000" b="0" i="1" smtClean="0">
                                  <a:solidFill>
                                    <a:srgbClr val="FF0000"/>
                                  </a:solidFill>
                                  <a:latin typeface="Cambria Math" panose="02040503050406030204" pitchFamily="18" charset="0"/>
                                  <a:cs typeface="Times New Roman" panose="02020603050405020304" pitchFamily="18" charset="0"/>
                                </a:rPr>
                                <m:t>3</m:t>
                              </m:r>
                              <m:r>
                                <a:rPr lang="en-IN" sz="2000" i="1">
                                  <a:solidFill>
                                    <a:srgbClr val="FF0000"/>
                                  </a:solidFill>
                                  <a:latin typeface="Cambria Math" panose="02040503050406030204" pitchFamily="18" charset="0"/>
                                  <a:cs typeface="Times New Roman" panose="02020603050405020304" pitchFamily="18" charset="0"/>
                                </a:rPr>
                                <m:t>h</m:t>
                              </m:r>
                            </m:num>
                            <m:den>
                              <m:r>
                                <a:rPr lang="en-IN" sz="2000" b="0" i="1" smtClean="0">
                                  <a:solidFill>
                                    <a:srgbClr val="FF0000"/>
                                  </a:solidFill>
                                  <a:latin typeface="Cambria Math" panose="02040503050406030204" pitchFamily="18" charset="0"/>
                                  <a:cs typeface="Times New Roman" panose="02020603050405020304" pitchFamily="18" charset="0"/>
                                </a:rPr>
                                <m:t>8</m:t>
                              </m:r>
                            </m:den>
                          </m:f>
                          <m:d>
                            <m:dPr>
                              <m:begChr m:val="["/>
                              <m:endChr m:val="]"/>
                              <m:ctrlPr>
                                <a:rPr lang="en-IN" sz="2000" i="1">
                                  <a:solidFill>
                                    <a:srgbClr val="FF0000"/>
                                  </a:solidFill>
                                  <a:latin typeface="Cambria Math" panose="02040503050406030204" pitchFamily="18" charset="0"/>
                                  <a:cs typeface="Times New Roman" panose="02020603050405020304" pitchFamily="18" charset="0"/>
                                </a:rPr>
                              </m:ctrlPr>
                            </m:dPr>
                            <m:e>
                              <m:d>
                                <m:dPr>
                                  <m:ctrlPr>
                                    <a:rPr lang="en-IN" sz="2000" i="1">
                                      <a:solidFill>
                                        <a:srgbClr val="FF0000"/>
                                      </a:solidFill>
                                      <a:latin typeface="Cambria Math" panose="02040503050406030204" pitchFamily="18" charset="0"/>
                                      <a:cs typeface="Times New Roman" panose="02020603050405020304" pitchFamily="18" charset="0"/>
                                    </a:rPr>
                                  </m:ctrlPr>
                                </m:dPr>
                                <m:e>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0</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𝑛</m:t>
                                      </m:r>
                                    </m:sub>
                                  </m:sSub>
                                </m:e>
                              </m:d>
                              <m:r>
                                <a:rPr lang="en-IN" sz="2000" i="1">
                                  <a:solidFill>
                                    <a:srgbClr val="FF0000"/>
                                  </a:solidFill>
                                  <a:latin typeface="Cambria Math" panose="02040503050406030204" pitchFamily="18" charset="0"/>
                                  <a:cs typeface="Times New Roman" panose="02020603050405020304" pitchFamily="18" charset="0"/>
                                </a:rPr>
                                <m:t>+</m:t>
                              </m:r>
                              <m:r>
                                <a:rPr lang="en-IN" sz="2000" b="0" i="1" smtClean="0">
                                  <a:solidFill>
                                    <a:srgbClr val="FF0000"/>
                                  </a:solidFill>
                                  <a:latin typeface="Cambria Math" panose="02040503050406030204" pitchFamily="18" charset="0"/>
                                  <a:cs typeface="Times New Roman" panose="02020603050405020304" pitchFamily="18" charset="0"/>
                                </a:rPr>
                                <m:t>3</m:t>
                              </m:r>
                              <m:d>
                                <m:dPr>
                                  <m:ctrlPr>
                                    <a:rPr lang="en-IN" sz="2000" i="1">
                                      <a:solidFill>
                                        <a:srgbClr val="FF0000"/>
                                      </a:solidFill>
                                      <a:latin typeface="Cambria Math" panose="02040503050406030204" pitchFamily="18" charset="0"/>
                                      <a:cs typeface="Times New Roman" panose="02020603050405020304" pitchFamily="18" charset="0"/>
                                    </a:rPr>
                                  </m:ctrlPr>
                                </m:dPr>
                                <m:e>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1</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2</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4</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𝑛</m:t>
                                      </m:r>
                                      <m:r>
                                        <a:rPr lang="en-IN" sz="2000" i="1">
                                          <a:solidFill>
                                            <a:srgbClr val="FF0000"/>
                                          </a:solidFill>
                                          <a:latin typeface="Cambria Math" panose="02040503050406030204" pitchFamily="18" charset="0"/>
                                          <a:cs typeface="Times New Roman" panose="02020603050405020304" pitchFamily="18" charset="0"/>
                                        </a:rPr>
                                        <m:t>−1</m:t>
                                      </m:r>
                                    </m:sub>
                                  </m:sSub>
                                </m:e>
                              </m:d>
                              <m:r>
                                <a:rPr lang="en-IN" sz="2000" i="1">
                                  <a:solidFill>
                                    <a:srgbClr val="FF0000"/>
                                  </a:solidFill>
                                  <a:latin typeface="Cambria Math" panose="02040503050406030204" pitchFamily="18" charset="0"/>
                                  <a:cs typeface="Times New Roman" panose="02020603050405020304" pitchFamily="18" charset="0"/>
                                </a:rPr>
                                <m:t>+2</m:t>
                              </m:r>
                              <m:d>
                                <m:dPr>
                                  <m:ctrlPr>
                                    <a:rPr lang="en-IN" sz="2000" i="1">
                                      <a:solidFill>
                                        <a:srgbClr val="FF0000"/>
                                      </a:solidFill>
                                      <a:latin typeface="Cambria Math" panose="02040503050406030204" pitchFamily="18" charset="0"/>
                                      <a:cs typeface="Times New Roman" panose="02020603050405020304" pitchFamily="18" charset="0"/>
                                    </a:rPr>
                                  </m:ctrlPr>
                                </m:dPr>
                                <m:e>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3</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6</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9</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𝑛</m:t>
                                      </m:r>
                                      <m:r>
                                        <a:rPr lang="en-IN" sz="2000" i="1">
                                          <a:solidFill>
                                            <a:srgbClr val="FF0000"/>
                                          </a:solidFill>
                                          <a:latin typeface="Cambria Math" panose="02040503050406030204" pitchFamily="18" charset="0"/>
                                          <a:cs typeface="Times New Roman" panose="02020603050405020304" pitchFamily="18" charset="0"/>
                                        </a:rPr>
                                        <m:t>−3</m:t>
                                      </m:r>
                                    </m:sub>
                                  </m:sSub>
                                </m:e>
                              </m:d>
                            </m:e>
                          </m:d>
                        </m:e>
                      </m:nary>
                    </m:oMath>
                  </m:oMathPara>
                </a14:m>
                <a:endParaRPr lang="en-IN" sz="2000" i="1" dirty="0">
                  <a:solidFill>
                    <a:srgbClr val="FF0000"/>
                  </a:solidFill>
                  <a:latin typeface="Times New Roman" panose="02020603050405020304" pitchFamily="18" charset="0"/>
                  <a:cs typeface="Times New Roman" panose="02020603050405020304" pitchFamily="18" charset="0"/>
                </a:endParaRPr>
              </a:p>
              <a:p>
                <a:pPr marL="0" indent="0">
                  <a:buNone/>
                </a:pPr>
                <a:r>
                  <a:rPr lang="en-IN" sz="2000" i="1" dirty="0">
                    <a:solidFill>
                      <a:srgbClr val="FF0000"/>
                    </a:solidFill>
                    <a:latin typeface="Times New Roman" panose="02020603050405020304" pitchFamily="18" charset="0"/>
                    <a:cs typeface="Times New Roman" panose="02020603050405020304" pitchFamily="18" charset="0"/>
                  </a:rPr>
                  <a:t>Where, </a:t>
                </a:r>
                <a14:m>
                  <m:oMath xmlns:m="http://schemas.openxmlformats.org/officeDocument/2006/math">
                    <m:r>
                      <a:rPr lang="en-IN" sz="2000" i="1">
                        <a:solidFill>
                          <a:srgbClr val="FF0000"/>
                        </a:solidFill>
                        <a:latin typeface="Cambria Math" panose="02040503050406030204" pitchFamily="18" charset="0"/>
                        <a:cs typeface="Times New Roman" panose="02020603050405020304" pitchFamily="18" charset="0"/>
                      </a:rPr>
                      <m:t>h</m:t>
                    </m:r>
                    <m:r>
                      <a:rPr lang="en-IN" sz="2000" i="1">
                        <a:solidFill>
                          <a:srgbClr val="FF0000"/>
                        </a:solidFill>
                        <a:latin typeface="Cambria Math" panose="02040503050406030204" pitchFamily="18" charset="0"/>
                        <a:cs typeface="Times New Roman" panose="02020603050405020304" pitchFamily="18" charset="0"/>
                      </a:rPr>
                      <m:t>=</m:t>
                    </m:r>
                    <m:f>
                      <m:fPr>
                        <m:ctrlPr>
                          <a:rPr lang="en-IN" sz="2000" i="1">
                            <a:solidFill>
                              <a:srgbClr val="FF0000"/>
                            </a:solidFill>
                            <a:latin typeface="Cambria Math" panose="02040503050406030204" pitchFamily="18" charset="0"/>
                            <a:cs typeface="Times New Roman" panose="02020603050405020304" pitchFamily="18" charset="0"/>
                          </a:rPr>
                        </m:ctrlPr>
                      </m:fPr>
                      <m:num>
                        <m:r>
                          <a:rPr lang="en-IN" sz="2000" i="1">
                            <a:solidFill>
                              <a:srgbClr val="FF0000"/>
                            </a:solidFill>
                            <a:latin typeface="Cambria Math" panose="02040503050406030204" pitchFamily="18" charset="0"/>
                            <a:cs typeface="Times New Roman" panose="02020603050405020304" pitchFamily="18" charset="0"/>
                          </a:rPr>
                          <m:t>𝑏</m:t>
                        </m:r>
                        <m:r>
                          <a:rPr lang="en-IN" sz="2000" i="1">
                            <a:solidFill>
                              <a:srgbClr val="FF0000"/>
                            </a:solidFill>
                            <a:latin typeface="Cambria Math" panose="02040503050406030204" pitchFamily="18" charset="0"/>
                            <a:cs typeface="Times New Roman" panose="02020603050405020304" pitchFamily="18" charset="0"/>
                          </a:rPr>
                          <m:t>−</m:t>
                        </m:r>
                        <m:r>
                          <a:rPr lang="en-IN" sz="2000" i="1">
                            <a:solidFill>
                              <a:srgbClr val="FF0000"/>
                            </a:solidFill>
                            <a:latin typeface="Cambria Math" panose="02040503050406030204" pitchFamily="18" charset="0"/>
                            <a:cs typeface="Times New Roman" panose="02020603050405020304" pitchFamily="18" charset="0"/>
                          </a:rPr>
                          <m:t>𝑎</m:t>
                        </m:r>
                      </m:num>
                      <m:den>
                        <m:r>
                          <a:rPr lang="en-IN" sz="2000" i="1">
                            <a:solidFill>
                              <a:srgbClr val="FF0000"/>
                            </a:solidFill>
                            <a:latin typeface="Cambria Math" panose="02040503050406030204" pitchFamily="18" charset="0"/>
                            <a:cs typeface="Times New Roman" panose="02020603050405020304" pitchFamily="18" charset="0"/>
                          </a:rPr>
                          <m:t>𝑛</m:t>
                        </m:r>
                      </m:den>
                    </m:f>
                  </m:oMath>
                </a14:m>
                <a:endParaRPr lang="en-IN" sz="2000" i="1" dirty="0">
                  <a:solidFill>
                    <a:srgbClr val="00B0F0"/>
                  </a:solidFill>
                  <a:latin typeface="Times New Roman" panose="02020603050405020304" pitchFamily="18" charset="0"/>
                  <a:cs typeface="Times New Roman" panose="02020603050405020304" pitchFamily="18" charset="0"/>
                </a:endParaRPr>
              </a:p>
              <a:p>
                <a:pPr marL="0" indent="0">
                  <a:buNone/>
                </a:pPr>
                <a:r>
                  <a:rPr lang="en-IN" sz="2000" b="1" i="1" dirty="0">
                    <a:solidFill>
                      <a:srgbClr val="00B0F0"/>
                    </a:solidFill>
                    <a:latin typeface="Times New Roman" panose="02020603050405020304" pitchFamily="18" charset="0"/>
                    <a:cs typeface="Times New Roman" panose="02020603050405020304" pitchFamily="18" charset="0"/>
                  </a:rPr>
                  <a:t>Note:</a:t>
                </a:r>
                <a:r>
                  <a:rPr lang="en-IN" sz="2000" i="1" dirty="0">
                    <a:solidFill>
                      <a:srgbClr val="00B0F0"/>
                    </a:solidFill>
                    <a:latin typeface="Times New Roman" panose="02020603050405020304" pitchFamily="18" charset="0"/>
                    <a:cs typeface="Times New Roman" panose="02020603050405020304" pitchFamily="18" charset="0"/>
                  </a:rPr>
                  <a:t> To apply </a:t>
                </a:r>
                <a14:m>
                  <m:oMath xmlns:m="http://schemas.openxmlformats.org/officeDocument/2006/math">
                    <m:sSup>
                      <m:sSupPr>
                        <m:ctrlPr>
                          <a:rPr lang="en-IN" sz="2000" i="1">
                            <a:solidFill>
                              <a:srgbClr val="00B0F0"/>
                            </a:solidFill>
                            <a:latin typeface="Cambria Math" panose="02040503050406030204" pitchFamily="18" charset="0"/>
                            <a:cs typeface="Times New Roman" panose="02020603050405020304" pitchFamily="18" charset="0"/>
                          </a:rPr>
                        </m:ctrlPr>
                      </m:sSupPr>
                      <m:e>
                        <m:f>
                          <m:fPr>
                            <m:ctrlPr>
                              <a:rPr lang="en-IN" sz="2000" i="1">
                                <a:solidFill>
                                  <a:srgbClr val="00B0F0"/>
                                </a:solidFill>
                                <a:latin typeface="Cambria Math" panose="02040503050406030204" pitchFamily="18" charset="0"/>
                                <a:cs typeface="Times New Roman" panose="02020603050405020304" pitchFamily="18" charset="0"/>
                              </a:rPr>
                            </m:ctrlPr>
                          </m:fPr>
                          <m:num>
                            <m:r>
                              <a:rPr lang="en-IN" sz="2000" b="0" i="1" smtClean="0">
                                <a:solidFill>
                                  <a:srgbClr val="00B0F0"/>
                                </a:solidFill>
                                <a:latin typeface="Cambria Math" panose="02040503050406030204" pitchFamily="18" charset="0"/>
                                <a:cs typeface="Times New Roman" panose="02020603050405020304" pitchFamily="18" charset="0"/>
                              </a:rPr>
                              <m:t>3</m:t>
                            </m:r>
                          </m:num>
                          <m:den>
                            <m:r>
                              <a:rPr lang="en-IN" sz="2000" b="0" i="1" smtClean="0">
                                <a:solidFill>
                                  <a:srgbClr val="00B0F0"/>
                                </a:solidFill>
                                <a:latin typeface="Cambria Math" panose="02040503050406030204" pitchFamily="18" charset="0"/>
                                <a:cs typeface="Times New Roman" panose="02020603050405020304" pitchFamily="18" charset="0"/>
                              </a:rPr>
                              <m:t>8</m:t>
                            </m:r>
                          </m:den>
                        </m:f>
                      </m:e>
                      <m:sup>
                        <m:r>
                          <a:rPr lang="en-IN" sz="2000" b="0" i="1" smtClean="0">
                            <a:solidFill>
                              <a:srgbClr val="00B0F0"/>
                            </a:solidFill>
                            <a:latin typeface="Cambria Math" panose="02040503050406030204" pitchFamily="18" charset="0"/>
                            <a:cs typeface="Times New Roman" panose="02020603050405020304" pitchFamily="18" charset="0"/>
                          </a:rPr>
                          <m:t>𝑡h</m:t>
                        </m:r>
                      </m:sup>
                    </m:sSup>
                  </m:oMath>
                </a14:m>
                <a:r>
                  <a:rPr lang="en-IN" sz="2000" i="1" dirty="0">
                    <a:solidFill>
                      <a:srgbClr val="00B0F0"/>
                    </a:solidFill>
                    <a:latin typeface="Times New Roman" panose="02020603050405020304" pitchFamily="18" charset="0"/>
                    <a:cs typeface="Times New Roman" panose="02020603050405020304" pitchFamily="18" charset="0"/>
                  </a:rPr>
                  <a:t> rule </a:t>
                </a:r>
                <a14:m>
                  <m:oMath xmlns:m="http://schemas.openxmlformats.org/officeDocument/2006/math">
                    <m:r>
                      <a:rPr lang="en-IN" sz="2000" i="1">
                        <a:solidFill>
                          <a:srgbClr val="00B0F0"/>
                        </a:solidFill>
                        <a:latin typeface="Cambria Math" panose="02040503050406030204" pitchFamily="18" charset="0"/>
                        <a:cs typeface="Times New Roman" panose="02020603050405020304" pitchFamily="18" charset="0"/>
                      </a:rPr>
                      <m:t>𝑛</m:t>
                    </m:r>
                  </m:oMath>
                </a14:m>
                <a:r>
                  <a:rPr lang="en-IN" sz="2000" i="1" dirty="0">
                    <a:solidFill>
                      <a:srgbClr val="00B0F0"/>
                    </a:solidFill>
                    <a:latin typeface="Times New Roman" panose="02020603050405020304" pitchFamily="18" charset="0"/>
                    <a:cs typeface="Times New Roman" panose="02020603050405020304" pitchFamily="18" charset="0"/>
                  </a:rPr>
                  <a:t> must be multiple of </a:t>
                </a:r>
                <a:r>
                  <a:rPr lang="en-IN" sz="2000" i="1" dirty="0" smtClean="0">
                    <a:solidFill>
                      <a:srgbClr val="00B0F0"/>
                    </a:solidFill>
                    <a:latin typeface="Times New Roman" panose="02020603050405020304" pitchFamily="18" charset="0"/>
                    <a:cs typeface="Times New Roman" panose="02020603050405020304" pitchFamily="18" charset="0"/>
                  </a:rPr>
                  <a:t>3.</a:t>
                </a:r>
                <a:endParaRPr lang="en-IN" sz="2000" i="1" dirty="0">
                  <a:solidFill>
                    <a:srgbClr val="00B0F0"/>
                  </a:solidFill>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74153985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400" b="1" i="1"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a:latin typeface="Times New Roman" panose="02020603050405020304" pitchFamily="18" charset="0"/>
                    <a:cs typeface="Times New Roman" panose="02020603050405020304" pitchFamily="18" charset="0"/>
                  </a:rPr>
                  <a:t>Evaluate </a:t>
                </a: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e>
                            </m:d>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e>
                    </m:nary>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by taking </a:t>
                </a:r>
                <a:r>
                  <a:rPr lang="en-IN" sz="2200" dirty="0">
                    <a:latin typeface="Times New Roman" panose="02020603050405020304" pitchFamily="18" charset="0"/>
                    <a:cs typeface="Times New Roman" panose="02020603050405020304" pitchFamily="18" charset="0"/>
                  </a:rPr>
                  <a:t>7 </a:t>
                </a:r>
                <a:r>
                  <a:rPr lang="en-IN" sz="2200" dirty="0" smtClean="0">
                    <a:latin typeface="Times New Roman" panose="02020603050405020304" pitchFamily="18" charset="0"/>
                    <a:cs typeface="Times New Roman" panose="02020603050405020304" pitchFamily="18" charset="0"/>
                  </a:rPr>
                  <a:t>ordinate using Simpson’s </a:t>
                </a:r>
                <a14:m>
                  <m:oMath xmlns:m="http://schemas.openxmlformats.org/officeDocument/2006/math">
                    <m:sSup>
                      <m:sSupPr>
                        <m:ctrlPr>
                          <a:rPr lang="en-IN" sz="2400" i="1" smtClean="0">
                            <a:solidFill>
                              <a:schemeClr val="tx1"/>
                            </a:solidFill>
                            <a:latin typeface="Cambria Math" panose="02040503050406030204" pitchFamily="18" charset="0"/>
                            <a:cs typeface="Times New Roman" panose="02020603050405020304" pitchFamily="18" charset="0"/>
                          </a:rPr>
                        </m:ctrlPr>
                      </m:sSupPr>
                      <m:e>
                        <m:f>
                          <m:fPr>
                            <m:ctrlPr>
                              <a:rPr lang="en-IN" sz="2400" i="1">
                                <a:solidFill>
                                  <a:schemeClr val="tx1"/>
                                </a:solidFill>
                                <a:latin typeface="Cambria Math" panose="02040503050406030204" pitchFamily="18" charset="0"/>
                                <a:cs typeface="Times New Roman" panose="02020603050405020304" pitchFamily="18" charset="0"/>
                              </a:rPr>
                            </m:ctrlPr>
                          </m:fPr>
                          <m:num>
                            <m:r>
                              <a:rPr lang="en-IN" sz="2400" i="1">
                                <a:solidFill>
                                  <a:schemeClr val="tx1"/>
                                </a:solidFill>
                                <a:latin typeface="Cambria Math" panose="02040503050406030204" pitchFamily="18" charset="0"/>
                                <a:cs typeface="Times New Roman" panose="02020603050405020304" pitchFamily="18" charset="0"/>
                              </a:rPr>
                              <m:t>3</m:t>
                            </m:r>
                          </m:num>
                          <m:den>
                            <m:r>
                              <a:rPr lang="en-IN" sz="2400" i="1">
                                <a:solidFill>
                                  <a:schemeClr val="tx1"/>
                                </a:solidFill>
                                <a:latin typeface="Cambria Math" panose="02040503050406030204" pitchFamily="18" charset="0"/>
                                <a:cs typeface="Times New Roman" panose="02020603050405020304" pitchFamily="18" charset="0"/>
                              </a:rPr>
                              <m:t>8</m:t>
                            </m:r>
                          </m:den>
                        </m:f>
                      </m:e>
                      <m:sup>
                        <m:r>
                          <a:rPr lang="en-IN" sz="2400" i="1">
                            <a:solidFill>
                              <a:schemeClr val="tx1"/>
                            </a:solidFill>
                            <a:latin typeface="Cambria Math" panose="02040503050406030204" pitchFamily="18" charset="0"/>
                            <a:cs typeface="Times New Roman" panose="02020603050405020304" pitchFamily="18" charset="0"/>
                          </a:rPr>
                          <m:t>𝑡h</m:t>
                        </m:r>
                      </m:sup>
                    </m:sSup>
                  </m:oMath>
                </a14:m>
                <a:r>
                  <a:rPr lang="en-IN" sz="2400" i="1" dirty="0">
                    <a:solidFill>
                      <a:schemeClr val="tx1"/>
                    </a:solidFill>
                    <a:latin typeface="Times New Roman" panose="02020603050405020304" pitchFamily="18" charset="0"/>
                    <a:cs typeface="Times New Roman" panose="02020603050405020304" pitchFamily="18" charset="0"/>
                  </a:rPr>
                  <a:t> </a:t>
                </a:r>
                <a:r>
                  <a:rPr lang="en-IN" sz="2400" dirty="0" smtClean="0">
                    <a:solidFill>
                      <a:schemeClr val="tx1"/>
                    </a:solidFill>
                    <a:latin typeface="Times New Roman" panose="02020603050405020304" pitchFamily="18" charset="0"/>
                    <a:cs typeface="Times New Roman" panose="02020603050405020304" pitchFamily="18" charset="0"/>
                  </a:rPr>
                  <a:t>rule. Hence deduce the value of log2.</a:t>
                </a:r>
                <a:r>
                  <a:rPr lang="en-IN" sz="2200" dirty="0" smtClean="0">
                    <a:solidFill>
                      <a:schemeClr val="tx1"/>
                    </a:solidFill>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b="1" dirty="0">
                    <a:latin typeface="Times New Roman" panose="02020603050405020304" pitchFamily="18" charset="0"/>
                    <a:cs typeface="Times New Roman" panose="02020603050405020304" pitchFamily="18" charset="0"/>
                  </a:rPr>
                  <a:t>:</a:t>
                </a:r>
                <a:r>
                  <a:rPr lang="en-IN" sz="2200" dirty="0">
                    <a:latin typeface="Times New Roman" panose="02020603050405020304" pitchFamily="18" charset="0"/>
                    <a:cs typeface="Times New Roman" panose="02020603050405020304" pitchFamily="18" charset="0"/>
                  </a:rPr>
                  <a:t> Given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m:t>
                    </m:r>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b</m:t>
                    </m:r>
                    <m:r>
                      <a:rPr lang="en-IN" sz="2200">
                        <a:latin typeface="Cambria Math" panose="02040503050406030204" pitchFamily="18" charset="0"/>
                        <a:cs typeface="Times New Roman" panose="02020603050405020304" pitchFamily="18" charset="0"/>
                      </a:rPr>
                      <m:t>=1</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𝑥</m:t>
                            </m:r>
                          </m:e>
                        </m:d>
                      </m:den>
                    </m:f>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h</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𝑏</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𝑎</m:t>
                        </m:r>
                      </m:num>
                      <m:den>
                        <m:r>
                          <a:rPr lang="en-IN" sz="2200" i="1">
                            <a:latin typeface="Cambria Math" panose="02040503050406030204" pitchFamily="18" charset="0"/>
                            <a:cs typeface="Times New Roman" panose="02020603050405020304" pitchFamily="18" charset="0"/>
                          </a:rPr>
                          <m:t>𝑛</m:t>
                        </m:r>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i="1" dirty="0">
                        <a:latin typeface="Cambria Math" panose="02040503050406030204" pitchFamily="18" charset="0"/>
                        <a:cs typeface="Times New Roman" panose="02020603050405020304" pitchFamily="18" charset="0"/>
                      </a:rPr>
                      <m:t>n</m:t>
                    </m:r>
                    <m:r>
                      <a:rPr lang="en-IN" sz="2200" i="1">
                        <a:latin typeface="Cambria Math" panose="02040503050406030204" pitchFamily="18" charset="0"/>
                        <a:cs typeface="Times New Roman" panose="02020603050405020304" pitchFamily="18" charset="0"/>
                      </a:rPr>
                      <m:t>=6</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h</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−0</m:t>
                        </m:r>
                      </m:num>
                      <m:den>
                        <m:r>
                          <a:rPr lang="en-IN" sz="2200" i="1">
                            <a:latin typeface="Cambria Math" panose="02040503050406030204" pitchFamily="18" charset="0"/>
                            <a:cs typeface="Times New Roman" panose="02020603050405020304" pitchFamily="18" charset="0"/>
                          </a:rPr>
                          <m:t>6</m:t>
                        </m:r>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𝒉</m:t>
                    </m:r>
                    <m:r>
                      <a:rPr lang="en-IN" sz="2200" b="1" i="1">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cs typeface="Times New Roman" panose="02020603050405020304" pitchFamily="18" charset="0"/>
                          </a:rPr>
                          <m:t>𝟏</m:t>
                        </m:r>
                      </m:num>
                      <m:den>
                        <m:r>
                          <a:rPr lang="en-IN" sz="2200" b="1" i="1" smtClean="0">
                            <a:latin typeface="Cambria Math" panose="02040503050406030204" pitchFamily="18" charset="0"/>
                            <a:cs typeface="Times New Roman" panose="02020603050405020304" pitchFamily="18" charset="0"/>
                          </a:rPr>
                          <m:t>𝟔</m:t>
                        </m:r>
                      </m:den>
                    </m:f>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t="-162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983976" y="4880112"/>
              <a:ext cx="10535480" cy="1257999"/>
            </p:xfrm>
            <a:graphic>
              <a:graphicData uri="http://schemas.openxmlformats.org/drawingml/2006/table">
                <a:tbl>
                  <a:tblPr firstRow="1" bandRow="1">
                    <a:tableStyleId>{5C22544A-7EE6-4342-B048-85BDC9FD1C3A}</a:tableStyleId>
                  </a:tblPr>
                  <a:tblGrid>
                    <a:gridCol w="1316935">
                      <a:extLst>
                        <a:ext uri="{9D8B030D-6E8A-4147-A177-3AD203B41FA5}">
                          <a16:colId xmlns:a16="http://schemas.microsoft.com/office/drawing/2014/main" val="840775589"/>
                        </a:ext>
                      </a:extLst>
                    </a:gridCol>
                    <a:gridCol w="1316935">
                      <a:extLst>
                        <a:ext uri="{9D8B030D-6E8A-4147-A177-3AD203B41FA5}">
                          <a16:colId xmlns:a16="http://schemas.microsoft.com/office/drawing/2014/main" val="4070118144"/>
                        </a:ext>
                      </a:extLst>
                    </a:gridCol>
                    <a:gridCol w="1316935">
                      <a:extLst>
                        <a:ext uri="{9D8B030D-6E8A-4147-A177-3AD203B41FA5}">
                          <a16:colId xmlns:a16="http://schemas.microsoft.com/office/drawing/2014/main" val="3527152431"/>
                        </a:ext>
                      </a:extLst>
                    </a:gridCol>
                    <a:gridCol w="1316935">
                      <a:extLst>
                        <a:ext uri="{9D8B030D-6E8A-4147-A177-3AD203B41FA5}">
                          <a16:colId xmlns:a16="http://schemas.microsoft.com/office/drawing/2014/main" val="3793790774"/>
                        </a:ext>
                      </a:extLst>
                    </a:gridCol>
                    <a:gridCol w="1316935">
                      <a:extLst>
                        <a:ext uri="{9D8B030D-6E8A-4147-A177-3AD203B41FA5}">
                          <a16:colId xmlns:a16="http://schemas.microsoft.com/office/drawing/2014/main" val="1199653913"/>
                        </a:ext>
                      </a:extLst>
                    </a:gridCol>
                    <a:gridCol w="1316935">
                      <a:extLst>
                        <a:ext uri="{9D8B030D-6E8A-4147-A177-3AD203B41FA5}">
                          <a16:colId xmlns:a16="http://schemas.microsoft.com/office/drawing/2014/main" val="4173228484"/>
                        </a:ext>
                      </a:extLst>
                    </a:gridCol>
                    <a:gridCol w="1316935">
                      <a:extLst>
                        <a:ext uri="{9D8B030D-6E8A-4147-A177-3AD203B41FA5}">
                          <a16:colId xmlns:a16="http://schemas.microsoft.com/office/drawing/2014/main" val="2854286631"/>
                        </a:ext>
                      </a:extLst>
                    </a:gridCol>
                    <a:gridCol w="1316935">
                      <a:extLst>
                        <a:ext uri="{9D8B030D-6E8A-4147-A177-3AD203B41FA5}">
                          <a16:colId xmlns:a16="http://schemas.microsoft.com/office/drawing/2014/main" val="2706891009"/>
                        </a:ext>
                      </a:extLst>
                    </a:gridCol>
                  </a:tblGrid>
                  <a:tr h="606287">
                    <a:tc>
                      <a:txBody>
                        <a:bodyPr/>
                        <a:lstStyle/>
                        <a:p>
                          <a:pPr/>
                          <a14:m>
                            <m:oMathPara xmlns:m="http://schemas.openxmlformats.org/officeDocument/2006/math">
                              <m:oMathParaPr>
                                <m:jc m:val="centerGroup"/>
                              </m:oMathParaPr>
                              <m:oMath xmlns:m="http://schemas.openxmlformats.org/officeDocument/2006/math">
                                <m:r>
                                  <a:rPr lang="en-IN" sz="1800" i="1" smtClean="0">
                                    <a:latin typeface="Cambria Math" panose="02040503050406030204" pitchFamily="18" charset="0"/>
                                    <a:cs typeface="Times New Roman" panose="02020603050405020304" pitchFamily="18" charset="0"/>
                                  </a:rPr>
                                  <m:t>𝑥</m:t>
                                </m:r>
                              </m:oMath>
                            </m:oMathPara>
                          </a14:m>
                          <a:endParaRPr lang="en-IN" dirty="0"/>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a:latin typeface="Cambria Math" panose="02040503050406030204" pitchFamily="18" charset="0"/>
                                        <a:cs typeface="Times New Roman" panose="02020603050405020304" pitchFamily="18" charset="0"/>
                                      </a:rPr>
                                      <m:t>1</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2</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3</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4</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5</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34684707"/>
                      </a:ext>
                    </a:extLst>
                  </a:tr>
                  <a:tr h="606287">
                    <a:tc>
                      <a:txBody>
                        <a:bodyPr/>
                        <a:lstStyle/>
                        <a:p>
                          <a:pPr/>
                          <a14:m>
                            <m:oMathPara xmlns:m="http://schemas.openxmlformats.org/officeDocument/2006/math">
                              <m:oMathParaPr>
                                <m:jc m:val="centerGroup"/>
                              </m:oMathParaPr>
                              <m:oMath xmlns:m="http://schemas.openxmlformats.org/officeDocument/2006/math">
                                <m:r>
                                  <m:rPr>
                                    <m:sty m:val="p"/>
                                  </m:rPr>
                                  <a:rPr lang="en-IN" sz="1800" b="0" i="0" smtClean="0">
                                    <a:latin typeface="Cambria Math" panose="02040503050406030204" pitchFamily="18" charset="0"/>
                                    <a:cs typeface="Times New Roman" panose="02020603050405020304" pitchFamily="18" charset="0"/>
                                  </a:rPr>
                                  <m:t>y</m:t>
                                </m:r>
                                <m:r>
                                  <a:rPr lang="en-IN" sz="1800" b="0" i="0"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1</m:t>
                                    </m:r>
                                  </m:num>
                                  <m:den>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1+</m:t>
                                        </m:r>
                                        <m:r>
                                          <a:rPr lang="en-IN" sz="1800" i="1">
                                            <a:latin typeface="Cambria Math" panose="02040503050406030204" pitchFamily="18" charset="0"/>
                                            <a:cs typeface="Times New Roman" panose="02020603050405020304" pitchFamily="18" charset="0"/>
                                          </a:rPr>
                                          <m:t>𝑥</m:t>
                                        </m:r>
                                      </m:e>
                                    </m:d>
                                  </m:den>
                                </m:f>
                              </m:oMath>
                            </m:oMathPara>
                          </a14:m>
                          <a:endParaRPr lang="en-IN" dirty="0"/>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0.8571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0.6667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0.5455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39862645"/>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4165360190"/>
                  </p:ext>
                </p:extLst>
              </p:nvPr>
            </p:nvGraphicFramePr>
            <p:xfrm>
              <a:off x="983976" y="4880112"/>
              <a:ext cx="10535480" cy="1257999"/>
            </p:xfrm>
            <a:graphic>
              <a:graphicData uri="http://schemas.openxmlformats.org/drawingml/2006/table">
                <a:tbl>
                  <a:tblPr firstRow="1" bandRow="1">
                    <a:tableStyleId>{5C22544A-7EE6-4342-B048-85BDC9FD1C3A}</a:tableStyleId>
                  </a:tblPr>
                  <a:tblGrid>
                    <a:gridCol w="1316935">
                      <a:extLst>
                        <a:ext uri="{9D8B030D-6E8A-4147-A177-3AD203B41FA5}">
                          <a16:colId xmlns:a16="http://schemas.microsoft.com/office/drawing/2014/main" xmlns="" xmlns:a14="http://schemas.microsoft.com/office/drawing/2010/main" val="840775589"/>
                        </a:ext>
                      </a:extLst>
                    </a:gridCol>
                    <a:gridCol w="1316935">
                      <a:extLst>
                        <a:ext uri="{9D8B030D-6E8A-4147-A177-3AD203B41FA5}">
                          <a16:colId xmlns:a16="http://schemas.microsoft.com/office/drawing/2014/main" xmlns="" xmlns:a14="http://schemas.microsoft.com/office/drawing/2010/main" val="4070118144"/>
                        </a:ext>
                      </a:extLst>
                    </a:gridCol>
                    <a:gridCol w="1316935">
                      <a:extLst>
                        <a:ext uri="{9D8B030D-6E8A-4147-A177-3AD203B41FA5}">
                          <a16:colId xmlns:a16="http://schemas.microsoft.com/office/drawing/2014/main" xmlns="" xmlns:a14="http://schemas.microsoft.com/office/drawing/2010/main" val="3527152431"/>
                        </a:ext>
                      </a:extLst>
                    </a:gridCol>
                    <a:gridCol w="1316935">
                      <a:extLst>
                        <a:ext uri="{9D8B030D-6E8A-4147-A177-3AD203B41FA5}">
                          <a16:colId xmlns:a16="http://schemas.microsoft.com/office/drawing/2014/main" xmlns="" xmlns:a14="http://schemas.microsoft.com/office/drawing/2010/main" val="3793790774"/>
                        </a:ext>
                      </a:extLst>
                    </a:gridCol>
                    <a:gridCol w="1316935">
                      <a:extLst>
                        <a:ext uri="{9D8B030D-6E8A-4147-A177-3AD203B41FA5}">
                          <a16:colId xmlns:a16="http://schemas.microsoft.com/office/drawing/2014/main" xmlns="" xmlns:a14="http://schemas.microsoft.com/office/drawing/2010/main" val="1199653913"/>
                        </a:ext>
                      </a:extLst>
                    </a:gridCol>
                    <a:gridCol w="1316935">
                      <a:extLst>
                        <a:ext uri="{9D8B030D-6E8A-4147-A177-3AD203B41FA5}">
                          <a16:colId xmlns:a16="http://schemas.microsoft.com/office/drawing/2014/main" xmlns="" xmlns:a14="http://schemas.microsoft.com/office/drawing/2010/main" val="4173228484"/>
                        </a:ext>
                      </a:extLst>
                    </a:gridCol>
                    <a:gridCol w="1316935">
                      <a:extLst>
                        <a:ext uri="{9D8B030D-6E8A-4147-A177-3AD203B41FA5}">
                          <a16:colId xmlns:a16="http://schemas.microsoft.com/office/drawing/2014/main" xmlns="" xmlns:a14="http://schemas.microsoft.com/office/drawing/2010/main" val="2854286631"/>
                        </a:ext>
                      </a:extLst>
                    </a:gridCol>
                    <a:gridCol w="1316935">
                      <a:extLst>
                        <a:ext uri="{9D8B030D-6E8A-4147-A177-3AD203B41FA5}">
                          <a16:colId xmlns:a16="http://schemas.microsoft.com/office/drawing/2014/main" xmlns="" xmlns:a14="http://schemas.microsoft.com/office/drawing/2010/main" val="2706891009"/>
                        </a:ext>
                      </a:extLst>
                    </a:gridCol>
                  </a:tblGrid>
                  <a:tr h="612331">
                    <a:tc>
                      <a:txBody>
                        <a:bodyPr/>
                        <a:lstStyle/>
                        <a:p>
                          <a:endParaRPr lang="en-US"/>
                        </a:p>
                      </a:txBody>
                      <a:tcPr>
                        <a:blipFill>
                          <a:blip r:embed="rId3"/>
                          <a:stretch>
                            <a:fillRect l="-463" t="-4950" r="-702315" b="-106931"/>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endParaRPr lang="en-US"/>
                        </a:p>
                      </a:txBody>
                      <a:tcPr>
                        <a:blipFill>
                          <a:blip r:embed="rId3"/>
                          <a:stretch>
                            <a:fillRect l="-200463" t="-4950" r="-502315" b="-106931"/>
                          </a:stretch>
                        </a:blipFill>
                      </a:tcPr>
                    </a:tc>
                    <a:tc>
                      <a:txBody>
                        <a:bodyPr/>
                        <a:lstStyle/>
                        <a:p>
                          <a:endParaRPr lang="en-US"/>
                        </a:p>
                      </a:txBody>
                      <a:tcPr>
                        <a:blipFill>
                          <a:blip r:embed="rId3"/>
                          <a:stretch>
                            <a:fillRect l="-299078" t="-4950" r="-400000" b="-106931"/>
                          </a:stretch>
                        </a:blipFill>
                      </a:tcPr>
                    </a:tc>
                    <a:tc>
                      <a:txBody>
                        <a:bodyPr/>
                        <a:lstStyle/>
                        <a:p>
                          <a:endParaRPr lang="en-US"/>
                        </a:p>
                      </a:txBody>
                      <a:tcPr>
                        <a:blipFill>
                          <a:blip r:embed="rId3"/>
                          <a:stretch>
                            <a:fillRect l="-400926" t="-4950" r="-301852" b="-106931"/>
                          </a:stretch>
                        </a:blipFill>
                      </a:tcPr>
                    </a:tc>
                    <a:tc>
                      <a:txBody>
                        <a:bodyPr/>
                        <a:lstStyle/>
                        <a:p>
                          <a:endParaRPr lang="en-US"/>
                        </a:p>
                      </a:txBody>
                      <a:tcPr>
                        <a:blipFill>
                          <a:blip r:embed="rId3"/>
                          <a:stretch>
                            <a:fillRect l="-500926" t="-4950" r="-201852" b="-106931"/>
                          </a:stretch>
                        </a:blipFill>
                      </a:tcPr>
                    </a:tc>
                    <a:tc>
                      <a:txBody>
                        <a:bodyPr/>
                        <a:lstStyle/>
                        <a:p>
                          <a:endParaRPr lang="en-US"/>
                        </a:p>
                      </a:txBody>
                      <a:tcPr>
                        <a:blipFill>
                          <a:blip r:embed="rId3"/>
                          <a:stretch>
                            <a:fillRect l="-600926" t="-4950" r="-101852" b="-106931"/>
                          </a:stretch>
                        </a:blipFill>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1034684707"/>
                      </a:ext>
                    </a:extLst>
                  </a:tr>
                  <a:tr h="645668">
                    <a:tc>
                      <a:txBody>
                        <a:bodyPr/>
                        <a:lstStyle/>
                        <a:p>
                          <a:endParaRPr lang="en-US"/>
                        </a:p>
                      </a:txBody>
                      <a:tcPr>
                        <a:blipFill>
                          <a:blip r:embed="rId3"/>
                          <a:stretch>
                            <a:fillRect l="-463" t="-100000" r="-702315" b="-1887"/>
                          </a:stretch>
                        </a:blipFill>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0.8571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0.6667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0.5455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1039862645"/>
                      </a:ext>
                    </a:extLst>
                  </a:tr>
                </a:tbl>
              </a:graphicData>
            </a:graphic>
          </p:graphicFrame>
        </mc:Fallback>
      </mc:AlternateContent>
    </p:spTree>
    <p:extLst>
      <p:ext uri="{BB962C8B-B14F-4D97-AF65-F5344CB8AC3E}">
        <p14:creationId xmlns:p14="http://schemas.microsoft.com/office/powerpoint/2010/main" val="415602791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Wkt,</a:t>
                </a: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𝑎</m:t>
                          </m:r>
                        </m:sub>
                        <m:sup>
                          <m:r>
                            <a:rPr lang="en-IN" sz="2200" i="1">
                              <a:latin typeface="Cambria Math" panose="02040503050406030204" pitchFamily="18" charset="0"/>
                              <a:cs typeface="Times New Roman" panose="02020603050405020304" pitchFamily="18" charset="0"/>
                            </a:rPr>
                            <m:t>𝑏</m:t>
                          </m:r>
                        </m:sup>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h</m:t>
                              </m:r>
                            </m:num>
                            <m:den>
                              <m:r>
                                <a:rPr lang="en-IN" sz="2200" b="0" i="1" smtClean="0">
                                  <a:latin typeface="Cambria Math" panose="02040503050406030204" pitchFamily="18" charset="0"/>
                                  <a:cs typeface="Times New Roman" panose="02020603050405020304" pitchFamily="18" charset="0"/>
                                </a:rPr>
                                <m:t>8</m:t>
                              </m:r>
                            </m:den>
                          </m:f>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0</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6</m:t>
                                      </m:r>
                                    </m:sub>
                                  </m:sSub>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m:t>
                              </m:r>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4</m:t>
                                      </m:r>
                                    </m:sub>
                                  </m:sSub>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5</m:t>
                                      </m:r>
                                    </m:sub>
                                  </m:sSub>
                                </m:e>
                              </m:d>
                              <m:r>
                                <a:rPr lang="en-IN" sz="2200" i="1">
                                  <a:latin typeface="Cambria Math" panose="02040503050406030204" pitchFamily="18" charset="0"/>
                                  <a:cs typeface="Times New Roman" panose="02020603050405020304" pitchFamily="18" charset="0"/>
                                </a:rPr>
                                <m:t>+2</m:t>
                              </m:r>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3</m:t>
                                      </m:r>
                                    </m:sub>
                                  </m:sSub>
                                </m:e>
                              </m:d>
                            </m:e>
                          </m:d>
                        </m:e>
                      </m:nary>
                    </m:oMath>
                  </m:oMathPara>
                </a14:m>
                <a:endParaRPr lang="en-IN" sz="2200" dirty="0">
                  <a:latin typeface="Times New Roman" panose="02020603050405020304" pitchFamily="18" charset="0"/>
                  <a:cs typeface="Times New Roman" panose="02020603050405020304" pitchFamily="18" charset="0"/>
                </a:endParaRPr>
              </a:p>
              <a:p>
                <a:pPr marL="0" indent="0">
                  <a:buNone/>
                </a:pPr>
                <a:endParaRPr lang="en-IN" sz="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𝑥</m:t>
                                  </m:r>
                                </m:e>
                              </m:d>
                            </m:den>
                          </m:f>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3∗</m:t>
                              </m:r>
                              <m:f>
                                <m:fPr>
                                  <m:ctrlPr>
                                    <a:rPr lang="en-IN" sz="2200" b="1"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1" i="1">
                                      <a:latin typeface="Cambria Math" panose="02040503050406030204" pitchFamily="18" charset="0"/>
                                      <a:cs typeface="Times New Roman" panose="02020603050405020304" pitchFamily="18" charset="0"/>
                                    </a:rPr>
                                    <m:t>𝟔</m:t>
                                  </m:r>
                                  <m:r>
                                    <a:rPr lang="en-IN" sz="2200" b="1" i="1">
                                      <a:latin typeface="Cambria Math" panose="02040503050406030204" pitchFamily="18" charset="0"/>
                                      <a:cs typeface="Times New Roman" panose="02020603050405020304" pitchFamily="18" charset="0"/>
                                    </a:rPr>
                                    <m:t>  </m:t>
                                  </m:r>
                                </m:den>
                              </m:f>
                            </m:num>
                            <m:den>
                              <m:r>
                                <a:rPr lang="en-IN" sz="2200" b="0" i="1" smtClean="0">
                                  <a:latin typeface="Cambria Math" panose="02040503050406030204" pitchFamily="18" charset="0"/>
                                  <a:cs typeface="Times New Roman" panose="02020603050405020304" pitchFamily="18" charset="0"/>
                                </a:rPr>
                                <m:t>8</m:t>
                              </m:r>
                            </m:den>
                          </m:f>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1+0.5</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0.8571+0.75+0.6+0.5455</m:t>
                                  </m:r>
                                </m:e>
                              </m:d>
                              <m:r>
                                <a:rPr lang="en-IN" sz="2200" i="1">
                                  <a:latin typeface="Cambria Math" panose="02040503050406030204" pitchFamily="18" charset="0"/>
                                  <a:cs typeface="Times New Roman" panose="02020603050405020304" pitchFamily="18" charset="0"/>
                                </a:rPr>
                                <m:t>+2</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cs typeface="Times New Roman" panose="02020603050405020304" pitchFamily="18" charset="0"/>
                                    </a:rPr>
                                    <m:t>6667</m:t>
                                  </m:r>
                                </m:e>
                              </m:d>
                            </m:e>
                          </m:d>
                        </m:e>
                      </m:nary>
                    </m:oMath>
                  </m:oMathPara>
                </a14:m>
                <a:endParaRPr lang="en-IN" sz="2200" dirty="0">
                  <a:latin typeface="Times New Roman" panose="02020603050405020304" pitchFamily="18" charset="0"/>
                  <a:cs typeface="Times New Roman" panose="02020603050405020304" pitchFamily="18" charset="0"/>
                </a:endParaRPr>
              </a:p>
              <a:p>
                <a:pPr marL="0" indent="0">
                  <a:buNone/>
                </a:pPr>
                <a:endParaRPr lang="en-IN" sz="800" dirty="0">
                  <a:latin typeface="Times New Roman" panose="02020603050405020304" pitchFamily="18" charset="0"/>
                  <a:cs typeface="Times New Roman" panose="02020603050405020304" pitchFamily="18" charset="0"/>
                </a:endParaRPr>
              </a:p>
              <a:p>
                <a:pPr marL="0" indent="0">
                  <a:buNone/>
                </a:pPr>
                <a:endParaRPr lang="en-IN" sz="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𝟎</m:t>
                          </m:r>
                        </m:sub>
                        <m:sup>
                          <m:r>
                            <a:rPr lang="en-IN" sz="2200" b="1" i="1" smtClean="0">
                              <a:latin typeface="Cambria Math" panose="02040503050406030204" pitchFamily="18" charset="0"/>
                              <a:cs typeface="Times New Roman" panose="02020603050405020304" pitchFamily="18" charset="0"/>
                            </a:rPr>
                            <m:t>𝟏</m:t>
                          </m:r>
                        </m:sup>
                        <m:e>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cs typeface="Times New Roman" panose="02020603050405020304" pitchFamily="18" charset="0"/>
                                </a:rPr>
                                <m:t>𝟏</m:t>
                              </m:r>
                            </m:num>
                            <m:den>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𝟏</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e>
                              </m:d>
                            </m:den>
                          </m:f>
                          <m:r>
                            <a:rPr lang="en-IN" sz="2200" b="1" i="1">
                              <a:latin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𝟔𝟗𝟑𝟐</m:t>
                          </m:r>
                        </m:e>
                      </m:nary>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cs typeface="Times New Roman" panose="02020603050405020304" pitchFamily="18" charset="0"/>
                  </a:rPr>
                  <a:t>By integration, </a:t>
                </a:r>
              </a:p>
              <a:p>
                <a:pPr marL="0" indent="0">
                  <a:buNone/>
                </a:pP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1</m:t>
                        </m:r>
                      </m:sup>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sSubSup>
                          <m:sSubSupPr>
                            <m:ctrlPr>
                              <a:rPr lang="en-IN" sz="2200" i="1">
                                <a:latin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𝑙𝑜𝑔</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e>
                                </m:d>
                              </m:e>
                            </m:d>
                          </m:e>
                          <m:sub>
                            <m:r>
                              <a:rPr lang="en-IN" sz="2200" i="1">
                                <a:latin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1</m:t>
                            </m:r>
                          </m:sup>
                        </m:sSubSup>
                      </m:e>
                    </m:nary>
                  </m:oMath>
                </a14:m>
                <a:r>
                  <a:rPr lang="en-IN" sz="2200" b="1" dirty="0" smtClean="0">
                    <a:latin typeface="Times New Roman" panose="02020603050405020304" pitchFamily="18" charset="0"/>
                    <a:cs typeface="Times New Roman" panose="02020603050405020304" pitchFamily="18" charset="0"/>
                  </a:rPr>
                  <a:t> </a:t>
                </a:r>
              </a:p>
              <a:p>
                <a:pPr marL="0" indent="0">
                  <a:buNone/>
                </a:pP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0.6932=</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𝑙𝑜𝑔</m:t>
                        </m:r>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𝑙𝑜𝑔</m:t>
                        </m:r>
                        <m:r>
                          <a:rPr lang="en-IN" sz="2200" i="1">
                            <a:latin typeface="Cambria Math" panose="02040503050406030204" pitchFamily="18" charset="0"/>
                            <a:cs typeface="Times New Roman" panose="02020603050405020304" pitchFamily="18" charset="0"/>
                          </a:rPr>
                          <m:t>1</m:t>
                        </m:r>
                      </m:e>
                    </m:d>
                  </m:oMath>
                </a14:m>
                <a:endParaRPr lang="en-IN" sz="2200" i="1" dirty="0">
                  <a:latin typeface="Cambria Math" panose="02040503050406030204" pitchFamily="18" charset="0"/>
                  <a:cs typeface="Times New Roman" panose="02020603050405020304" pitchFamily="18" charset="0"/>
                </a:endParaRPr>
              </a:p>
              <a:p>
                <a:pPr marL="0" indent="0">
                  <a:buNone/>
                </a:pPr>
                <a:endParaRPr lang="en-IN" sz="800" b="1"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1" i="1">
                          <a:latin typeface="Cambria Math" panose="02040503050406030204" pitchFamily="18" charset="0"/>
                          <a:cs typeface="Times New Roman" panose="02020603050405020304" pitchFamily="18" charset="0"/>
                        </a:rPr>
                        <m:t>𝒍𝒐𝒈</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𝟎</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𝟔𝟗𝟑𝟐</m:t>
                      </m:r>
                    </m:oMath>
                  </m:oMathPara>
                </a14:m>
                <a:endParaRPr lang="en-IN" sz="2200" b="1" dirty="0">
                  <a:latin typeface="Times New Roman" panose="02020603050405020304" pitchFamily="18" charset="0"/>
                  <a:cs typeface="Times New Roman" panose="02020603050405020304" pitchFamily="18" charset="0"/>
                </a:endParaRPr>
              </a:p>
              <a:p>
                <a:pPr marL="0" indent="0">
                  <a:buNone/>
                </a:pP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638" t="-1860" b="-581"/>
                </a:stretch>
              </a:blipFill>
            </p:spPr>
            <p:txBody>
              <a:bodyPr/>
              <a:lstStyle/>
              <a:p>
                <a:r>
                  <a:rPr lang="en-IN">
                    <a:noFill/>
                  </a:rPr>
                  <a:t> </a:t>
                </a:r>
              </a:p>
            </p:txBody>
          </p:sp>
        </mc:Fallback>
      </mc:AlternateContent>
    </p:spTree>
    <p:extLst>
      <p:ext uri="{BB962C8B-B14F-4D97-AF65-F5344CB8AC3E}">
        <p14:creationId xmlns:p14="http://schemas.microsoft.com/office/powerpoint/2010/main" val="269876140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latin typeface="Times New Roman" panose="02020603050405020304" pitchFamily="18" charset="0"/>
                <a:cs typeface="Times New Roman" panose="02020603050405020304" pitchFamily="18" charset="0"/>
              </a:rPr>
              <a:t>Module-5: Numerical Methods-2</a:t>
            </a: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Numerical solution of ordinary differential equations of first order and first </a:t>
            </a:r>
            <a:r>
              <a:rPr lang="en-US" b="1" dirty="0" smtClean="0">
                <a:latin typeface="Times New Roman" panose="02020603050405020304" pitchFamily="18" charset="0"/>
                <a:cs typeface="Times New Roman" panose="02020603050405020304" pitchFamily="18" charset="0"/>
              </a:rPr>
              <a:t>degree</a:t>
            </a:r>
          </a:p>
          <a:p>
            <a:r>
              <a:rPr lang="en-IN" dirty="0">
                <a:latin typeface="Times New Roman" panose="02020603050405020304" pitchFamily="18" charset="0"/>
                <a:cs typeface="Times New Roman" panose="02020603050405020304" pitchFamily="18" charset="0"/>
              </a:rPr>
              <a:t>Taylor’s series method</a:t>
            </a:r>
            <a:r>
              <a:rPr lang="en-US" dirty="0" smtClean="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Modified Euler’s method.</a:t>
            </a:r>
          </a:p>
          <a:p>
            <a:r>
              <a:rPr lang="en-IN" dirty="0" err="1">
                <a:latin typeface="Times New Roman" panose="02020603050405020304" pitchFamily="18" charset="0"/>
                <a:cs typeface="Times New Roman" panose="02020603050405020304" pitchFamily="18" charset="0"/>
              </a:rPr>
              <a:t>Runge-Kutta</a:t>
            </a:r>
            <a:r>
              <a:rPr lang="en-IN" dirty="0">
                <a:latin typeface="Times New Roman" panose="02020603050405020304" pitchFamily="18" charset="0"/>
                <a:cs typeface="Times New Roman" panose="02020603050405020304" pitchFamily="18" charset="0"/>
              </a:rPr>
              <a:t> method of </a:t>
            </a:r>
            <a:r>
              <a:rPr lang="en-IN" dirty="0" smtClean="0">
                <a:latin typeface="Times New Roman" panose="02020603050405020304" pitchFamily="18" charset="0"/>
                <a:cs typeface="Times New Roman" panose="02020603050405020304" pitchFamily="18" charset="0"/>
              </a:rPr>
              <a:t>fourth-order</a:t>
            </a:r>
            <a:r>
              <a:rPr lang="en-US" dirty="0" smtClean="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Milne’s predictor-corrector </a:t>
            </a:r>
            <a:r>
              <a:rPr lang="en-IN" dirty="0" smtClean="0">
                <a:latin typeface="Times New Roman" panose="02020603050405020304" pitchFamily="18" charset="0"/>
                <a:cs typeface="Times New Roman" panose="02020603050405020304" pitchFamily="18" charset="0"/>
              </a:rPr>
              <a:t>formula.</a:t>
            </a:r>
          </a:p>
          <a:p>
            <a:pPr marL="0" indent="0">
              <a:buNone/>
            </a:pPr>
            <a:r>
              <a:rPr lang="en-US" b="1" dirty="0" smtClean="0">
                <a:latin typeface="Times New Roman" panose="02020603050405020304" pitchFamily="18" charset="0"/>
                <a:cs typeface="Times New Roman" panose="02020603050405020304" pitchFamily="18" charset="0"/>
              </a:rPr>
              <a:t>Self-study</a:t>
            </a:r>
            <a:r>
              <a:rPr lang="en-IN" dirty="0">
                <a:latin typeface="Times New Roman" panose="02020603050405020304" pitchFamily="18" charset="0"/>
                <a:cs typeface="Times New Roman" panose="02020603050405020304" pitchFamily="18" charset="0"/>
              </a:rPr>
              <a:t>Adam-</a:t>
            </a:r>
            <a:r>
              <a:rPr lang="en-IN" dirty="0" err="1">
                <a:latin typeface="Times New Roman" panose="02020603050405020304" pitchFamily="18" charset="0"/>
                <a:cs typeface="Times New Roman" panose="02020603050405020304" pitchFamily="18" charset="0"/>
              </a:rPr>
              <a:t>Bashforth</a:t>
            </a:r>
            <a:r>
              <a:rPr lang="en-IN" dirty="0">
                <a:latin typeface="Times New Roman" panose="02020603050405020304" pitchFamily="18" charset="0"/>
                <a:cs typeface="Times New Roman" panose="02020603050405020304" pitchFamily="18" charset="0"/>
              </a:rPr>
              <a:t> method. </a:t>
            </a:r>
          </a:p>
        </p:txBody>
      </p:sp>
    </p:spTree>
    <p:extLst>
      <p:ext uri="{BB962C8B-B14F-4D97-AF65-F5344CB8AC3E}">
        <p14:creationId xmlns:p14="http://schemas.microsoft.com/office/powerpoint/2010/main" val="175511754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08690"/>
            <a:ext cx="10515600" cy="4968273"/>
          </a:xfrm>
        </p:spPr>
        <p:txBody>
          <a:bodyPr>
            <a:normAutofit fontScale="92500" lnSpcReduction="20000"/>
          </a:bodyPr>
          <a:lstStyle/>
          <a:p>
            <a:pPr marL="0" indent="0">
              <a:buNone/>
            </a:pPr>
            <a:r>
              <a:rPr lang="en-US" b="1" dirty="0">
                <a:latin typeface="Times New Roman" panose="02020603050405020304" pitchFamily="18" charset="0"/>
                <a:cs typeface="Times New Roman" panose="02020603050405020304" pitchFamily="18" charset="0"/>
              </a:rPr>
              <a:t>Numerical solution of ordinary differential equations of first order and first </a:t>
            </a:r>
            <a:r>
              <a:rPr lang="en-US" b="1" dirty="0" smtClean="0">
                <a:latin typeface="Times New Roman" panose="02020603050405020304" pitchFamily="18" charset="0"/>
                <a:cs typeface="Times New Roman" panose="02020603050405020304" pitchFamily="18" charset="0"/>
              </a:rPr>
              <a:t>degree</a:t>
            </a:r>
          </a:p>
          <a:p>
            <a:pPr marL="0" indent="0" algn="just">
              <a:buNone/>
            </a:pPr>
            <a:r>
              <a:rPr lang="en-IN" sz="2400" dirty="0" smtClean="0"/>
              <a:t>       </a:t>
            </a:r>
            <a:r>
              <a:rPr lang="en-US" dirty="0" smtClean="0">
                <a:latin typeface="Times New Roman" panose="02020603050405020304" pitchFamily="18" charset="0"/>
                <a:cs typeface="Times New Roman" panose="02020603050405020304" pitchFamily="18" charset="0"/>
              </a:rPr>
              <a:t>A </a:t>
            </a:r>
            <a:r>
              <a:rPr lang="en-US" b="1" i="1" dirty="0" smtClean="0">
                <a:latin typeface="Times New Roman" panose="02020603050405020304" pitchFamily="18" charset="0"/>
                <a:cs typeface="Times New Roman" panose="02020603050405020304" pitchFamily="18" charset="0"/>
              </a:rPr>
              <a:t>numerical method </a:t>
            </a:r>
            <a:r>
              <a:rPr lang="en-US" dirty="0" smtClean="0">
                <a:latin typeface="Times New Roman" panose="02020603050405020304" pitchFamily="18" charset="0"/>
                <a:cs typeface="Times New Roman" panose="02020603050405020304" pitchFamily="18" charset="0"/>
              </a:rPr>
              <a:t>can be used to get an accurate approximate solution to a differential equation. There are many programs and packages available for solving these differential equations. With today's computer, an accurate solution can be obtained rapidly. In this chapter we focus on basic numerical methods for solving initial value problems.</a:t>
            </a:r>
            <a:endParaRPr lang="en-IN"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       Analytical </a:t>
            </a:r>
            <a:r>
              <a:rPr lang="en-US" dirty="0">
                <a:latin typeface="Times New Roman" panose="02020603050405020304" pitchFamily="18" charset="0"/>
                <a:cs typeface="Times New Roman" panose="02020603050405020304" pitchFamily="18" charset="0"/>
              </a:rPr>
              <a:t>methods, when available, generally enable to find the value of </a:t>
            </a:r>
            <a:r>
              <a:rPr lang="en-US" i="1" dirty="0">
                <a:latin typeface="Times New Roman" panose="02020603050405020304" pitchFamily="18" charset="0"/>
                <a:cs typeface="Times New Roman" panose="02020603050405020304" pitchFamily="18" charset="0"/>
              </a:rPr>
              <a:t>y </a:t>
            </a:r>
            <a:r>
              <a:rPr lang="en-US" dirty="0">
                <a:latin typeface="Times New Roman" panose="02020603050405020304" pitchFamily="18" charset="0"/>
                <a:cs typeface="Times New Roman" panose="02020603050405020304" pitchFamily="18" charset="0"/>
              </a:rPr>
              <a:t>for all values  of   </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Numerical  methods,   on   the  other  hand,   lead   to   the   values  of  </a:t>
            </a:r>
            <a:r>
              <a:rPr lang="en-US" i="1" dirty="0">
                <a:latin typeface="Times New Roman" panose="02020603050405020304" pitchFamily="18" charset="0"/>
                <a:cs typeface="Times New Roman" panose="02020603050405020304" pitchFamily="18" charset="0"/>
              </a:rPr>
              <a:t>y </a:t>
            </a:r>
            <a:r>
              <a:rPr lang="en-US" dirty="0">
                <a:latin typeface="Times New Roman" panose="02020603050405020304" pitchFamily="18" charset="0"/>
                <a:cs typeface="Times New Roman" panose="02020603050405020304" pitchFamily="18" charset="0"/>
              </a:rPr>
              <a:t>corresponding only to some finite set of values of </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That is the solution is obtained as a table of values, rather than as continuous function. Moreover, analytical solution, if it  can be found, is exact, whereas a numerical solution inevitably involves an error which should be small but may, if it is not controlled, swamp the true solution. Therefore we must be concerned with two aspects of numerical solutions of ODEs: both the method itself and its accuracy.</a:t>
            </a:r>
            <a:endParaRPr lang="en-IN" dirty="0">
              <a:latin typeface="Times New Roman" panose="02020603050405020304" pitchFamily="18" charset="0"/>
              <a:cs typeface="Times New Roman" panose="02020603050405020304" pitchFamily="18" charset="0"/>
            </a:endParaRPr>
          </a:p>
          <a:p>
            <a:pPr marL="0" indent="0">
              <a:buNone/>
            </a:pPr>
            <a:endParaRPr lang="en-IN" sz="2400" dirty="0"/>
          </a:p>
        </p:txBody>
      </p:sp>
    </p:spTree>
    <p:extLst>
      <p:ext uri="{BB962C8B-B14F-4D97-AF65-F5344CB8AC3E}">
        <p14:creationId xmlns:p14="http://schemas.microsoft.com/office/powerpoint/2010/main" val="40351820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lnSpcReduction="10000"/>
              </a:bodyPr>
              <a:lstStyle/>
              <a:p>
                <a:pPr marL="0" indent="0">
                  <a:buNone/>
                </a:pPr>
                <a:r>
                  <a:rPr lang="en-IN" sz="2600" dirty="0">
                    <a:latin typeface="Times New Roman" panose="02020603050405020304" pitchFamily="18" charset="0"/>
                    <a:cs typeface="Times New Roman" panose="02020603050405020304" pitchFamily="18" charset="0"/>
                  </a:rPr>
                  <a:t>The most general form of an ODE of first order and first degree is given by</a:t>
                </a:r>
              </a:p>
              <a:p>
                <a:pPr marL="0" indent="0">
                  <a:buNone/>
                </a:pPr>
                <a14:m>
                  <m:oMathPara xmlns:m="http://schemas.openxmlformats.org/officeDocument/2006/math">
                    <m:oMathParaPr>
                      <m:jc m:val="centerGroup"/>
                    </m:oMathParaPr>
                    <m:oMath xmlns:m="http://schemas.openxmlformats.org/officeDocument/2006/math">
                      <m:f>
                        <m:fPr>
                          <m:ctrlPr>
                            <a:rPr lang="en-IN" sz="2600" i="1">
                              <a:latin typeface="Cambria Math" panose="02040503050406030204" pitchFamily="18" charset="0"/>
                            </a:rPr>
                          </m:ctrlPr>
                        </m:fPr>
                        <m:num>
                          <m:r>
                            <a:rPr lang="en-US" sz="2600" i="1">
                              <a:latin typeface="Cambria Math" panose="02040503050406030204" pitchFamily="18" charset="0"/>
                            </a:rPr>
                            <m:t>𝑑𝑦</m:t>
                          </m:r>
                        </m:num>
                        <m:den>
                          <m:r>
                            <a:rPr lang="en-US" sz="2600" i="1">
                              <a:latin typeface="Cambria Math" panose="02040503050406030204" pitchFamily="18" charset="0"/>
                            </a:rPr>
                            <m:t>𝑑𝑥</m:t>
                          </m:r>
                        </m:den>
                      </m:f>
                      <m:r>
                        <a:rPr lang="en-US" sz="2600">
                          <a:latin typeface="Cambria Math" panose="02040503050406030204" pitchFamily="18" charset="0"/>
                        </a:rPr>
                        <m:t>=</m:t>
                      </m:r>
                      <m:r>
                        <a:rPr lang="en-US" sz="2600" i="1">
                          <a:latin typeface="Cambria Math" panose="02040503050406030204" pitchFamily="18" charset="0"/>
                        </a:rPr>
                        <m:t>𝑓</m:t>
                      </m:r>
                      <m:d>
                        <m:dPr>
                          <m:ctrlPr>
                            <a:rPr lang="en-IN" sz="2600" i="1">
                              <a:latin typeface="Cambria Math" panose="02040503050406030204" pitchFamily="18" charset="0"/>
                            </a:rPr>
                          </m:ctrlPr>
                        </m:dPr>
                        <m:e>
                          <m:r>
                            <a:rPr lang="en-US" sz="2600" i="1">
                              <a:latin typeface="Cambria Math" panose="02040503050406030204" pitchFamily="18" charset="0"/>
                            </a:rPr>
                            <m:t>𝑥</m:t>
                          </m:r>
                          <m:r>
                            <a:rPr lang="en-US" sz="2600">
                              <a:latin typeface="Cambria Math" panose="02040503050406030204" pitchFamily="18" charset="0"/>
                            </a:rPr>
                            <m:t>,</m:t>
                          </m:r>
                          <m:r>
                            <a:rPr lang="en-US" sz="2600" i="1">
                              <a:latin typeface="Cambria Math" panose="02040503050406030204" pitchFamily="18" charset="0"/>
                            </a:rPr>
                            <m:t>𝑦</m:t>
                          </m:r>
                        </m:e>
                      </m:d>
                      <m:r>
                        <a:rPr lang="en-US" sz="2600" i="1">
                          <a:latin typeface="Cambria Math" panose="02040503050406030204" pitchFamily="18" charset="0"/>
                        </a:rPr>
                        <m:t>𝑤h𝑒𝑟𝑒</m:t>
                      </m:r>
                      <m:r>
                        <a:rPr lang="en-US" sz="2600">
                          <a:latin typeface="Cambria Math" panose="02040503050406030204" pitchFamily="18" charset="0"/>
                        </a:rPr>
                        <m:t> </m:t>
                      </m:r>
                      <m:r>
                        <a:rPr lang="en-US" sz="2600" i="1">
                          <a:latin typeface="Cambria Math" panose="02040503050406030204" pitchFamily="18" charset="0"/>
                        </a:rPr>
                        <m:t>𝑦</m:t>
                      </m:r>
                      <m:d>
                        <m:dPr>
                          <m:ctrlPr>
                            <a:rPr lang="en-IN" sz="2600" i="1">
                              <a:latin typeface="Cambria Math" panose="02040503050406030204" pitchFamily="18" charset="0"/>
                            </a:rPr>
                          </m:ctrlPr>
                        </m:dPr>
                        <m:e>
                          <m:sSub>
                            <m:sSubPr>
                              <m:ctrlPr>
                                <a:rPr lang="en-IN" sz="2600" i="1">
                                  <a:latin typeface="Cambria Math" panose="02040503050406030204" pitchFamily="18" charset="0"/>
                                </a:rPr>
                              </m:ctrlPr>
                            </m:sSubPr>
                            <m:e>
                              <m:r>
                                <a:rPr lang="en-US" sz="2600" i="1">
                                  <a:latin typeface="Cambria Math" panose="02040503050406030204" pitchFamily="18" charset="0"/>
                                </a:rPr>
                                <m:t>𝑥</m:t>
                              </m:r>
                            </m:e>
                            <m:sub>
                              <m:r>
                                <a:rPr lang="en-US" sz="2600">
                                  <a:latin typeface="Cambria Math" panose="02040503050406030204" pitchFamily="18" charset="0"/>
                                </a:rPr>
                                <m:t>0</m:t>
                              </m:r>
                            </m:sub>
                          </m:sSub>
                        </m:e>
                      </m:d>
                      <m:r>
                        <a:rPr lang="en-US" sz="2600">
                          <a:latin typeface="Cambria Math" panose="02040503050406030204" pitchFamily="18" charset="0"/>
                        </a:rPr>
                        <m:t>=</m:t>
                      </m:r>
                      <m:sSub>
                        <m:sSubPr>
                          <m:ctrlPr>
                            <a:rPr lang="en-IN" sz="2600" i="1">
                              <a:latin typeface="Cambria Math" panose="02040503050406030204" pitchFamily="18" charset="0"/>
                            </a:rPr>
                          </m:ctrlPr>
                        </m:sSubPr>
                        <m:e>
                          <m:r>
                            <a:rPr lang="en-US" sz="2600" i="1">
                              <a:latin typeface="Cambria Math" panose="02040503050406030204" pitchFamily="18" charset="0"/>
                            </a:rPr>
                            <m:t>𝑦</m:t>
                          </m:r>
                        </m:e>
                        <m:sub>
                          <m:r>
                            <a:rPr lang="en-US" sz="2600">
                              <a:latin typeface="Cambria Math" panose="02040503050406030204" pitchFamily="18" charset="0"/>
                            </a:rPr>
                            <m:t>0</m:t>
                          </m:r>
                        </m:sub>
                      </m:sSub>
                    </m:oMath>
                  </m:oMathPara>
                </a14:m>
                <a:endParaRPr lang="en-IN" sz="2600" dirty="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Let x by an independent variable and y be dependent variable .</a:t>
                </a:r>
              </a:p>
              <a:p>
                <a:pPr marL="0" indent="0">
                  <a:buNone/>
                </a:pPr>
                <a:r>
                  <a:rPr lang="en-IN" sz="2600" dirty="0">
                    <a:latin typeface="Times New Roman" panose="02020603050405020304" pitchFamily="18" charset="0"/>
                    <a:cs typeface="Times New Roman" panose="02020603050405020304" pitchFamily="18" charset="0"/>
                  </a:rPr>
                  <a:t>Let us consider the differential equation </a:t>
                </a: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r>
                      <a:rPr lang="en-IN" sz="2600" i="1">
                        <a:latin typeface="Cambria Math" panose="02040503050406030204" pitchFamily="18" charset="0"/>
                      </a:rPr>
                      <m:t>𝑓</m:t>
                    </m:r>
                    <m:d>
                      <m:dPr>
                        <m:ctrlPr>
                          <a:rPr lang="en-IN" sz="2600" i="1">
                            <a:latin typeface="Cambria Math" panose="02040503050406030204" pitchFamily="18" charset="0"/>
                          </a:rPr>
                        </m:ctrlPr>
                      </m:dPr>
                      <m:e>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e>
                    </m:d>
                    <m:r>
                      <a:rPr lang="en-IN" sz="2600" i="1">
                        <a:latin typeface="Cambria Math" panose="02040503050406030204" pitchFamily="18" charset="0"/>
                      </a:rPr>
                      <m:t>𝑤h𝑒𝑟𝑒</m:t>
                    </m:r>
                    <m:r>
                      <a:rPr lang="en-IN" sz="2600" i="1">
                        <a:latin typeface="Cambria Math" panose="02040503050406030204" pitchFamily="18" charset="0"/>
                      </a:rPr>
                      <m:t> </m:t>
                    </m:r>
                    <m:r>
                      <a:rPr lang="en-IN" sz="2600" i="1">
                        <a:latin typeface="Cambria Math" panose="02040503050406030204" pitchFamily="18" charset="0"/>
                      </a:rPr>
                      <m:t>𝑦</m:t>
                    </m:r>
                    <m:d>
                      <m:dPr>
                        <m:ctrlPr>
                          <a:rPr lang="en-IN" sz="2600" i="1">
                            <a:latin typeface="Cambria Math" panose="02040503050406030204" pitchFamily="18" charset="0"/>
                          </a:rPr>
                        </m:ctrlPr>
                      </m:dPr>
                      <m:e>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e>
                    </m:d>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oMath>
                </a14:m>
                <a:r>
                  <a:rPr lang="en-IN" sz="2600" dirty="0" smtClean="0">
                    <a:latin typeface="Times New Roman" panose="02020603050405020304" pitchFamily="18" charset="0"/>
                    <a:cs typeface="Times New Roman" panose="02020603050405020304" pitchFamily="18" charset="0"/>
                  </a:rPr>
                  <a:t>--(</a:t>
                </a:r>
                <a:r>
                  <a:rPr lang="en-IN" sz="2600" dirty="0">
                    <a:latin typeface="Times New Roman" panose="02020603050405020304" pitchFamily="18" charset="0"/>
                    <a:cs typeface="Times New Roman" panose="02020603050405020304" pitchFamily="18" charset="0"/>
                  </a:rPr>
                  <a:t>1)</a:t>
                </a:r>
              </a:p>
              <a:p>
                <a:pPr marL="0" indent="0" algn="just">
                  <a:buNone/>
                </a:pPr>
                <a:r>
                  <a:rPr lang="en-IN" sz="2600" dirty="0" smtClean="0">
                    <a:latin typeface="Times New Roman" panose="02020603050405020304" pitchFamily="18" charset="0"/>
                    <a:cs typeface="Times New Roman" panose="02020603050405020304" pitchFamily="18" charset="0"/>
                  </a:rPr>
                  <a:t>   If </a:t>
                </a:r>
                <a:r>
                  <a:rPr lang="en-IN" sz="2600" dirty="0">
                    <a:latin typeface="Times New Roman" panose="02020603050405020304" pitchFamily="18" charset="0"/>
                    <a:cs typeface="Times New Roman" panose="02020603050405020304" pitchFamily="18" charset="0"/>
                  </a:rPr>
                  <a:t>particular values are given to the constants then the resulting solution is called a particular solution.</a:t>
                </a:r>
              </a:p>
              <a:p>
                <a:pPr marL="0" indent="0" algn="just">
                  <a:buNone/>
                </a:pPr>
                <a:r>
                  <a:rPr lang="en-IN" sz="2600" dirty="0" smtClean="0">
                    <a:latin typeface="Times New Roman" panose="02020603050405020304" pitchFamily="18" charset="0"/>
                    <a:cs typeface="Times New Roman" panose="02020603050405020304" pitchFamily="18" charset="0"/>
                  </a:rPr>
                  <a:t>    To </a:t>
                </a:r>
                <a:r>
                  <a:rPr lang="en-IN" sz="2600" dirty="0">
                    <a:latin typeface="Times New Roman" panose="02020603050405020304" pitchFamily="18" charset="0"/>
                    <a:cs typeface="Times New Roman" panose="02020603050405020304" pitchFamily="18" charset="0"/>
                  </a:rPr>
                  <a:t>obtain a particular solution from the general solution (1), we must be given initial conditions so that the constants can be determined. If all the initial conditions are specified at the same value of x then the problem is termed as initial value problem. If the conditions are specified at more than one value of x, then the problem is termed as boundary value problem.</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1043" t="-2699" r="-986"/>
                </a:stretch>
              </a:blipFill>
            </p:spPr>
            <p:txBody>
              <a:bodyPr/>
              <a:lstStyle/>
              <a:p>
                <a:r>
                  <a:rPr lang="en-IN">
                    <a:noFill/>
                  </a:rPr>
                  <a:t> </a:t>
                </a:r>
              </a:p>
            </p:txBody>
          </p:sp>
        </mc:Fallback>
      </mc:AlternateContent>
    </p:spTree>
    <p:extLst>
      <p:ext uri="{BB962C8B-B14F-4D97-AF65-F5344CB8AC3E}">
        <p14:creationId xmlns:p14="http://schemas.microsoft.com/office/powerpoint/2010/main" val="11640615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fontScale="92500"/>
              </a:bodyPr>
              <a:lstStyle/>
              <a:p>
                <a:pPr marL="0" indent="0" algn="just">
                  <a:buNone/>
                </a:pPr>
                <a:r>
                  <a:rPr lang="en-IN" sz="2400" dirty="0" smtClean="0">
                    <a:latin typeface="Times New Roman" panose="02020603050405020304" pitchFamily="18" charset="0"/>
                    <a:cs typeface="Times New Roman" panose="02020603050405020304" pitchFamily="18" charset="0"/>
                  </a:rPr>
                  <a:t>    Though </a:t>
                </a:r>
                <a:r>
                  <a:rPr lang="en-IN" sz="2400" dirty="0">
                    <a:latin typeface="Times New Roman" panose="02020603050405020304" pitchFamily="18" charset="0"/>
                    <a:cs typeface="Times New Roman" panose="02020603050405020304" pitchFamily="18" charset="0"/>
                  </a:rPr>
                  <a:t>there are many analytical methods for finding the solution of the equation of the form (1), there exist large number of ODE’s whose solution cannot be obtained by the known analytical methods. In such cases, we use numerical methods to get an approximate solution of a given differential equation under the prescribed conditions</a:t>
                </a:r>
              </a:p>
              <a:p>
                <a:pPr marL="0" indent="0" algn="just">
                  <a:buNone/>
                </a:pPr>
                <a:r>
                  <a:rPr lang="en-IN" sz="2400" dirty="0" smtClean="0">
                    <a:latin typeface="Times New Roman" panose="02020603050405020304" pitchFamily="18" charset="0"/>
                    <a:cs typeface="Times New Roman" panose="02020603050405020304" pitchFamily="18" charset="0"/>
                  </a:rPr>
                  <a:t>Consider </a:t>
                </a:r>
                <a:r>
                  <a:rPr lang="en-IN" sz="2400" dirty="0">
                    <a:latin typeface="Times New Roman" panose="02020603050405020304" pitchFamily="18" charset="0"/>
                    <a:cs typeface="Times New Roman" panose="02020603050405020304" pitchFamily="18" charset="0"/>
                  </a:rPr>
                  <a:t>the first order differential equation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r>
                      <a:rPr lang="en-IN" sz="2400" i="1">
                        <a:latin typeface="Cambria Math" panose="02040503050406030204" pitchFamily="18" charset="0"/>
                      </a:rPr>
                      <m:t>𝑥</m:t>
                    </m:r>
                    <m:r>
                      <a:rPr lang="en-IN" sz="2400" i="1">
                        <a:latin typeface="Cambria Math" panose="02040503050406030204" pitchFamily="18" charset="0"/>
                      </a:rPr>
                      <m:t>,</m:t>
                    </m:r>
                    <m:r>
                      <a:rPr lang="en-IN" sz="2400" i="1">
                        <a:latin typeface="Cambria Math" panose="02040503050406030204" pitchFamily="18" charset="0"/>
                      </a:rPr>
                      <m:t>𝑦</m:t>
                    </m:r>
                    <m:r>
                      <a:rPr lang="en-IN" sz="2400" i="1">
                        <a:latin typeface="Cambria Math" panose="020405030504060302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Let y(x</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y(x</a:t>
                </a:r>
                <a:r>
                  <a:rPr lang="en-IN" sz="2600" baseline="-25000" dirty="0">
                    <a:latin typeface="Times New Roman" panose="02020603050405020304" pitchFamily="18" charset="0"/>
                    <a:cs typeface="Times New Roman" panose="02020603050405020304" pitchFamily="18" charset="0"/>
                  </a:rPr>
                  <a:t>1</a:t>
                </a:r>
                <a:r>
                  <a:rPr lang="en-IN" sz="2600" dirty="0">
                    <a:latin typeface="Times New Roman" panose="02020603050405020304" pitchFamily="18" charset="0"/>
                    <a:cs typeface="Times New Roman" panose="02020603050405020304" pitchFamily="18" charset="0"/>
                  </a:rPr>
                  <a:t>), y(x</a:t>
                </a:r>
                <a:r>
                  <a:rPr lang="en-IN" sz="2600" baseline="-25000" dirty="0">
                    <a:latin typeface="Times New Roman" panose="02020603050405020304" pitchFamily="18" charset="0"/>
                    <a:cs typeface="Times New Roman" panose="02020603050405020304" pitchFamily="18" charset="0"/>
                  </a:rPr>
                  <a:t>2</a:t>
                </a:r>
                <a:r>
                  <a:rPr lang="en-IN" sz="2600" dirty="0">
                    <a:latin typeface="Times New Roman" panose="02020603050405020304" pitchFamily="18" charset="0"/>
                    <a:cs typeface="Times New Roman" panose="02020603050405020304" pitchFamily="18" charset="0"/>
                  </a:rPr>
                  <a:t>), y(x</a:t>
                </a:r>
                <a:r>
                  <a:rPr lang="en-IN" sz="2600" baseline="-25000" dirty="0">
                    <a:latin typeface="Times New Roman" panose="02020603050405020304" pitchFamily="18" charset="0"/>
                    <a:cs typeface="Times New Roman" panose="02020603050405020304" pitchFamily="18" charset="0"/>
                  </a:rPr>
                  <a:t>3</a:t>
                </a:r>
                <a:r>
                  <a:rPr lang="en-IN" sz="2600" dirty="0">
                    <a:latin typeface="Times New Roman" panose="02020603050405020304" pitchFamily="18" charset="0"/>
                    <a:cs typeface="Times New Roman" panose="02020603050405020304" pitchFamily="18" charset="0"/>
                  </a:rPr>
                  <a:t>)..... y(</a:t>
                </a:r>
                <a:r>
                  <a:rPr lang="en-IN" sz="2600" dirty="0" err="1">
                    <a:latin typeface="Times New Roman" panose="02020603050405020304" pitchFamily="18" charset="0"/>
                    <a:cs typeface="Times New Roman" panose="02020603050405020304" pitchFamily="18" charset="0"/>
                  </a:rPr>
                  <a:t>x</a:t>
                </a:r>
                <a:r>
                  <a:rPr lang="en-IN" sz="2600" baseline="-25000" dirty="0" err="1">
                    <a:latin typeface="Times New Roman" panose="02020603050405020304" pitchFamily="18" charset="0"/>
                    <a:cs typeface="Times New Roman" panose="02020603050405020304" pitchFamily="18" charset="0"/>
                  </a:rPr>
                  <a:t>m</a:t>
                </a:r>
                <a:r>
                  <a:rPr lang="en-IN" sz="2600" dirty="0">
                    <a:latin typeface="Times New Roman" panose="02020603050405020304" pitchFamily="18" charset="0"/>
                    <a:cs typeface="Times New Roman" panose="02020603050405020304" pitchFamily="18" charset="0"/>
                  </a:rPr>
                  <a:t>) be the solution values at the points x</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x</a:t>
                </a:r>
                <a:r>
                  <a:rPr lang="en-IN" sz="2600" baseline="-25000" dirty="0">
                    <a:latin typeface="Times New Roman" panose="02020603050405020304" pitchFamily="18" charset="0"/>
                    <a:cs typeface="Times New Roman" panose="02020603050405020304" pitchFamily="18" charset="0"/>
                  </a:rPr>
                  <a:t>1,</a:t>
                </a:r>
                <a:r>
                  <a:rPr lang="en-IN" sz="2600" dirty="0">
                    <a:latin typeface="Times New Roman" panose="02020603050405020304" pitchFamily="18" charset="0"/>
                    <a:cs typeface="Times New Roman" panose="02020603050405020304" pitchFamily="18" charset="0"/>
                  </a:rPr>
                  <a:t> x</a:t>
                </a:r>
                <a:r>
                  <a:rPr lang="en-IN" sz="2600" baseline="-25000" dirty="0">
                    <a:latin typeface="Times New Roman" panose="02020603050405020304" pitchFamily="18" charset="0"/>
                    <a:cs typeface="Times New Roman" panose="02020603050405020304" pitchFamily="18" charset="0"/>
                  </a:rPr>
                  <a:t>2,</a:t>
                </a:r>
                <a:r>
                  <a:rPr lang="en-IN" sz="2600" dirty="0">
                    <a:latin typeface="Times New Roman" panose="02020603050405020304" pitchFamily="18" charset="0"/>
                    <a:cs typeface="Times New Roman" panose="02020603050405020304" pitchFamily="18" charset="0"/>
                  </a:rPr>
                  <a:t> x</a:t>
                </a:r>
                <a:r>
                  <a:rPr lang="en-IN" sz="2600" baseline="-25000" dirty="0">
                    <a:latin typeface="Times New Roman" panose="02020603050405020304" pitchFamily="18" charset="0"/>
                    <a:cs typeface="Times New Roman" panose="02020603050405020304" pitchFamily="18" charset="0"/>
                  </a:rPr>
                  <a:t>3,-----</a:t>
                </a:r>
                <a:r>
                  <a:rPr lang="en-IN" sz="2600" dirty="0">
                    <a:latin typeface="Times New Roman" panose="02020603050405020304" pitchFamily="18" charset="0"/>
                    <a:cs typeface="Times New Roman" panose="02020603050405020304" pitchFamily="18" charset="0"/>
                  </a:rPr>
                  <a:t> </a:t>
                </a:r>
                <a:r>
                  <a:rPr lang="en-IN" sz="2600" dirty="0" err="1">
                    <a:latin typeface="Times New Roman" panose="02020603050405020304" pitchFamily="18" charset="0"/>
                    <a:cs typeface="Times New Roman" panose="02020603050405020304" pitchFamily="18" charset="0"/>
                  </a:rPr>
                  <a:t>x</a:t>
                </a:r>
                <a:r>
                  <a:rPr lang="en-IN" sz="2600" baseline="-25000" dirty="0" err="1">
                    <a:latin typeface="Times New Roman" panose="02020603050405020304" pitchFamily="18" charset="0"/>
                    <a:cs typeface="Times New Roman" panose="02020603050405020304" pitchFamily="18" charset="0"/>
                  </a:rPr>
                  <a:t>m</a:t>
                </a:r>
                <a:endParaRPr lang="en-IN" sz="2600" dirty="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We wish to find the approximate values y</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 y</a:t>
                </a:r>
                <a:r>
                  <a:rPr lang="en-IN" sz="2600" baseline="-25000" dirty="0">
                    <a:latin typeface="Times New Roman" panose="02020603050405020304" pitchFamily="18" charset="0"/>
                    <a:cs typeface="Times New Roman" panose="02020603050405020304" pitchFamily="18" charset="0"/>
                  </a:rPr>
                  <a:t>1</a:t>
                </a:r>
                <a:r>
                  <a:rPr lang="en-IN" sz="2600" dirty="0">
                    <a:latin typeface="Times New Roman" panose="02020603050405020304" pitchFamily="18" charset="0"/>
                    <a:cs typeface="Times New Roman" panose="02020603050405020304" pitchFamily="18" charset="0"/>
                  </a:rPr>
                  <a:t>, ........, </a:t>
                </a:r>
                <a:r>
                  <a:rPr lang="en-IN" sz="2600" dirty="0" err="1">
                    <a:latin typeface="Times New Roman" panose="02020603050405020304" pitchFamily="18" charset="0"/>
                    <a:cs typeface="Times New Roman" panose="02020603050405020304" pitchFamily="18" charset="0"/>
                  </a:rPr>
                  <a:t>y</a:t>
                </a:r>
                <a:r>
                  <a:rPr lang="en-IN" sz="2600" baseline="-25000" dirty="0" err="1">
                    <a:latin typeface="Times New Roman" panose="02020603050405020304" pitchFamily="18" charset="0"/>
                    <a:cs typeface="Times New Roman" panose="02020603050405020304" pitchFamily="18" charset="0"/>
                  </a:rPr>
                  <a:t>m</a:t>
                </a:r>
                <a:r>
                  <a:rPr lang="en-IN" sz="2600" dirty="0">
                    <a:latin typeface="Times New Roman" panose="02020603050405020304" pitchFamily="18" charset="0"/>
                    <a:cs typeface="Times New Roman" panose="02020603050405020304" pitchFamily="18" charset="0"/>
                  </a:rPr>
                  <a:t>  to these solution values.</a:t>
                </a:r>
              </a:p>
              <a:p>
                <a:pPr marL="0" indent="0">
                  <a:buNone/>
                </a:pPr>
                <a:r>
                  <a:rPr lang="en-IN" sz="2600" dirty="0">
                    <a:latin typeface="Times New Roman" panose="02020603050405020304" pitchFamily="18" charset="0"/>
                    <a:cs typeface="Times New Roman" panose="02020603050405020304" pitchFamily="18" charset="0"/>
                  </a:rPr>
                  <a:t>Let the initial condition be y(x</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 = y</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 Let the exact solution y(x) of the given differential equation be represented by a continuous curve. Divide the interval (</a:t>
                </a:r>
                <a:r>
                  <a:rPr lang="en-IN" sz="2600" dirty="0" err="1">
                    <a:latin typeface="Times New Roman" panose="02020603050405020304" pitchFamily="18" charset="0"/>
                    <a:cs typeface="Times New Roman" panose="02020603050405020304" pitchFamily="18" charset="0"/>
                  </a:rPr>
                  <a:t>Xo,Xm</a:t>
                </a:r>
                <a:r>
                  <a:rPr lang="en-IN" sz="2600" dirty="0">
                    <a:latin typeface="Times New Roman" panose="02020603050405020304" pitchFamily="18" charset="0"/>
                    <a:cs typeface="Times New Roman" panose="02020603050405020304" pitchFamily="18" charset="0"/>
                  </a:rPr>
                  <a:t>))on which the solution is derived into a finite number of </a:t>
                </a:r>
                <a:r>
                  <a:rPr lang="en-IN" sz="2600" dirty="0" err="1">
                    <a:latin typeface="Times New Roman" panose="02020603050405020304" pitchFamily="18" charset="0"/>
                    <a:cs typeface="Times New Roman" panose="02020603050405020304" pitchFamily="18" charset="0"/>
                  </a:rPr>
                  <a:t>equispaced</a:t>
                </a:r>
                <a:r>
                  <a:rPr lang="en-IN" sz="2600" dirty="0">
                    <a:latin typeface="Times New Roman" panose="02020603050405020304" pitchFamily="18" charset="0"/>
                    <a:cs typeface="Times New Roman" panose="02020603050405020304" pitchFamily="18" charset="0"/>
                  </a:rPr>
                  <a:t> subintervals.</a:t>
                </a:r>
              </a:p>
              <a:p>
                <a:pPr marL="0" indent="0" algn="just">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928" t="-1350" r="-696"/>
                </a:stretch>
              </a:blipFill>
            </p:spPr>
            <p:txBody>
              <a:bodyPr/>
              <a:lstStyle/>
              <a:p>
                <a:r>
                  <a:rPr lang="en-IN">
                    <a:noFill/>
                  </a:rPr>
                  <a:t> </a:t>
                </a:r>
              </a:p>
            </p:txBody>
          </p:sp>
        </mc:Fallback>
      </mc:AlternateContent>
    </p:spTree>
    <p:extLst>
      <p:ext uri="{BB962C8B-B14F-4D97-AF65-F5344CB8AC3E}">
        <p14:creationId xmlns:p14="http://schemas.microsoft.com/office/powerpoint/2010/main" val="9518294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08690"/>
            <a:ext cx="10515600" cy="4968273"/>
          </a:xfrm>
        </p:spPr>
        <p:txBody>
          <a:bodyPr>
            <a:normAutofit fontScale="92500" lnSpcReduction="10000"/>
          </a:bodyPr>
          <a:lstStyle/>
          <a:p>
            <a:pPr marL="0" indent="0" algn="just">
              <a:buNone/>
            </a:pPr>
            <a:r>
              <a:rPr lang="en-IN" sz="2400" dirty="0" smtClean="0">
                <a:latin typeface="Times New Roman" panose="02020603050405020304" pitchFamily="18" charset="0"/>
                <a:cs typeface="Times New Roman" panose="02020603050405020304" pitchFamily="18" charset="0"/>
              </a:rPr>
              <a:t> </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smtClean="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r>
              <a:rPr lang="en-IN" dirty="0" smtClean="0"/>
              <a:t>                                                                                       </a:t>
            </a:r>
            <a:r>
              <a:rPr lang="en-IN" dirty="0" smtClean="0">
                <a:solidFill>
                  <a:srgbClr val="FF0000"/>
                </a:solidFill>
              </a:rPr>
              <a:t>Approximate </a:t>
            </a:r>
            <a:r>
              <a:rPr lang="en-IN" dirty="0">
                <a:solidFill>
                  <a:srgbClr val="FF0000"/>
                </a:solidFill>
              </a:rPr>
              <a:t>solution</a:t>
            </a:r>
            <a:endParaRPr lang="en-IN" sz="2400"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IN" dirty="0" smtClean="0"/>
              <a:t>                                                                                      </a:t>
            </a:r>
            <a:r>
              <a:rPr lang="en-IN" dirty="0" smtClean="0">
                <a:solidFill>
                  <a:srgbClr val="FF0066"/>
                </a:solidFill>
              </a:rPr>
              <a:t>Exact </a:t>
            </a:r>
            <a:r>
              <a:rPr lang="en-IN" dirty="0">
                <a:solidFill>
                  <a:srgbClr val="FF0066"/>
                </a:solidFill>
              </a:rPr>
              <a:t>solution</a:t>
            </a:r>
            <a:endParaRPr lang="en-IN" sz="2400" dirty="0">
              <a:solidFill>
                <a:srgbClr val="FF0066"/>
              </a:solidFill>
              <a:latin typeface="Times New Roman" panose="02020603050405020304" pitchFamily="18" charset="0"/>
              <a:cs typeface="Times New Roman" panose="02020603050405020304" pitchFamily="18" charset="0"/>
            </a:endParaRPr>
          </a:p>
          <a:p>
            <a:pPr marL="0" indent="0" algn="just">
              <a:buNone/>
            </a:pPr>
            <a:endParaRPr lang="en-IN" sz="2400" dirty="0" smtClean="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smtClean="0">
              <a:latin typeface="Times New Roman" panose="02020603050405020304" pitchFamily="18" charset="0"/>
              <a:cs typeface="Times New Roman" panose="02020603050405020304" pitchFamily="18" charset="0"/>
            </a:endParaRPr>
          </a:p>
          <a:p>
            <a:pPr marL="0" indent="0" algn="just">
              <a:buNone/>
            </a:pPr>
            <a:r>
              <a:rPr lang="en-IN" sz="2400" dirty="0" smtClean="0">
                <a:latin typeface="Times New Roman" panose="02020603050405020304" pitchFamily="18" charset="0"/>
                <a:cs typeface="Times New Roman" panose="02020603050405020304" pitchFamily="18" charset="0"/>
              </a:rPr>
              <a:t>  For </a:t>
            </a:r>
            <a:r>
              <a:rPr lang="en-IN" sz="2400" dirty="0">
                <a:latin typeface="Times New Roman" panose="02020603050405020304" pitchFamily="18" charset="0"/>
                <a:cs typeface="Times New Roman" panose="02020603050405020304" pitchFamily="18" charset="0"/>
              </a:rPr>
              <a:t>each x</a:t>
            </a:r>
            <a:r>
              <a:rPr lang="en-IN" sz="2400" baseline="-25000" dirty="0">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the approximate values of the dependent variable y(x) are calculated using a suitable recursive formula. These values are y</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 y</a:t>
            </a:r>
            <a:r>
              <a:rPr lang="en-IN" sz="2400" baseline="-25000" dirty="0">
                <a:latin typeface="Times New Roman" panose="02020603050405020304" pitchFamily="18" charset="0"/>
                <a:cs typeface="Times New Roman" panose="02020603050405020304" pitchFamily="18" charset="0"/>
              </a:rPr>
              <a:t>1</a:t>
            </a:r>
            <a:r>
              <a:rPr lang="en-IN" sz="2400" dirty="0">
                <a:latin typeface="Times New Roman" panose="02020603050405020304" pitchFamily="18" charset="0"/>
                <a:cs typeface="Times New Roman" panose="02020603050405020304" pitchFamily="18" charset="0"/>
              </a:rPr>
              <a:t>, ......,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m</a:t>
            </a:r>
            <a:r>
              <a:rPr lang="en-IN" sz="2400" dirty="0">
                <a:latin typeface="Times New Roman" panose="02020603050405020304" pitchFamily="18" charset="0"/>
                <a:cs typeface="Times New Roman" panose="02020603050405020304" pitchFamily="18" charset="0"/>
              </a:rPr>
              <a:t> and these are shown by points. Computation of these approximate values is known as Numerical solution of the </a:t>
            </a:r>
            <a:r>
              <a:rPr lang="en-IN" sz="2400" dirty="0" smtClean="0">
                <a:latin typeface="Times New Roman" panose="02020603050405020304" pitchFamily="18" charset="0"/>
                <a:cs typeface="Times New Roman" panose="02020603050405020304" pitchFamily="18" charset="0"/>
              </a:rPr>
              <a:t>Differential </a:t>
            </a:r>
            <a:r>
              <a:rPr lang="en-IN" sz="2400" dirty="0">
                <a:latin typeface="Times New Roman" panose="02020603050405020304" pitchFamily="18" charset="0"/>
                <a:cs typeface="Times New Roman" panose="02020603050405020304" pitchFamily="18" charset="0"/>
              </a:rPr>
              <a:t>equation</a:t>
            </a:r>
            <a:r>
              <a:rPr lang="en-IN" sz="2400" dirty="0" smtClean="0">
                <a:latin typeface="Times New Roman" panose="02020603050405020304" pitchFamily="18" charset="0"/>
                <a:cs typeface="Times New Roman" panose="02020603050405020304" pitchFamily="18" charset="0"/>
              </a:rPr>
              <a:t>.</a:t>
            </a:r>
          </a:p>
          <a:p>
            <a:pPr marL="0" indent="0" algn="just">
              <a:buNone/>
            </a:pPr>
            <a:endParaRPr lang="en-IN" sz="2400"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cstate="print">
            <a:extLst/>
          </a:blip>
          <a:srcRect/>
          <a:stretch>
            <a:fillRect/>
          </a:stretch>
        </p:blipFill>
        <p:spPr bwMode="auto">
          <a:xfrm>
            <a:off x="1678579" y="1620838"/>
            <a:ext cx="5626111" cy="2614831"/>
          </a:xfrm>
          <a:prstGeom prst="rect">
            <a:avLst/>
          </a:prstGeom>
          <a:noFill/>
        </p:spPr>
      </p:pic>
    </p:spTree>
    <p:extLst>
      <p:ext uri="{BB962C8B-B14F-4D97-AF65-F5344CB8AC3E}">
        <p14:creationId xmlns:p14="http://schemas.microsoft.com/office/powerpoint/2010/main" val="17259295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a:bodyPr>
              <a:lstStyle/>
              <a:p>
                <a:pPr marL="0" indent="0" algn="just">
                  <a:buNone/>
                </a:pPr>
                <a:r>
                  <a:rPr lang="en-IN" sz="2400" dirty="0" smtClean="0">
                    <a:latin typeface="Times New Roman" panose="02020603050405020304" pitchFamily="18" charset="0"/>
                    <a:cs typeface="Times New Roman" panose="02020603050405020304" pitchFamily="18" charset="0"/>
                  </a:rPr>
                  <a:t>    An </a:t>
                </a:r>
                <a:r>
                  <a:rPr lang="en-IN" sz="2400" b="1" dirty="0">
                    <a:latin typeface="Times New Roman" panose="02020603050405020304" pitchFamily="18" charset="0"/>
                    <a:cs typeface="Times New Roman" panose="02020603050405020304" pitchFamily="18" charset="0"/>
                  </a:rPr>
                  <a:t>Initial Value Problem   </a:t>
                </a:r>
                <a:r>
                  <a:rPr lang="en-IN" sz="2400" dirty="0">
                    <a:latin typeface="Times New Roman" panose="02020603050405020304" pitchFamily="18" charset="0"/>
                    <a:cs typeface="Times New Roman" panose="02020603050405020304" pitchFamily="18" charset="0"/>
                  </a:rPr>
                  <a:t>(</a:t>
                </a:r>
                <a:r>
                  <a:rPr lang="en-IN" sz="2400" dirty="0" smtClean="0">
                    <a:latin typeface="Times New Roman" panose="02020603050405020304" pitchFamily="18" charset="0"/>
                    <a:cs typeface="Times New Roman" panose="02020603050405020304" pitchFamily="18" charset="0"/>
                  </a:rPr>
                  <a:t>IVP) </a:t>
                </a:r>
                <a:r>
                  <a:rPr lang="en-US" sz="2400" dirty="0" smtClean="0">
                    <a:latin typeface="Times New Roman" panose="02020603050405020304" pitchFamily="18" charset="0"/>
                    <a:cs typeface="Times New Roman" panose="02020603050405020304" pitchFamily="18" charset="0"/>
                  </a:rPr>
                  <a:t>consists </a:t>
                </a:r>
                <a:r>
                  <a:rPr lang="en-US" sz="2400" dirty="0">
                    <a:latin typeface="Times New Roman" panose="02020603050405020304" pitchFamily="18" charset="0"/>
                    <a:cs typeface="Times New Roman" panose="02020603050405020304" pitchFamily="18" charset="0"/>
                  </a:rPr>
                  <a:t>of a differential equation and a condition which the solution much satisfies (or several conditions referring to the same value of x if the differential equation is of higher order). </a:t>
                </a:r>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rPr>
                        </m:ctrlPr>
                      </m:fPr>
                      <m:num>
                        <m:r>
                          <a:rPr lang="en-US" sz="2400" i="1">
                            <a:latin typeface="Cambria Math" panose="02040503050406030204" pitchFamily="18" charset="0"/>
                          </a:rPr>
                          <m:t>𝑑𝑦</m:t>
                        </m:r>
                      </m:num>
                      <m:den>
                        <m:r>
                          <a:rPr lang="en-US" sz="2400" i="1">
                            <a:latin typeface="Cambria Math" panose="02040503050406030204" pitchFamily="18" charset="0"/>
                          </a:rPr>
                          <m:t>𝑑𝑥</m:t>
                        </m:r>
                      </m:den>
                    </m:f>
                    <m:r>
                      <a:rPr lang="en-US" sz="2400">
                        <a:latin typeface="Cambria Math" panose="02040503050406030204" pitchFamily="18" charset="0"/>
                      </a:rPr>
                      <m:t>=</m:t>
                    </m:r>
                    <m:r>
                      <a:rPr lang="en-US" sz="2400" i="1">
                        <a:latin typeface="Cambria Math" panose="02040503050406030204" pitchFamily="18" charset="0"/>
                      </a:rPr>
                      <m:t>𝑓</m:t>
                    </m:r>
                    <m:d>
                      <m:dPr>
                        <m:ctrlPr>
                          <a:rPr lang="en-IN" sz="2400" i="1">
                            <a:latin typeface="Cambria Math" panose="02040503050406030204" pitchFamily="18" charset="0"/>
                          </a:rPr>
                        </m:ctrlPr>
                      </m:dPr>
                      <m:e>
                        <m:r>
                          <a:rPr lang="en-US" sz="2400" i="1">
                            <a:latin typeface="Cambria Math" panose="02040503050406030204" pitchFamily="18" charset="0"/>
                          </a:rPr>
                          <m:t>𝑥</m:t>
                        </m:r>
                        <m:r>
                          <a:rPr lang="en-US" sz="2400">
                            <a:latin typeface="Cambria Math" panose="02040503050406030204" pitchFamily="18" charset="0"/>
                          </a:rPr>
                          <m:t>,</m:t>
                        </m:r>
                        <m:r>
                          <a:rPr lang="en-US" sz="2400" i="1">
                            <a:latin typeface="Cambria Math" panose="02040503050406030204" pitchFamily="18" charset="0"/>
                          </a:rPr>
                          <m:t>𝑦</m:t>
                        </m:r>
                      </m:e>
                    </m:d>
                    <m:r>
                      <a:rPr lang="en-US" sz="2400" i="1">
                        <a:latin typeface="Cambria Math" panose="02040503050406030204" pitchFamily="18" charset="0"/>
                      </a:rPr>
                      <m:t>𝑤h𝑒𝑟𝑒</m:t>
                    </m:r>
                    <m:r>
                      <a:rPr lang="en-US" sz="2400">
                        <a:latin typeface="Cambria Math" panose="02040503050406030204" pitchFamily="18" charset="0"/>
                      </a:rPr>
                      <m:t> </m:t>
                    </m:r>
                    <m:r>
                      <a:rPr lang="en-US" sz="2400" i="1">
                        <a:latin typeface="Cambria Math" panose="02040503050406030204" pitchFamily="18" charset="0"/>
                      </a:rPr>
                      <m:t>𝑦</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US" sz="2400" i="1">
                                <a:latin typeface="Cambria Math" panose="02040503050406030204" pitchFamily="18" charset="0"/>
                              </a:rPr>
                              <m:t>𝑥</m:t>
                            </m:r>
                          </m:e>
                          <m:sub>
                            <m:r>
                              <a:rPr lang="en-US" sz="2400">
                                <a:latin typeface="Cambria Math" panose="02040503050406030204" pitchFamily="18" charset="0"/>
                              </a:rPr>
                              <m:t>0</m:t>
                            </m:r>
                          </m:sub>
                        </m:sSub>
                      </m:e>
                    </m:d>
                    <m:r>
                      <a:rPr lang="en-US" sz="2400">
                        <a:latin typeface="Cambria Math" panose="02040503050406030204" pitchFamily="18" charset="0"/>
                      </a:rPr>
                      <m:t>=</m:t>
                    </m:r>
                    <m:sSub>
                      <m:sSubPr>
                        <m:ctrlPr>
                          <a:rPr lang="en-IN" sz="2400" i="1">
                            <a:latin typeface="Cambria Math" panose="02040503050406030204" pitchFamily="18" charset="0"/>
                          </a:rPr>
                        </m:ctrlPr>
                      </m:sSubPr>
                      <m:e>
                        <m:r>
                          <a:rPr lang="en-US" sz="2400" i="1">
                            <a:latin typeface="Cambria Math" panose="02040503050406030204" pitchFamily="18" charset="0"/>
                          </a:rPr>
                          <m:t>𝑦</m:t>
                        </m:r>
                      </m:e>
                      <m:sub>
                        <m:r>
                          <a:rPr lang="en-US" sz="2400">
                            <a:latin typeface="Cambria Math" panose="02040503050406030204" pitchFamily="18" charset="0"/>
                          </a:rPr>
                          <m:t>0</m:t>
                        </m:r>
                        <m:r>
                          <a:rPr lang="en-IN" sz="2400" b="0" i="0" smtClean="0">
                            <a:latin typeface="Cambria Math" panose="02040503050406030204" pitchFamily="18" charset="0"/>
                          </a:rPr>
                          <m:t> </m:t>
                        </m:r>
                      </m:sub>
                    </m:sSub>
                  </m:oMath>
                </a14:m>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The following methods are used to solve the IVP (1).</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1. Taylor’s </a:t>
                </a:r>
                <a:r>
                  <a:rPr lang="en-IN" sz="2400" b="1" dirty="0">
                    <a:latin typeface="Times New Roman" panose="02020603050405020304" pitchFamily="18" charset="0"/>
                    <a:cs typeface="Times New Roman" panose="02020603050405020304" pitchFamily="18" charset="0"/>
                  </a:rPr>
                  <a:t>Series Method</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2. Modified </a:t>
                </a:r>
                <a:r>
                  <a:rPr lang="en-IN" sz="2400" b="1" dirty="0">
                    <a:latin typeface="Times New Roman" panose="02020603050405020304" pitchFamily="18" charset="0"/>
                    <a:cs typeface="Times New Roman" panose="02020603050405020304" pitchFamily="18" charset="0"/>
                  </a:rPr>
                  <a:t>Euler’s Method</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3. </a:t>
                </a:r>
                <a:r>
                  <a:rPr lang="en-IN" sz="2400" b="1" dirty="0" err="1" smtClean="0">
                    <a:latin typeface="Times New Roman" panose="02020603050405020304" pitchFamily="18" charset="0"/>
                    <a:cs typeface="Times New Roman" panose="02020603050405020304" pitchFamily="18" charset="0"/>
                  </a:rPr>
                  <a:t>Runge</a:t>
                </a:r>
                <a:r>
                  <a:rPr lang="en-IN" sz="2400" b="1" dirty="0" smtClean="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 </a:t>
                </a:r>
                <a:r>
                  <a:rPr lang="en-IN" sz="2400" b="1" dirty="0" err="1">
                    <a:latin typeface="Times New Roman" panose="02020603050405020304" pitchFamily="18" charset="0"/>
                    <a:cs typeface="Times New Roman" panose="02020603050405020304" pitchFamily="18" charset="0"/>
                  </a:rPr>
                  <a:t>Kutta</a:t>
                </a:r>
                <a:r>
                  <a:rPr lang="en-IN" sz="2400" b="1" dirty="0">
                    <a:latin typeface="Times New Roman" panose="02020603050405020304" pitchFamily="18" charset="0"/>
                    <a:cs typeface="Times New Roman" panose="02020603050405020304" pitchFamily="18" charset="0"/>
                  </a:rPr>
                  <a:t>  Method</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4. Milne’s </a:t>
                </a:r>
                <a:r>
                  <a:rPr lang="en-IN" sz="2400" b="1" dirty="0">
                    <a:latin typeface="Times New Roman" panose="02020603050405020304" pitchFamily="18" charset="0"/>
                    <a:cs typeface="Times New Roman" panose="02020603050405020304" pitchFamily="18" charset="0"/>
                  </a:rPr>
                  <a:t>Method</a:t>
                </a: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928" t="-1718" r="-870"/>
                </a:stretch>
              </a:blipFill>
            </p:spPr>
            <p:txBody>
              <a:bodyPr/>
              <a:lstStyle/>
              <a:p>
                <a:r>
                  <a:rPr lang="en-IN">
                    <a:noFill/>
                  </a:rPr>
                  <a:t> </a:t>
                </a:r>
              </a:p>
            </p:txBody>
          </p:sp>
        </mc:Fallback>
      </mc:AlternateContent>
    </p:spTree>
    <p:extLst>
      <p:ext uri="{BB962C8B-B14F-4D97-AF65-F5344CB8AC3E}">
        <p14:creationId xmlns:p14="http://schemas.microsoft.com/office/powerpoint/2010/main" val="3206741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    </a:t>
                </a:r>
                <a:r>
                  <a:rPr lang="en-IN" b="1" u="sng" dirty="0"/>
                  <a:t>Taylor’s Series Method</a:t>
                </a:r>
                <a:endParaRPr lang="en-IN" dirty="0"/>
              </a:p>
              <a:p>
                <a:pPr marL="0" indent="0">
                  <a:buNone/>
                </a:pPr>
                <a:r>
                  <a:rPr lang="en-IN" sz="2400" dirty="0">
                    <a:latin typeface="Times New Roman" panose="02020603050405020304" pitchFamily="18" charset="0"/>
                    <a:cs typeface="Times New Roman" panose="02020603050405020304" pitchFamily="18" charset="0"/>
                  </a:rPr>
                  <a:t>Let y=f(x) be a solution of the equation </a:t>
                </a:r>
                <a:r>
                  <a:rPr lang="en-IN" sz="2400" dirty="0" smtClean="0">
                    <a:latin typeface="Times New Roman" panose="02020603050405020304" pitchFamily="18" charset="0"/>
                    <a:cs typeface="Times New Roman" panose="02020603050405020304" pitchFamily="18" charset="0"/>
                  </a:rPr>
                  <a:t>Expanding </a:t>
                </a:r>
                <a:r>
                  <a:rPr lang="en-IN" sz="2400" dirty="0">
                    <a:latin typeface="Times New Roman" panose="02020603050405020304" pitchFamily="18" charset="0"/>
                    <a:cs typeface="Times New Roman" panose="02020603050405020304" pitchFamily="18" charset="0"/>
                  </a:rPr>
                  <a:t>it by Taylor’s series about  x - x</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  we get</a:t>
                </a:r>
              </a:p>
              <a:p>
                <a:pPr marL="0" indent="0">
                  <a:buNone/>
                </a:pPr>
                <a14:m>
                  <m:oMathPara xmlns:m="http://schemas.openxmlformats.org/officeDocument/2006/math">
                    <m:oMathParaPr>
                      <m:jc m:val="centerGroup"/>
                    </m:oMathParaPr>
                    <m:oMath xmlns:m="http://schemas.openxmlformats.org/officeDocument/2006/math">
                      <m:r>
                        <a:rPr lang="en-IN" sz="2400" i="1">
                          <a:latin typeface="Cambria Math" panose="02040503050406030204" pitchFamily="18" charset="0"/>
                        </a:rPr>
                        <m:t>𝑓</m:t>
                      </m:r>
                      <m:d>
                        <m:dPr>
                          <m:ctrlPr>
                            <a:rPr lang="en-IN" sz="2400" i="1">
                              <a:latin typeface="Cambria Math" panose="02040503050406030204" pitchFamily="18" charset="0"/>
                            </a:rPr>
                          </m:ctrlPr>
                        </m:dPr>
                        <m:e>
                          <m:r>
                            <a:rPr lang="en-IN" sz="2400" i="1">
                              <a:latin typeface="Cambria Math" panose="02040503050406030204" pitchFamily="18" charset="0"/>
                            </a:rPr>
                            <m:t>𝑥</m:t>
                          </m:r>
                        </m:e>
                      </m:d>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e>
                          </m:d>
                        </m:num>
                        <m:den>
                          <m:r>
                            <a:rPr lang="en-IN" sz="2400" i="1">
                              <a:latin typeface="Cambria Math" panose="02040503050406030204" pitchFamily="18" charset="0"/>
                            </a:rPr>
                            <m:t>1!</m:t>
                          </m:r>
                        </m:den>
                      </m:f>
                      <m:sSup>
                        <m:sSupPr>
                          <m:ctrlPr>
                            <a:rPr lang="en-IN" sz="2400" i="1">
                              <a:latin typeface="Cambria Math" panose="02040503050406030204" pitchFamily="18" charset="0"/>
                            </a:rPr>
                          </m:ctrlPr>
                        </m:sSupPr>
                        <m:e>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sup>
                          <m:r>
                            <a:rPr lang="en-IN" sz="2400" i="1">
                              <a:latin typeface="Cambria Math" panose="02040503050406030204" pitchFamily="18" charset="0"/>
                            </a:rPr>
                            <m:t>1</m:t>
                          </m:r>
                        </m:sup>
                      </m:sSup>
                      <m:r>
                        <a:rPr lang="en-IN"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e>
                              </m:d>
                            </m:e>
                            <m:sup>
                              <m:r>
                                <a:rPr lang="en-IN" sz="2400" i="1">
                                  <a:latin typeface="Cambria Math" panose="02040503050406030204" pitchFamily="18" charset="0"/>
                                </a:rPr>
                                <m:t>2</m:t>
                              </m:r>
                            </m:sup>
                          </m:sSup>
                        </m:num>
                        <m:den>
                          <m:r>
                            <a:rPr lang="en-IN" sz="2400" i="1">
                              <a:latin typeface="Cambria Math" panose="02040503050406030204" pitchFamily="18" charset="0"/>
                            </a:rPr>
                            <m:t>2!</m:t>
                          </m:r>
                        </m:den>
                      </m:f>
                      <m:sSup>
                        <m:sSupPr>
                          <m:ctrlPr>
                            <a:rPr lang="en-IN" sz="2400" i="1">
                              <a:latin typeface="Cambria Math" panose="02040503050406030204" pitchFamily="18" charset="0"/>
                            </a:rPr>
                          </m:ctrlPr>
                        </m:sSupPr>
                        <m:e>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sup>
                          <m:r>
                            <a:rPr lang="en-IN" sz="2400" i="1">
                              <a:latin typeface="Cambria Math" panose="02040503050406030204" pitchFamily="18" charset="0"/>
                            </a:rPr>
                            <m:t>2</m:t>
                          </m:r>
                        </m:sup>
                      </m:sSup>
                      <m:r>
                        <a:rPr lang="en-IN"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e>
                              </m:d>
                            </m:e>
                            <m:sup>
                              <m:r>
                                <a:rPr lang="en-IN" sz="2400" i="1">
                                  <a:latin typeface="Cambria Math" panose="02040503050406030204" pitchFamily="18" charset="0"/>
                                </a:rPr>
                                <m:t>3</m:t>
                              </m:r>
                            </m:sup>
                          </m:sSup>
                        </m:num>
                        <m:den>
                          <m:r>
                            <a:rPr lang="en-IN" sz="2400" i="1">
                              <a:latin typeface="Cambria Math" panose="02040503050406030204" pitchFamily="18" charset="0"/>
                            </a:rPr>
                            <m:t>3!</m:t>
                          </m:r>
                        </m:den>
                      </m:f>
                      <m:sSup>
                        <m:sSupPr>
                          <m:ctrlPr>
                            <a:rPr lang="en-IN" sz="2400" i="1">
                              <a:latin typeface="Cambria Math" panose="02040503050406030204" pitchFamily="18" charset="0"/>
                            </a:rPr>
                          </m:ctrlPr>
                        </m:sSupPr>
                        <m:e>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sup>
                          <m:r>
                            <a:rPr lang="en-IN" sz="2400" i="1">
                              <a:latin typeface="Cambria Math" panose="02040503050406030204" pitchFamily="18" charset="0"/>
                            </a:rPr>
                            <m:t>3</m:t>
                          </m:r>
                        </m:sup>
                      </m:sSup>
                      <m:r>
                        <a:rPr lang="en-IN" sz="2400" i="1">
                          <a:latin typeface="Cambria Math" panose="02040503050406030204" pitchFamily="18" charset="0"/>
                        </a:rPr>
                        <m:t>+….</m:t>
                      </m:r>
                    </m:oMath>
                  </m:oMathPara>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1.Using </a:t>
                </a:r>
                <a:r>
                  <a:rPr lang="en-IN" sz="2400" dirty="0">
                    <a:latin typeface="Times New Roman" panose="02020603050405020304" pitchFamily="18" charset="0"/>
                    <a:cs typeface="Times New Roman" panose="02020603050405020304" pitchFamily="18" charset="0"/>
                  </a:rPr>
                  <a:t>the Taylor’s series method , find an approximate solution correct to four </a:t>
                </a:r>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decimals </a:t>
                </a:r>
                <a:r>
                  <a:rPr lang="en-IN" sz="2400" dirty="0">
                    <a:latin typeface="Times New Roman" panose="02020603050405020304" pitchFamily="18" charset="0"/>
                    <a:cs typeface="Times New Roman" panose="02020603050405020304" pitchFamily="18" charset="0"/>
                  </a:rPr>
                  <a:t>at x=0.1 for the IVP</a:t>
                </a:r>
                <a14:m>
                  <m:oMath xmlns:m="http://schemas.openxmlformats.org/officeDocument/2006/math">
                    <m:r>
                      <a:rPr lang="en-IN" sz="2400" i="1">
                        <a:latin typeface="Cambria Math" panose="02040503050406030204" pitchFamily="18" charset="0"/>
                      </a:rPr>
                      <m:t> </m:t>
                    </m:r>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=2</m:t>
                    </m:r>
                    <m:r>
                      <a:rPr lang="en-IN" sz="2400" i="1">
                        <a:latin typeface="Cambria Math" panose="02040503050406030204" pitchFamily="18" charset="0"/>
                      </a:rPr>
                      <m:t>𝑦</m:t>
                    </m:r>
                    <m:r>
                      <a:rPr lang="en-IN" sz="2400" i="1">
                        <a:latin typeface="Cambria Math" panose="02040503050406030204" pitchFamily="18" charset="0"/>
                      </a:rPr>
                      <m:t>+3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𝑥</m:t>
                        </m:r>
                      </m:sup>
                    </m:sSup>
                    <m:r>
                      <a:rPr lang="en-IN" sz="2400" i="1">
                        <a:latin typeface="Cambria Math" panose="02040503050406030204" pitchFamily="18" charset="0"/>
                      </a:rPr>
                      <m:t>,</m:t>
                    </m:r>
                    <m:r>
                      <a:rPr lang="en-IN" sz="2400" i="1">
                        <a:latin typeface="Cambria Math" panose="02040503050406030204" pitchFamily="18" charset="0"/>
                      </a:rPr>
                      <m:t>𝑦</m:t>
                    </m:r>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=0</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endParaRPr lang="en-IN" sz="2400" b="1"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1</m:t>
                        </m:r>
                      </m:sub>
                    </m:sSub>
                    <m:r>
                      <a:rPr lang="en-IN" sz="2400" i="1">
                        <a:latin typeface="Cambria Math" panose="02040503050406030204" pitchFamily="18" charset="0"/>
                      </a:rPr>
                      <m:t> =2</m:t>
                    </m:r>
                    <m:r>
                      <a:rPr lang="en-IN" sz="2400" i="1">
                        <a:latin typeface="Cambria Math" panose="02040503050406030204" pitchFamily="18" charset="0"/>
                      </a:rPr>
                      <m:t>𝑦</m:t>
                    </m:r>
                    <m:r>
                      <a:rPr lang="en-IN" sz="2400" i="1">
                        <a:latin typeface="Cambria Math" panose="02040503050406030204" pitchFamily="18" charset="0"/>
                      </a:rPr>
                      <m:t>+3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𝑥</m:t>
                        </m:r>
                      </m:sup>
                    </m:sSup>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1</m:t>
                        </m:r>
                      </m:sub>
                    </m:sSub>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=0+3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0</m:t>
                        </m:r>
                      </m:sup>
                    </m:sSup>
                    <m:r>
                      <a:rPr lang="en-IN" sz="2400" i="1">
                        <a:latin typeface="Cambria Math" panose="02040503050406030204" pitchFamily="18" charset="0"/>
                      </a:rPr>
                      <m:t>=3</m:t>
                    </m:r>
                  </m:oMath>
                </a14:m>
                <a:r>
                  <a:rPr lang="en-IN" sz="2400" dirty="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Differentiating w.r.t </a:t>
                </a:r>
                <a:r>
                  <a:rPr lang="en-IN" sz="2400" i="1" dirty="0">
                    <a:latin typeface="Times New Roman" panose="02020603050405020304" pitchFamily="18" charset="0"/>
                    <a:cs typeface="Times New Roman" panose="02020603050405020304" pitchFamily="18" charset="0"/>
                  </a:rPr>
                  <a:t>x</a:t>
                </a:r>
                <a:r>
                  <a:rPr lang="en-IN" sz="2400" dirty="0">
                    <a:latin typeface="Times New Roman" panose="02020603050405020304" pitchFamily="18" charset="0"/>
                    <a:cs typeface="Times New Roman" panose="02020603050405020304" pitchFamily="18" charset="0"/>
                  </a:rPr>
                  <a:t> we get </a:t>
                </a:r>
              </a:p>
              <a:p>
                <a:pPr marL="0" indent="0">
                  <a:buNone/>
                </a:pP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1</m:t>
                        </m:r>
                      </m:sub>
                    </m:sSub>
                    <m:r>
                      <a:rPr lang="en-IN" sz="2400" i="1">
                        <a:latin typeface="Cambria Math" panose="02040503050406030204" pitchFamily="18" charset="0"/>
                      </a:rPr>
                      <m:t>+3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𝑥</m:t>
                        </m:r>
                      </m:sup>
                    </m:sSup>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=2∗3+3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0</m:t>
                        </m:r>
                      </m:sup>
                    </m:sSup>
                    <m:r>
                      <a:rPr lang="en-IN" sz="2400" i="1">
                        <a:latin typeface="Cambria Math" panose="02040503050406030204" pitchFamily="18" charset="0"/>
                      </a:rPr>
                      <m:t>=9</m:t>
                    </m:r>
                  </m:oMath>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928" t="-1963"/>
                </a:stretch>
              </a:blipFill>
            </p:spPr>
            <p:txBody>
              <a:bodyPr/>
              <a:lstStyle/>
              <a:p>
                <a:r>
                  <a:rPr lang="en-IN">
                    <a:noFill/>
                  </a:rPr>
                  <a:t> </a:t>
                </a:r>
              </a:p>
            </p:txBody>
          </p:sp>
        </mc:Fallback>
      </mc:AlternateContent>
    </p:spTree>
    <p:extLst>
      <p:ext uri="{BB962C8B-B14F-4D97-AF65-F5344CB8AC3E}">
        <p14:creationId xmlns:p14="http://schemas.microsoft.com/office/powerpoint/2010/main" val="21756049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lstStyle/>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3</m:t>
                        </m:r>
                      </m:sub>
                    </m:sSub>
                    <m:r>
                      <a:rPr lang="en-IN" i="1">
                        <a:latin typeface="Cambria Math" panose="02040503050406030204" pitchFamily="18" charset="0"/>
                      </a:rPr>
                      <m:t>=2</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2</m:t>
                        </m:r>
                      </m:sub>
                    </m:sSub>
                    <m:r>
                      <a:rPr lang="en-IN" i="1">
                        <a:latin typeface="Cambria Math" panose="02040503050406030204" pitchFamily="18" charset="0"/>
                      </a:rPr>
                      <m:t>+3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𝑥</m:t>
                        </m:r>
                      </m:sup>
                    </m:sSup>
                  </m:oMath>
                </a14:m>
                <a:r>
                  <a:rPr lang="en-IN"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3</m:t>
                        </m:r>
                      </m:sub>
                    </m:sSub>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=2∗9+3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0</m:t>
                        </m:r>
                      </m:sup>
                    </m:sSup>
                    <m:r>
                      <a:rPr lang="en-IN" i="1">
                        <a:latin typeface="Cambria Math" panose="02040503050406030204" pitchFamily="18" charset="0"/>
                      </a:rPr>
                      <m:t>=21</m:t>
                    </m:r>
                  </m:oMath>
                </a14:m>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4</m:t>
                        </m:r>
                      </m:sub>
                    </m:sSub>
                    <m:r>
                      <a:rPr lang="en-IN" i="1">
                        <a:latin typeface="Cambria Math" panose="02040503050406030204" pitchFamily="18" charset="0"/>
                      </a:rPr>
                      <m:t>=2</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3</m:t>
                        </m:r>
                      </m:sub>
                    </m:sSub>
                    <m:r>
                      <a:rPr lang="en-IN" i="1">
                        <a:latin typeface="Cambria Math" panose="02040503050406030204" pitchFamily="18" charset="0"/>
                      </a:rPr>
                      <m:t>+3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𝑥</m:t>
                        </m:r>
                      </m:sup>
                    </m:sSup>
                  </m:oMath>
                </a14:m>
                <a:r>
                  <a:rPr lang="en-IN"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4</m:t>
                        </m:r>
                      </m:sub>
                    </m:sSub>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=2∗21+3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0</m:t>
                        </m:r>
                      </m:sup>
                    </m:sSup>
                    <m:r>
                      <a:rPr lang="en-IN" i="1">
                        <a:latin typeface="Cambria Math" panose="02040503050406030204" pitchFamily="18" charset="0"/>
                      </a:rPr>
                      <m:t>=45</m:t>
                    </m:r>
                  </m:oMath>
                </a14:m>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Wkt</a:t>
                </a:r>
                <a:r>
                  <a:rPr lang="en-IN" dirty="0" smtClean="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i="1">
                        <a:latin typeface="Cambria Math" panose="02040503050406030204" pitchFamily="18" charset="0"/>
                      </a:rPr>
                      <m:t>𝑓</m:t>
                    </m:r>
                    <m:d>
                      <m:dPr>
                        <m:ctrlPr>
                          <a:rPr lang="en-IN" i="1">
                            <a:latin typeface="Cambria Math" panose="02040503050406030204" pitchFamily="18" charset="0"/>
                          </a:rPr>
                        </m:ctrlPr>
                      </m:dPr>
                      <m:e>
                        <m:r>
                          <a:rPr lang="en-IN" i="1">
                            <a:latin typeface="Cambria Math" panose="02040503050406030204" pitchFamily="18" charset="0"/>
                          </a:rPr>
                          <m:t>𝑥</m:t>
                        </m:r>
                      </m:e>
                    </m:d>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num>
                      <m:den>
                        <m:r>
                          <a:rPr lang="en-IN" i="1">
                            <a:latin typeface="Cambria Math" panose="02040503050406030204" pitchFamily="18" charset="0"/>
                          </a:rPr>
                          <m:t>1!</m:t>
                        </m:r>
                      </m:den>
                    </m:f>
                    <m:sSup>
                      <m:sSupPr>
                        <m:ctrlPr>
                          <a:rPr lang="en-IN" i="1">
                            <a:latin typeface="Cambria Math" panose="02040503050406030204" pitchFamily="18" charset="0"/>
                          </a:rPr>
                        </m:ctrlPr>
                      </m:sSupPr>
                      <m:e>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e>
                      <m:sup>
                        <m:r>
                          <a:rPr lang="en-IN" i="1">
                            <a:latin typeface="Cambria Math" panose="02040503050406030204" pitchFamily="18" charset="0"/>
                          </a:rPr>
                          <m:t>1</m:t>
                        </m:r>
                      </m:sup>
                    </m:sSup>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e>
                          <m:sup>
                            <m:r>
                              <a:rPr lang="en-IN" i="1">
                                <a:latin typeface="Cambria Math" panose="02040503050406030204" pitchFamily="18" charset="0"/>
                              </a:rPr>
                              <m:t>2</m:t>
                            </m:r>
                          </m:sup>
                        </m:sSup>
                      </m:num>
                      <m:den>
                        <m:r>
                          <a:rPr lang="en-IN" i="1">
                            <a:latin typeface="Cambria Math" panose="02040503050406030204" pitchFamily="18" charset="0"/>
                          </a:rPr>
                          <m:t>2!</m:t>
                        </m:r>
                      </m:den>
                    </m:f>
                    <m:sSup>
                      <m:sSupPr>
                        <m:ctrlPr>
                          <a:rPr lang="en-IN" i="1">
                            <a:latin typeface="Cambria Math" panose="02040503050406030204" pitchFamily="18" charset="0"/>
                          </a:rPr>
                        </m:ctrlPr>
                      </m:sSupPr>
                      <m:e>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e>
                      <m:sup>
                        <m:r>
                          <a:rPr lang="en-IN" i="1">
                            <a:latin typeface="Cambria Math" panose="02040503050406030204" pitchFamily="18" charset="0"/>
                          </a:rPr>
                          <m:t>2</m:t>
                        </m:r>
                      </m:sup>
                    </m:sSup>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e>
                          <m:sup>
                            <m:r>
                              <a:rPr lang="en-IN" i="1">
                                <a:latin typeface="Cambria Math" panose="02040503050406030204" pitchFamily="18" charset="0"/>
                              </a:rPr>
                              <m:t>3</m:t>
                            </m:r>
                          </m:sup>
                        </m:sSup>
                      </m:num>
                      <m:den>
                        <m:r>
                          <a:rPr lang="en-IN" i="1">
                            <a:latin typeface="Cambria Math" panose="02040503050406030204" pitchFamily="18" charset="0"/>
                          </a:rPr>
                          <m:t>3!</m:t>
                        </m:r>
                      </m:den>
                    </m:f>
                    <m:sSup>
                      <m:sSupPr>
                        <m:ctrlPr>
                          <a:rPr lang="en-IN" i="1">
                            <a:latin typeface="Cambria Math" panose="02040503050406030204" pitchFamily="18" charset="0"/>
                          </a:rPr>
                        </m:ctrlPr>
                      </m:sSupPr>
                      <m:e>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e>
                      <m:sup>
                        <m:r>
                          <a:rPr lang="en-IN" i="1">
                            <a:latin typeface="Cambria Math" panose="02040503050406030204" pitchFamily="18" charset="0"/>
                          </a:rPr>
                          <m:t>3</m:t>
                        </m:r>
                      </m:sup>
                    </m:sSup>
                    <m:r>
                      <a:rPr lang="en-IN" i="1">
                        <a:latin typeface="Cambria Math" panose="02040503050406030204" pitchFamily="18" charset="0"/>
                      </a:rPr>
                      <m:t>+….</m:t>
                    </m:r>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Where </a:t>
                </a:r>
                <a14:m>
                  <m:oMath xmlns:m="http://schemas.openxmlformats.org/officeDocument/2006/math">
                    <m:r>
                      <a:rPr lang="en-IN" i="1">
                        <a:latin typeface="Cambria Math" panose="02040503050406030204" pitchFamily="18" charset="0"/>
                      </a:rPr>
                      <m:t>𝑥</m:t>
                    </m:r>
                    <m:r>
                      <a:rPr lang="en-IN" i="1">
                        <a:latin typeface="Cambria Math" panose="02040503050406030204" pitchFamily="18" charset="0"/>
                      </a:rPr>
                      <m:t> </m:t>
                    </m:r>
                  </m:oMath>
                </a14:m>
                <a:r>
                  <a:rPr lang="en-IN" dirty="0">
                    <a:latin typeface="Times New Roman" panose="02020603050405020304" pitchFamily="18" charset="0"/>
                    <a:cs typeface="Times New Roman" panose="02020603050405020304" pitchFamily="18" charset="0"/>
                  </a:rPr>
                  <a:t>=0.1 and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=0</m:t>
                    </m:r>
                  </m:oMath>
                </a14:m>
                <a:r>
                  <a:rPr lang="en-IN" dirty="0">
                    <a:latin typeface="Times New Roman" panose="02020603050405020304" pitchFamily="18" charset="0"/>
                    <a:cs typeface="Times New Roman" panose="02020603050405020304" pitchFamily="18" charset="0"/>
                  </a:rPr>
                  <a:t> we get</a:t>
                </a:r>
              </a:p>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1</m:t>
                        </m:r>
                      </m:sub>
                    </m:sSub>
                    <m:r>
                      <a:rPr lang="en-IN" i="1">
                        <a:latin typeface="Cambria Math" panose="02040503050406030204" pitchFamily="18" charset="0"/>
                      </a:rPr>
                      <m:t>=</m:t>
                    </m:r>
                    <m:r>
                      <a:rPr lang="en-IN" i="1">
                        <a:latin typeface="Cambria Math" panose="02040503050406030204" pitchFamily="18" charset="0"/>
                      </a:rPr>
                      <m:t>𝑓</m:t>
                    </m:r>
                    <m:d>
                      <m:dPr>
                        <m:ctrlPr>
                          <a:rPr lang="en-IN" i="1">
                            <a:latin typeface="Cambria Math" panose="02040503050406030204" pitchFamily="18" charset="0"/>
                          </a:rPr>
                        </m:ctrlPr>
                      </m:dPr>
                      <m:e>
                        <m:r>
                          <a:rPr lang="en-IN" i="1">
                            <a:latin typeface="Cambria Math" panose="02040503050406030204" pitchFamily="18" charset="0"/>
                          </a:rPr>
                          <m:t>0.1</m:t>
                        </m:r>
                      </m:e>
                    </m:d>
                    <m:r>
                      <a:rPr lang="en-IN" i="1">
                        <a:latin typeface="Cambria Math" panose="02040503050406030204" pitchFamily="18" charset="0"/>
                      </a:rPr>
                      <m:t>=0+</m:t>
                    </m:r>
                    <m:f>
                      <m:fPr>
                        <m:ctrlPr>
                          <a:rPr lang="en-IN" i="1">
                            <a:latin typeface="Cambria Math" panose="02040503050406030204" pitchFamily="18" charset="0"/>
                          </a:rPr>
                        </m:ctrlPr>
                      </m:fPr>
                      <m:num>
                        <m:r>
                          <a:rPr lang="en-IN" i="1">
                            <a:latin typeface="Cambria Math" panose="02040503050406030204" pitchFamily="18" charset="0"/>
                          </a:rPr>
                          <m:t>0.1</m:t>
                        </m:r>
                      </m:num>
                      <m:den>
                        <m:r>
                          <a:rPr lang="en-IN" i="1">
                            <a:latin typeface="Cambria Math" panose="02040503050406030204" pitchFamily="18" charset="0"/>
                          </a:rPr>
                          <m:t>1!</m:t>
                        </m:r>
                      </m:den>
                    </m:f>
                    <m:d>
                      <m:dPr>
                        <m:ctrlPr>
                          <a:rPr lang="en-IN" i="1">
                            <a:latin typeface="Cambria Math" panose="02040503050406030204" pitchFamily="18" charset="0"/>
                          </a:rPr>
                        </m:ctrlPr>
                      </m:dPr>
                      <m:e>
                        <m:r>
                          <a:rPr lang="en-IN" i="1">
                            <a:latin typeface="Cambria Math" panose="02040503050406030204" pitchFamily="18" charset="0"/>
                          </a:rPr>
                          <m:t>3</m:t>
                        </m:r>
                      </m:e>
                    </m:d>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0.1</m:t>
                            </m:r>
                          </m:e>
                          <m:sup>
                            <m:r>
                              <a:rPr lang="en-IN" i="1">
                                <a:latin typeface="Cambria Math" panose="02040503050406030204" pitchFamily="18" charset="0"/>
                              </a:rPr>
                              <m:t>2</m:t>
                            </m:r>
                          </m:sup>
                        </m:sSup>
                      </m:num>
                      <m:den>
                        <m:r>
                          <a:rPr lang="en-IN" i="1">
                            <a:latin typeface="Cambria Math" panose="02040503050406030204" pitchFamily="18" charset="0"/>
                          </a:rPr>
                          <m:t>2!</m:t>
                        </m:r>
                      </m:den>
                    </m:f>
                    <m:d>
                      <m:dPr>
                        <m:ctrlPr>
                          <a:rPr lang="en-IN" i="1">
                            <a:latin typeface="Cambria Math" panose="02040503050406030204" pitchFamily="18" charset="0"/>
                          </a:rPr>
                        </m:ctrlPr>
                      </m:dPr>
                      <m:e>
                        <m:r>
                          <a:rPr lang="en-IN" i="1">
                            <a:latin typeface="Cambria Math" panose="02040503050406030204" pitchFamily="18" charset="0"/>
                          </a:rPr>
                          <m:t>9</m:t>
                        </m:r>
                      </m:e>
                    </m:d>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0.1</m:t>
                            </m:r>
                          </m:e>
                          <m:sup>
                            <m:r>
                              <a:rPr lang="en-IN" i="1">
                                <a:latin typeface="Cambria Math" panose="02040503050406030204" pitchFamily="18" charset="0"/>
                              </a:rPr>
                              <m:t>3</m:t>
                            </m:r>
                          </m:sup>
                        </m:sSup>
                      </m:num>
                      <m:den>
                        <m:r>
                          <a:rPr lang="en-IN" i="1">
                            <a:latin typeface="Cambria Math" panose="02040503050406030204" pitchFamily="18" charset="0"/>
                          </a:rPr>
                          <m:t>3!</m:t>
                        </m:r>
                      </m:den>
                    </m:f>
                    <m:d>
                      <m:dPr>
                        <m:ctrlPr>
                          <a:rPr lang="en-IN" i="1">
                            <a:latin typeface="Cambria Math" panose="02040503050406030204" pitchFamily="18" charset="0"/>
                          </a:rPr>
                        </m:ctrlPr>
                      </m:dPr>
                      <m:e>
                        <m:r>
                          <a:rPr lang="en-IN" i="1">
                            <a:latin typeface="Cambria Math" panose="02040503050406030204" pitchFamily="18" charset="0"/>
                          </a:rPr>
                          <m:t>21</m:t>
                        </m:r>
                      </m:e>
                    </m:d>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0.1</m:t>
                            </m:r>
                          </m:e>
                          <m:sup>
                            <m:r>
                              <a:rPr lang="en-IN" i="1">
                                <a:latin typeface="Cambria Math" panose="02040503050406030204" pitchFamily="18" charset="0"/>
                              </a:rPr>
                              <m:t>4</m:t>
                            </m:r>
                          </m:sup>
                        </m:sSup>
                      </m:num>
                      <m:den>
                        <m:r>
                          <a:rPr lang="en-IN" i="1">
                            <a:latin typeface="Cambria Math" panose="02040503050406030204" pitchFamily="18" charset="0"/>
                          </a:rPr>
                          <m:t>4!</m:t>
                        </m:r>
                      </m:den>
                    </m:f>
                    <m:d>
                      <m:dPr>
                        <m:ctrlPr>
                          <a:rPr lang="en-IN" i="1">
                            <a:latin typeface="Cambria Math" panose="02040503050406030204" pitchFamily="18" charset="0"/>
                          </a:rPr>
                        </m:ctrlPr>
                      </m:dPr>
                      <m:e>
                        <m:r>
                          <a:rPr lang="en-IN" i="1">
                            <a:latin typeface="Cambria Math" panose="02040503050406030204" pitchFamily="18" charset="0"/>
                          </a:rPr>
                          <m:t>45</m:t>
                        </m:r>
                      </m:e>
                    </m:d>
                    <m:r>
                      <a:rPr lang="en-IN" i="1">
                        <a:latin typeface="Cambria Math" panose="02040503050406030204" pitchFamily="18" charset="0"/>
                      </a:rPr>
                      <m:t>+…</m:t>
                    </m:r>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b="1" i="1">
                        <a:latin typeface="Cambria Math" panose="02040503050406030204" pitchFamily="18" charset="0"/>
                      </a:rPr>
                      <m:t>𝒚</m:t>
                    </m:r>
                  </m:oMath>
                </a14:m>
                <a:r>
                  <a:rPr lang="en-IN" b="1" dirty="0" smtClean="0">
                    <a:latin typeface="Times New Roman" panose="02020603050405020304" pitchFamily="18" charset="0"/>
                    <a:cs typeface="Times New Roman" panose="02020603050405020304" pitchFamily="18" charset="0"/>
                  </a:rPr>
                  <a:t>(0.1</a:t>
                </a:r>
                <a:r>
                  <a:rPr lang="en-IN" b="1" dirty="0">
                    <a:latin typeface="Times New Roman" panose="02020603050405020304" pitchFamily="18" charset="0"/>
                    <a:cs typeface="Times New Roman" panose="02020603050405020304" pitchFamily="18" charset="0"/>
                  </a:rPr>
                  <a:t>)=0.3487</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1217"/>
                </a:stretch>
              </a:blipFill>
            </p:spPr>
            <p:txBody>
              <a:bodyPr/>
              <a:lstStyle/>
              <a:p>
                <a:r>
                  <a:rPr lang="en-IN">
                    <a:noFill/>
                  </a:rPr>
                  <a:t> </a:t>
                </a:r>
              </a:p>
            </p:txBody>
          </p:sp>
        </mc:Fallback>
      </mc:AlternateContent>
    </p:spTree>
    <p:extLst>
      <p:ext uri="{BB962C8B-B14F-4D97-AF65-F5344CB8AC3E}">
        <p14:creationId xmlns:p14="http://schemas.microsoft.com/office/powerpoint/2010/main" val="10061260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normAutofit lnSpcReduction="10000"/>
              </a:bodyPr>
              <a:lstStyle/>
              <a:p>
                <a:pPr marL="0" indent="0">
                  <a:buNone/>
                </a:pPr>
                <a:r>
                  <a:rPr lang="en-IN" b="1" u="sng" dirty="0"/>
                  <a:t>Modified Euler’s </a:t>
                </a:r>
                <a:r>
                  <a:rPr lang="en-IN" b="1" u="sng" dirty="0" smtClean="0"/>
                  <a:t>Method</a:t>
                </a:r>
                <a:endParaRPr lang="en-IN" dirty="0" smtClean="0"/>
              </a:p>
              <a:p>
                <a:pPr marL="0" indent="0">
                  <a:buNone/>
                </a:pPr>
                <a:r>
                  <a:rPr lang="en-IN" dirty="0">
                    <a:latin typeface="Times New Roman" panose="02020603050405020304" pitchFamily="18" charset="0"/>
                    <a:cs typeface="Times New Roman" panose="02020603050405020304" pitchFamily="18" charset="0"/>
                  </a:rPr>
                  <a:t>Consider the IVP  </a:t>
                </a:r>
                <a14:m>
                  <m:oMath xmlns:m="http://schemas.openxmlformats.org/officeDocument/2006/math">
                    <m:f>
                      <m:fPr>
                        <m:ctrlPr>
                          <a:rPr lang="en-IN" i="1">
                            <a:latin typeface="Cambria Math" panose="02040503050406030204" pitchFamily="18" charset="0"/>
                          </a:rPr>
                        </m:ctrlPr>
                      </m:fPr>
                      <m:num>
                        <m:r>
                          <a:rPr lang="en-IN" i="1">
                            <a:latin typeface="Cambria Math" panose="02040503050406030204" pitchFamily="18" charset="0"/>
                          </a:rPr>
                          <m:t>𝑑𝑦</m:t>
                        </m:r>
                      </m:num>
                      <m:den>
                        <m:r>
                          <a:rPr lang="en-IN" i="1">
                            <a:latin typeface="Cambria Math" panose="02040503050406030204" pitchFamily="18" charset="0"/>
                          </a:rPr>
                          <m:t>𝑑𝑥</m:t>
                        </m:r>
                      </m:den>
                    </m:f>
                    <m:r>
                      <a:rPr lang="en-IN" i="1">
                        <a:latin typeface="Cambria Math" panose="02040503050406030204" pitchFamily="18" charset="0"/>
                      </a:rPr>
                      <m:t>=</m:t>
                    </m:r>
                    <m:r>
                      <a:rPr lang="en-IN" i="1">
                        <a:latin typeface="Cambria Math" panose="02040503050406030204" pitchFamily="18" charset="0"/>
                      </a:rPr>
                      <m:t>𝑓</m:t>
                    </m:r>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𝑦</m:t>
                    </m:r>
                    <m:r>
                      <a:rPr lang="en-IN" i="1">
                        <a:latin typeface="Cambria Math" panose="02040503050406030204" pitchFamily="18" charset="0"/>
                      </a:rPr>
                      <m:t>),</m:t>
                    </m:r>
                    <m:r>
                      <a:rPr lang="en-IN" i="1">
                        <a:latin typeface="Cambria Math" panose="02040503050406030204" pitchFamily="18" charset="0"/>
                      </a:rPr>
                      <m:t>𝑦</m:t>
                    </m:r>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oMath>
                </a14:m>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1)</a:t>
                </a:r>
              </a:p>
              <a:p>
                <a:pPr marL="0" indent="0">
                  <a:buNone/>
                </a:pPr>
                <a:r>
                  <a:rPr lang="en-IN" dirty="0">
                    <a:latin typeface="Times New Roman" panose="02020603050405020304" pitchFamily="18" charset="0"/>
                    <a:cs typeface="Times New Roman" panose="02020603050405020304" pitchFamily="18" charset="0"/>
                  </a:rPr>
                  <a:t>To determine the solution of this problem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𝑛</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𝑛h</m:t>
                    </m:r>
                  </m:oMath>
                </a14:m>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bu</a:t>
                </a:r>
                <a:r>
                  <a:rPr lang="en-IN" dirty="0">
                    <a:latin typeface="Times New Roman" panose="02020603050405020304" pitchFamily="18" charset="0"/>
                    <a:cs typeface="Times New Roman" panose="02020603050405020304" pitchFamily="18" charset="0"/>
                  </a:rPr>
                  <a:t> using Euler’s method.</a:t>
                </a:r>
              </a:p>
              <a:p>
                <a:pPr marL="0" indent="0">
                  <a:buNone/>
                </a:pPr>
                <a14:m>
                  <m:oMath xmlns:m="http://schemas.openxmlformats.org/officeDocument/2006/math">
                    <m:sSubSup>
                      <m:sSubSupPr>
                        <m:ctrlPr>
                          <a:rPr lang="en-IN" b="1" i="1">
                            <a:latin typeface="Cambria Math" panose="02040503050406030204" pitchFamily="18" charset="0"/>
                          </a:rPr>
                        </m:ctrlPr>
                      </m:sSubSupPr>
                      <m:e>
                        <m:r>
                          <a:rPr lang="en-IN" b="1" i="1">
                            <a:latin typeface="Cambria Math" panose="02040503050406030204" pitchFamily="18" charset="0"/>
                          </a:rPr>
                          <m:t>𝒚</m:t>
                        </m:r>
                      </m:e>
                      <m:sub>
                        <m:r>
                          <a:rPr lang="en-IN" b="1" i="1">
                            <a:latin typeface="Cambria Math" panose="02040503050406030204" pitchFamily="18" charset="0"/>
                          </a:rPr>
                          <m:t>𝒏</m:t>
                        </m:r>
                      </m:sub>
                      <m:sup>
                        <m:r>
                          <a:rPr lang="en-IN" b="1" i="1">
                            <a:latin typeface="Cambria Math" panose="02040503050406030204" pitchFamily="18" charset="0"/>
                          </a:rPr>
                          <m:t>(</m:t>
                        </m:r>
                        <m:r>
                          <a:rPr lang="en-IN" b="1" i="1">
                            <a:latin typeface="Cambria Math" panose="02040503050406030204" pitchFamily="18" charset="0"/>
                          </a:rPr>
                          <m:t>𝑬</m:t>
                        </m:r>
                        <m:r>
                          <a:rPr lang="en-IN" b="1" i="1">
                            <a:latin typeface="Cambria Math" panose="02040503050406030204" pitchFamily="18" charset="0"/>
                          </a:rPr>
                          <m:t>)</m:t>
                        </m:r>
                      </m:sup>
                    </m:sSubSup>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r>
                      <a:rPr lang="en-IN" b="1" i="1">
                        <a:latin typeface="Cambria Math" panose="02040503050406030204" pitchFamily="18" charset="0"/>
                      </a:rPr>
                      <m:t>𝒉𝒇</m:t>
                    </m:r>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𝒙</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oMath>
                </a14:m>
                <a:r>
                  <a:rPr lang="en-IN" b="1" dirty="0" smtClean="0">
                    <a:latin typeface="Times New Roman" panose="02020603050405020304" pitchFamily="18" charset="0"/>
                    <a:cs typeface="Times New Roman" panose="02020603050405020304" pitchFamily="18" charset="0"/>
                  </a:rPr>
                  <a:t> </a:t>
                </a:r>
                <a:r>
                  <a:rPr lang="en-IN" b="1" dirty="0">
                    <a:latin typeface="Times New Roman" panose="02020603050405020304" pitchFamily="18" charset="0"/>
                    <a:cs typeface="Times New Roman" panose="02020603050405020304" pitchFamily="18" charset="0"/>
                  </a:rPr>
                  <a:t>---(2)</a:t>
                </a:r>
              </a:p>
              <a:p>
                <a:pPr marL="0" indent="0">
                  <a:buNone/>
                </a:pPr>
                <a:r>
                  <a:rPr lang="en-IN" dirty="0">
                    <a:latin typeface="Times New Roman" panose="02020603050405020304" pitchFamily="18" charset="0"/>
                    <a:cs typeface="Times New Roman" panose="02020603050405020304" pitchFamily="18" charset="0"/>
                  </a:rPr>
                  <a:t>The expression </a:t>
                </a:r>
                <a:r>
                  <a:rPr lang="en-IN" dirty="0" smtClean="0">
                    <a:latin typeface="Times New Roman" panose="02020603050405020304" pitchFamily="18" charset="0"/>
                    <a:cs typeface="Times New Roman" panose="02020603050405020304" pitchFamily="18" charset="0"/>
                  </a:rPr>
                  <a:t>(2) </a:t>
                </a:r>
                <a:r>
                  <a:rPr lang="en-IN" dirty="0">
                    <a:latin typeface="Times New Roman" panose="02020603050405020304" pitchFamily="18" charset="0"/>
                    <a:cs typeface="Times New Roman" panose="02020603050405020304" pitchFamily="18" charset="0"/>
                  </a:rPr>
                  <a:t>gives an approximate value of y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𝑛</m:t>
                        </m:r>
                      </m:sub>
                    </m:sSub>
                  </m:oMath>
                </a14:m>
                <a:r>
                  <a:rPr lang="en-IN" dirty="0">
                    <a:latin typeface="Times New Roman" panose="02020603050405020304" pitchFamily="18" charset="0"/>
                    <a:cs typeface="Times New Roman" panose="02020603050405020304" pitchFamily="18" charset="0"/>
                  </a:rPr>
                  <a:t>. . To improve the approximation the following formula has been suggested</a:t>
                </a:r>
              </a:p>
              <a:p>
                <a:pPr marL="0" indent="0">
                  <a:buNone/>
                </a:pPr>
                <a14:m>
                  <m:oMath xmlns:m="http://schemas.openxmlformats.org/officeDocument/2006/math">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f>
                      <m:fPr>
                        <m:ctrlPr>
                          <a:rPr lang="en-IN" b="1" i="1">
                            <a:latin typeface="Cambria Math" panose="02040503050406030204" pitchFamily="18" charset="0"/>
                          </a:rPr>
                        </m:ctrlPr>
                      </m:fPr>
                      <m:num>
                        <m:r>
                          <a:rPr lang="en-IN" b="1" i="1">
                            <a:latin typeface="Cambria Math" panose="02040503050406030204" pitchFamily="18" charset="0"/>
                          </a:rPr>
                          <m:t>𝒉</m:t>
                        </m:r>
                      </m:num>
                      <m:den>
                        <m:r>
                          <a:rPr lang="en-IN" b="1" i="1">
                            <a:latin typeface="Cambria Math" panose="02040503050406030204" pitchFamily="18" charset="0"/>
                          </a:rPr>
                          <m:t>𝟐</m:t>
                        </m:r>
                      </m:den>
                    </m:f>
                    <m:d>
                      <m:dPr>
                        <m:begChr m:val="["/>
                        <m:endChr m:val="]"/>
                        <m:ctrlPr>
                          <a:rPr lang="en-IN" b="1" i="1">
                            <a:latin typeface="Cambria Math" panose="02040503050406030204" pitchFamily="18" charset="0"/>
                          </a:rPr>
                        </m:ctrlPr>
                      </m:dPr>
                      <m:e>
                        <m:r>
                          <a:rPr lang="en-IN" b="1" i="1">
                            <a:latin typeface="Cambria Math" panose="02040503050406030204" pitchFamily="18" charset="0"/>
                          </a:rPr>
                          <m:t>𝒇</m:t>
                        </m:r>
                        <m:d>
                          <m:dPr>
                            <m:ctrlPr>
                              <a:rPr lang="en-IN" b="1" i="1">
                                <a:latin typeface="Cambria Math" panose="02040503050406030204" pitchFamily="18" charset="0"/>
                              </a:rPr>
                            </m:ctrlPr>
                          </m:dPr>
                          <m:e>
                            <m:sSub>
                              <m:sSubPr>
                                <m:ctrlPr>
                                  <a:rPr lang="en-IN" b="1" i="1">
                                    <a:latin typeface="Cambria Math" panose="02040503050406030204" pitchFamily="18" charset="0"/>
                                  </a:rPr>
                                </m:ctrlPr>
                              </m:sSubPr>
                              <m:e>
                                <m:r>
                                  <a:rPr lang="en-IN" b="1" i="1">
                                    <a:latin typeface="Cambria Math" panose="02040503050406030204" pitchFamily="18" charset="0"/>
                                  </a:rPr>
                                  <m:t>𝒙</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e>
                        </m:d>
                        <m:r>
                          <a:rPr lang="en-IN" b="1" i="1">
                            <a:latin typeface="Cambria Math" panose="02040503050406030204" pitchFamily="18" charset="0"/>
                          </a:rPr>
                          <m:t>+</m:t>
                        </m:r>
                        <m:r>
                          <a:rPr lang="en-IN" b="1" i="1">
                            <a:latin typeface="Cambria Math" panose="02040503050406030204" pitchFamily="18" charset="0"/>
                          </a:rPr>
                          <m:t>𝒇</m:t>
                        </m:r>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𝒙</m:t>
                            </m:r>
                          </m:e>
                          <m:sub>
                            <m:r>
                              <a:rPr lang="en-IN" b="1" i="1">
                                <a:latin typeface="Cambria Math" panose="02040503050406030204" pitchFamily="18" charset="0"/>
                              </a:rPr>
                              <m:t>𝒏</m:t>
                            </m:r>
                          </m:sub>
                        </m:sSub>
                        <m:r>
                          <a:rPr lang="en-IN" b="1" i="1">
                            <a:latin typeface="Cambria Math" panose="02040503050406030204" pitchFamily="18" charset="0"/>
                          </a:rPr>
                          <m:t>,</m:t>
                        </m:r>
                        <m:sSubSup>
                          <m:sSubSupPr>
                            <m:ctrlPr>
                              <a:rPr lang="en-IN" b="1" i="1">
                                <a:latin typeface="Cambria Math" panose="02040503050406030204" pitchFamily="18" charset="0"/>
                              </a:rPr>
                            </m:ctrlPr>
                          </m:sSubSupPr>
                          <m:e>
                            <m:r>
                              <a:rPr lang="en-IN" b="1" i="1">
                                <a:latin typeface="Cambria Math" panose="02040503050406030204" pitchFamily="18" charset="0"/>
                              </a:rPr>
                              <m:t>𝒚</m:t>
                            </m:r>
                          </m:e>
                          <m:sub>
                            <m:r>
                              <a:rPr lang="en-IN" b="1" i="1">
                                <a:latin typeface="Cambria Math" panose="02040503050406030204" pitchFamily="18" charset="0"/>
                              </a:rPr>
                              <m:t>𝒏</m:t>
                            </m:r>
                          </m:sub>
                          <m:sup>
                            <m:r>
                              <a:rPr lang="en-IN" b="1" i="1">
                                <a:latin typeface="Cambria Math" panose="02040503050406030204" pitchFamily="18" charset="0"/>
                              </a:rPr>
                              <m:t>(</m:t>
                            </m:r>
                            <m:r>
                              <a:rPr lang="en-IN" b="1" i="1">
                                <a:latin typeface="Cambria Math" panose="02040503050406030204" pitchFamily="18" charset="0"/>
                              </a:rPr>
                              <m:t>𝑬</m:t>
                            </m:r>
                            <m:r>
                              <a:rPr lang="en-IN" b="1" i="1">
                                <a:latin typeface="Cambria Math" panose="02040503050406030204" pitchFamily="18" charset="0"/>
                              </a:rPr>
                              <m:t>)</m:t>
                            </m:r>
                          </m:sup>
                        </m:sSubSup>
                        <m:r>
                          <a:rPr lang="en-IN" b="1" i="1">
                            <a:latin typeface="Cambria Math" panose="02040503050406030204" pitchFamily="18" charset="0"/>
                          </a:rPr>
                          <m:t>)</m:t>
                        </m:r>
                      </m:e>
                    </m:d>
                  </m:oMath>
                </a14:m>
                <a:r>
                  <a:rPr lang="en-IN" b="1" dirty="0">
                    <a:latin typeface="Times New Roman" panose="02020603050405020304" pitchFamily="18" charset="0"/>
                    <a:cs typeface="Times New Roman" panose="02020603050405020304" pitchFamily="18" charset="0"/>
                  </a:rPr>
                  <a:t>---(3)</a:t>
                </a:r>
              </a:p>
              <a:p>
                <a:pPr marL="0" indent="0">
                  <a:buNone/>
                </a:pPr>
                <a:r>
                  <a:rPr lang="en-IN" dirty="0">
                    <a:latin typeface="Times New Roman" panose="02020603050405020304" pitchFamily="18" charset="0"/>
                    <a:cs typeface="Times New Roman" panose="02020603050405020304" pitchFamily="18" charset="0"/>
                  </a:rPr>
                  <a:t>The method of computing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𝑛</m:t>
                        </m:r>
                      </m:sub>
                    </m:sSub>
                  </m:oMath>
                </a14:m>
                <a:r>
                  <a:rPr lang="en-IN" dirty="0">
                    <a:latin typeface="Times New Roman" panose="02020603050405020304" pitchFamily="18" charset="0"/>
                    <a:cs typeface="Times New Roman" panose="02020603050405020304" pitchFamily="18" charset="0"/>
                  </a:rPr>
                  <a:t> using (3) is known as Modified Euler’s method.</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1217" t="-2747"/>
                </a:stretch>
              </a:blipFill>
            </p:spPr>
            <p:txBody>
              <a:bodyPr/>
              <a:lstStyle/>
              <a:p>
                <a:r>
                  <a:rPr lang="en-IN">
                    <a:noFill/>
                  </a:rPr>
                  <a:t> </a:t>
                </a:r>
              </a:p>
            </p:txBody>
          </p:sp>
        </mc:Fallback>
      </mc:AlternateContent>
    </p:spTree>
    <p:extLst>
      <p:ext uri="{BB962C8B-B14F-4D97-AF65-F5344CB8AC3E}">
        <p14:creationId xmlns:p14="http://schemas.microsoft.com/office/powerpoint/2010/main" val="47589736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normAutofit fontScale="92500" lnSpcReduction="10000"/>
              </a:bodyPr>
              <a:lstStyle/>
              <a:p>
                <a:pPr marL="0" indent="0">
                  <a:buNone/>
                </a:pPr>
                <a:r>
                  <a:rPr lang="en-IN" sz="2400" dirty="0">
                    <a:latin typeface="Times New Roman" panose="02020603050405020304" pitchFamily="18" charset="0"/>
                    <a:cs typeface="Times New Roman" panose="02020603050405020304" pitchFamily="18" charset="0"/>
                  </a:rPr>
                  <a:t>The process of improving the approximation can be continued by obtaining replacing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𝑛</m:t>
                        </m:r>
                      </m:sub>
                      <m:sup>
                        <m:r>
                          <a:rPr lang="en-IN" sz="2400" i="1">
                            <a:latin typeface="Cambria Math" panose="02040503050406030204" pitchFamily="18" charset="0"/>
                          </a:rPr>
                          <m:t>(1)</m:t>
                        </m:r>
                      </m:sup>
                    </m:sSubSup>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𝑛</m:t>
                        </m:r>
                      </m:sub>
                      <m:sup>
                        <m:r>
                          <a:rPr lang="en-IN" sz="2400" i="1">
                            <a:latin typeface="Cambria Math" panose="02040503050406030204" pitchFamily="18" charset="0"/>
                          </a:rPr>
                          <m:t>(2)</m:t>
                        </m:r>
                      </m:sup>
                    </m:sSubSup>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𝑛</m:t>
                        </m:r>
                      </m:sub>
                      <m:sup>
                        <m:r>
                          <a:rPr lang="en-IN" sz="2400" i="1">
                            <a:latin typeface="Cambria Math" panose="02040503050406030204" pitchFamily="18" charset="0"/>
                          </a:rPr>
                          <m:t>(3)</m:t>
                        </m:r>
                      </m:sup>
                    </m:sSubSup>
                  </m:oMath>
                </a14:m>
                <a:r>
                  <a:rPr lang="en-IN" sz="2400" dirty="0">
                    <a:latin typeface="Times New Roman" panose="02020603050405020304" pitchFamily="18" charset="0"/>
                    <a:cs typeface="Times New Roman" panose="02020603050405020304" pitchFamily="18" charset="0"/>
                  </a:rPr>
                  <a:t> until the desired degree of accuracy is obtained.</a:t>
                </a:r>
              </a:p>
              <a:p>
                <a:pPr marL="0" indent="0">
                  <a:buNone/>
                </a:pPr>
                <a:r>
                  <a:rPr lang="en-IN" sz="2400" dirty="0">
                    <a:latin typeface="Times New Roman" panose="02020603050405020304" pitchFamily="18" charset="0"/>
                    <a:cs typeface="Times New Roman" panose="02020603050405020304" pitchFamily="18" charset="0"/>
                  </a:rPr>
                  <a:t>First approximation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Second approximation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Third approximation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(2)</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e>
                    </m:d>
                  </m:oMath>
                </a14:m>
                <a:r>
                  <a:rPr lang="en-IN" sz="2400" dirty="0">
                    <a:latin typeface="Times New Roman" panose="02020603050405020304" pitchFamily="18" charset="0"/>
                    <a:cs typeface="Times New Roman" panose="02020603050405020304" pitchFamily="18" charset="0"/>
                  </a:rPr>
                  <a:t>  and so </a:t>
                </a:r>
                <a:r>
                  <a:rPr lang="en-IN" sz="2400" dirty="0" smtClean="0">
                    <a:latin typeface="Times New Roman" panose="02020603050405020304" pitchFamily="18" charset="0"/>
                    <a:cs typeface="Times New Roman" panose="02020603050405020304" pitchFamily="18" charset="0"/>
                  </a:rPr>
                  <a:t>on.</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r>
                  <a:rPr lang="en-IN" sz="2600" dirty="0" smtClean="0">
                    <a:latin typeface="Times New Roman" panose="02020603050405020304" pitchFamily="18" charset="0"/>
                    <a:cs typeface="Times New Roman" panose="02020603050405020304" pitchFamily="18" charset="0"/>
                  </a:rPr>
                  <a:t>1.Using </a:t>
                </a:r>
                <a:r>
                  <a:rPr lang="en-IN" sz="2600" dirty="0">
                    <a:latin typeface="Times New Roman" panose="02020603050405020304" pitchFamily="18" charset="0"/>
                    <a:cs typeface="Times New Roman" panose="02020603050405020304" pitchFamily="18" charset="0"/>
                  </a:rPr>
                  <a:t>the modified Euler’s method, solve the IVP </a:t>
                </a: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f>
                      <m:fPr>
                        <m:ctrlPr>
                          <a:rPr lang="en-IN" sz="2600" i="1">
                            <a:latin typeface="Cambria Math" panose="02040503050406030204" pitchFamily="18" charset="0"/>
                          </a:rPr>
                        </m:ctrlPr>
                      </m:fPr>
                      <m:num>
                        <m:r>
                          <a:rPr lang="en-IN" sz="2600" i="1">
                            <a:latin typeface="Cambria Math" panose="02040503050406030204" pitchFamily="18" charset="0"/>
                          </a:rPr>
                          <m:t>1</m:t>
                        </m:r>
                      </m:num>
                      <m:den>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den>
                    </m:f>
                    <m:r>
                      <a:rPr lang="en-IN" sz="2600" i="1">
                        <a:latin typeface="Cambria Math" panose="02040503050406030204" pitchFamily="18" charset="0"/>
                      </a:rPr>
                      <m:t>, </m:t>
                    </m:r>
                    <m:r>
                      <a:rPr lang="en-IN" sz="2600" i="1">
                        <a:latin typeface="Cambria Math" panose="02040503050406030204" pitchFamily="18" charset="0"/>
                      </a:rPr>
                      <m:t>𝑦</m:t>
                    </m:r>
                    <m:d>
                      <m:dPr>
                        <m:ctrlPr>
                          <a:rPr lang="en-IN" sz="2600" i="1">
                            <a:latin typeface="Cambria Math" panose="02040503050406030204" pitchFamily="18" charset="0"/>
                          </a:rPr>
                        </m:ctrlPr>
                      </m:dPr>
                      <m:e>
                        <m:r>
                          <a:rPr lang="en-IN" sz="2600" i="1">
                            <a:latin typeface="Cambria Math" panose="02040503050406030204" pitchFamily="18" charset="0"/>
                          </a:rPr>
                          <m:t>0</m:t>
                        </m:r>
                      </m:e>
                    </m:d>
                    <m:r>
                      <a:rPr lang="en-IN" sz="2600" i="1">
                        <a:latin typeface="Cambria Math" panose="02040503050406030204" pitchFamily="18" charset="0"/>
                      </a:rPr>
                      <m:t>=1</m:t>
                    </m:r>
                  </m:oMath>
                </a14:m>
                <a:r>
                  <a:rPr lang="en-IN" sz="2600" dirty="0">
                    <a:latin typeface="Times New Roman" panose="02020603050405020304" pitchFamily="18" charset="0"/>
                    <a:cs typeface="Times New Roman" panose="02020603050405020304" pitchFamily="18" charset="0"/>
                  </a:rPr>
                  <a:t> at points x=0.5 and x=1 in steps of length h=0.5. Carry out two modifications at each step.</a:t>
                </a:r>
              </a:p>
              <a:p>
                <a:pPr marL="0" indent="0">
                  <a:buNone/>
                </a:pPr>
                <a:r>
                  <a:rPr lang="en-IN" sz="2600" b="1" dirty="0" smtClean="0">
                    <a:latin typeface="Times New Roman" panose="02020603050405020304" pitchFamily="18" charset="0"/>
                    <a:cs typeface="Times New Roman" panose="02020603050405020304" pitchFamily="18" charset="0"/>
                  </a:rPr>
                  <a:t>Sol:</a:t>
                </a:r>
                <a:endParaRPr lang="en-IN" sz="26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r>
                      <a:rPr lang="en-IN" sz="2600" i="1">
                        <a:latin typeface="Cambria Math" panose="02040503050406030204" pitchFamily="18" charset="0"/>
                      </a:rPr>
                      <m:t>𝑓</m:t>
                    </m:r>
                    <m:r>
                      <a:rPr lang="en-IN" sz="2600" i="1">
                        <a:latin typeface="Cambria Math" panose="02040503050406030204" pitchFamily="18" charset="0"/>
                      </a:rPr>
                      <m:t>(</m:t>
                    </m:r>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r>
                      <a:rPr lang="en-IN" sz="2600" i="1">
                        <a:latin typeface="Cambria Math" panose="02040503050406030204" pitchFamily="18" charset="0"/>
                      </a:rPr>
                      <m:t>)=</m:t>
                    </m:r>
                    <m:f>
                      <m:fPr>
                        <m:ctrlPr>
                          <a:rPr lang="en-IN" sz="2600" i="1">
                            <a:latin typeface="Cambria Math" panose="02040503050406030204" pitchFamily="18" charset="0"/>
                          </a:rPr>
                        </m:ctrlPr>
                      </m:fPr>
                      <m:num>
                        <m:r>
                          <a:rPr lang="en-IN" sz="2600" i="1">
                            <a:latin typeface="Cambria Math" panose="02040503050406030204" pitchFamily="18" charset="0"/>
                          </a:rPr>
                          <m:t>1</m:t>
                        </m:r>
                      </m:num>
                      <m:den>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den>
                    </m:f>
                  </m:oMath>
                </a14:m>
                <a:r>
                  <a:rPr lang="en-IN" sz="26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r>
                      <a:rPr lang="en-IN" sz="2600" i="1">
                        <a:latin typeface="Cambria Math" panose="02040503050406030204" pitchFamily="18" charset="0"/>
                      </a:rPr>
                      <m:t>=0 ,</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=1 </m:t>
                    </m:r>
                    <m:r>
                      <a:rPr lang="en-IN" sz="2600" i="1">
                        <a:latin typeface="Cambria Math" panose="02040503050406030204" pitchFamily="18" charset="0"/>
                      </a:rPr>
                      <m:t>𝑡𝑎𝑘𝑖𝑛𝑔</m:t>
                    </m:r>
                    <m:r>
                      <a:rPr lang="en-IN" sz="2600" i="1">
                        <a:latin typeface="Cambria Math" panose="02040503050406030204" pitchFamily="18" charset="0"/>
                      </a:rPr>
                      <m:t> </m:t>
                    </m:r>
                    <m:r>
                      <a:rPr lang="en-IN" sz="2600" i="1">
                        <a:latin typeface="Cambria Math" panose="02040503050406030204" pitchFamily="18" charset="0"/>
                      </a:rPr>
                      <m:t>h</m:t>
                    </m:r>
                    <m:r>
                      <a:rPr lang="en-IN" sz="2600" i="1">
                        <a:latin typeface="Cambria Math" panose="02040503050406030204" pitchFamily="18" charset="0"/>
                      </a:rPr>
                      <m:t>=0.5</m:t>
                    </m:r>
                  </m:oMath>
                </a14:m>
                <a:endParaRPr lang="en-IN" sz="26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928" t="-2247"/>
                </a:stretch>
              </a:blipFill>
            </p:spPr>
            <p:txBody>
              <a:bodyPr/>
              <a:lstStyle/>
              <a:p>
                <a:r>
                  <a:rPr lang="en-IN">
                    <a:noFill/>
                  </a:rPr>
                  <a:t> </a:t>
                </a:r>
              </a:p>
            </p:txBody>
          </p:sp>
        </mc:Fallback>
      </mc:AlternateContent>
    </p:spTree>
    <p:extLst>
      <p:ext uri="{BB962C8B-B14F-4D97-AF65-F5344CB8AC3E}">
        <p14:creationId xmlns:p14="http://schemas.microsoft.com/office/powerpoint/2010/main" val="70616507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lstStyle/>
              <a:p>
                <a:pPr marL="0" indent="0">
                  <a:buNone/>
                </a:pPr>
                <a14:m>
                  <m:oMath xmlns:m="http://schemas.openxmlformats.org/officeDocument/2006/math">
                    <m:sSubSup>
                      <m:sSubSupPr>
                        <m:ctrlPr>
                          <a:rPr lang="en-IN" sz="2400" i="1" smtClean="0">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   =1+</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0+1</m:t>
                        </m:r>
                      </m:den>
                    </m:f>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𝟓</m:t>
                    </m:r>
                  </m:oMath>
                </a14:m>
                <a:r>
                  <a:rPr lang="en-IN" sz="2400" dirty="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First modification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t>                                                 </a:t>
                </a:r>
                <a14:m>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𝐸</m:t>
                                </m:r>
                              </m:sup>
                            </m:sSubSup>
                          </m:den>
                        </m:f>
                        <m:r>
                          <a:rPr lang="en-IN" sz="2400" i="1">
                            <a:latin typeface="Cambria Math" panose="02040503050406030204" pitchFamily="18" charset="0"/>
                          </a:rPr>
                          <m:t>  </m:t>
                        </m:r>
                      </m:e>
                    </m:d>
                  </m:oMath>
                </a14:m>
                <a:endParaRPr lang="en-IN" sz="2400" i="1" dirty="0" smtClean="0"/>
              </a:p>
              <a:p>
                <a:pPr marL="0" indent="0">
                  <a:buNone/>
                </a:pPr>
                <a:r>
                  <a:rPr lang="en-IN" sz="2400" dirty="0"/>
                  <a:t> </a:t>
                </a:r>
                <a:r>
                  <a:rPr lang="en-IN" sz="2400" dirty="0" smtClean="0"/>
                  <a:t>                                               </a:t>
                </a:r>
                <a14:m>
                  <m:oMath xmlns:m="http://schemas.openxmlformats.org/officeDocument/2006/math">
                    <m:r>
                      <a:rPr lang="en-IN" sz="2400" i="1">
                        <a:latin typeface="Cambria Math" panose="02040503050406030204" pitchFamily="18" charset="0"/>
                      </a:rPr>
                      <m:t>=1+</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0+1</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0.5+1.5</m:t>
                            </m:r>
                          </m:den>
                        </m:f>
                        <m:r>
                          <a:rPr lang="en-IN" sz="2400" i="1">
                            <a:latin typeface="Cambria Math" panose="02040503050406030204" pitchFamily="18" charset="0"/>
                          </a:rPr>
                          <m:t>  </m:t>
                        </m:r>
                      </m:e>
                    </m:d>
                    <m:r>
                      <a:rPr lang="en-IN" sz="2400" b="1"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𝟑𝟕𝟓</m:t>
                    </m:r>
                  </m:oMath>
                </a14:m>
                <a:endParaRPr lang="en-IN" sz="2400" b="1"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Second </a:t>
                </a:r>
                <a:r>
                  <a:rPr lang="en-IN" sz="2400" dirty="0">
                    <a:latin typeface="Times New Roman" panose="02020603050405020304" pitchFamily="18" charset="0"/>
                    <a:cs typeface="Times New Roman" panose="02020603050405020304" pitchFamily="18" charset="0"/>
                  </a:rPr>
                  <a:t>modification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(2)</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den>
                          </m:f>
                          <m:r>
                            <a:rPr lang="en-IN" sz="2400" i="1">
                              <a:latin typeface="Cambria Math" panose="02040503050406030204" pitchFamily="18" charset="0"/>
                            </a:rPr>
                            <m:t>  </m:t>
                          </m:r>
                        </m:e>
                      </m:d>
                    </m:oMath>
                  </m:oMathPara>
                </a14:m>
                <a:endParaRPr lang="en-IN" sz="2400" i="1" dirty="0" smtClean="0"/>
              </a:p>
              <a:p>
                <a:pPr marL="0" indent="0">
                  <a:buNone/>
                </a:pPr>
                <a:r>
                  <a:rPr lang="en-IN" sz="2400" dirty="0" smtClean="0"/>
                  <a:t>                                               </a:t>
                </a:r>
                <a14:m>
                  <m:oMath xmlns:m="http://schemas.openxmlformats.org/officeDocument/2006/math">
                    <m:r>
                      <a:rPr lang="en-IN" sz="2400" i="1">
                        <a:latin typeface="Cambria Math" panose="02040503050406030204" pitchFamily="18" charset="0"/>
                      </a:rPr>
                      <m:t>=1+</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0+1</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0.5+1.375</m:t>
                            </m:r>
                          </m:den>
                        </m:f>
                        <m:r>
                          <a:rPr lang="en-IN" sz="2400" i="1">
                            <a:latin typeface="Cambria Math" panose="02040503050406030204" pitchFamily="18" charset="0"/>
                          </a:rPr>
                          <m:t>  </m:t>
                        </m:r>
                      </m:e>
                    </m:d>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𝟑𝟖𝟑𝟑</m:t>
                    </m:r>
                  </m:oMath>
                </a14:m>
                <a:endParaRPr lang="en-IN" sz="2400" b="1"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928" t="-125"/>
                </a:stretch>
              </a:blipFill>
            </p:spPr>
            <p:txBody>
              <a:bodyPr/>
              <a:lstStyle/>
              <a:p>
                <a:r>
                  <a:rPr lang="en-IN">
                    <a:noFill/>
                  </a:rPr>
                  <a:t> </a:t>
                </a:r>
              </a:p>
            </p:txBody>
          </p:sp>
        </mc:Fallback>
      </mc:AlternateContent>
    </p:spTree>
    <p:extLst>
      <p:ext uri="{BB962C8B-B14F-4D97-AF65-F5344CB8AC3E}">
        <p14:creationId xmlns:p14="http://schemas.microsoft.com/office/powerpoint/2010/main" val="10126132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129049"/>
              </a:xfrm>
            </p:spPr>
            <p:txBody>
              <a:bodyPr>
                <a:normAutofit lnSpcReduction="10000"/>
              </a:bodyPr>
              <a:lstStyle/>
              <a:p>
                <a:pPr marL="0" indent="0">
                  <a:buNone/>
                </a:pPr>
                <a:r>
                  <a:rPr lang="en-IN" sz="2000" dirty="0" smtClean="0">
                    <a:latin typeface="Times New Roman" panose="02020603050405020304" pitchFamily="18" charset="0"/>
                    <a:cs typeface="Times New Roman" panose="02020603050405020304" pitchFamily="18" charset="0"/>
                  </a:rPr>
                  <a:t>Next, to compute the solution </a:t>
                </a:r>
                <a14:m>
                  <m:oMath xmlns:m="http://schemas.openxmlformats.org/officeDocument/2006/math">
                    <m:sSub>
                      <m:sSubPr>
                        <m:ctrlPr>
                          <a:rPr lang="en-IN" sz="2000" i="1">
                            <a:latin typeface="Cambria Math" panose="02040503050406030204" pitchFamily="18" charset="0"/>
                          </a:rPr>
                        </m:ctrlPr>
                      </m:sSubPr>
                      <m:e>
                        <m:r>
                          <a:rPr lang="en-IN" sz="2000" i="1">
                            <a:latin typeface="Cambria Math" panose="02040503050406030204" pitchFamily="18" charset="0"/>
                          </a:rPr>
                          <m:t>𝑦</m:t>
                        </m:r>
                      </m:e>
                      <m:sub>
                        <m:r>
                          <a:rPr lang="en-IN" sz="2000" i="1">
                            <a:latin typeface="Cambria Math" panose="02040503050406030204" pitchFamily="18" charset="0"/>
                          </a:rPr>
                          <m:t>2</m:t>
                        </m:r>
                      </m:sub>
                    </m:sSub>
                    <m:r>
                      <a:rPr lang="en-IN" sz="2000" i="1">
                        <a:latin typeface="Cambria Math" panose="02040503050406030204" pitchFamily="18" charset="0"/>
                      </a:rPr>
                      <m:t>=</m:t>
                    </m:r>
                    <m:r>
                      <a:rPr lang="en-IN" sz="2000" i="1">
                        <a:latin typeface="Cambria Math" panose="02040503050406030204" pitchFamily="18" charset="0"/>
                      </a:rPr>
                      <m:t>𝑦</m:t>
                    </m:r>
                    <m:d>
                      <m:dPr>
                        <m:ctrlPr>
                          <a:rPr lang="en-IN" sz="2000" i="1">
                            <a:latin typeface="Cambria Math" panose="02040503050406030204" pitchFamily="18" charset="0"/>
                          </a:rPr>
                        </m:ctrlPr>
                      </m:dPr>
                      <m:e>
                        <m:r>
                          <a:rPr lang="en-IN" sz="2000" i="1">
                            <a:latin typeface="Cambria Math" panose="02040503050406030204" pitchFamily="18" charset="0"/>
                          </a:rPr>
                          <m:t>1</m:t>
                        </m:r>
                      </m:e>
                    </m:d>
                    <m:r>
                      <a:rPr lang="en-IN" sz="2000" i="1">
                        <a:latin typeface="Cambria Math" panose="02040503050406030204" pitchFamily="18" charset="0"/>
                      </a:rPr>
                      <m:t>𝑎𝑛𝑑</m:t>
                    </m:r>
                    <m:r>
                      <a:rPr lang="en-IN" sz="2000" i="1">
                        <a:latin typeface="Cambria Math" panose="02040503050406030204" pitchFamily="18" charset="0"/>
                      </a:rPr>
                      <m:t> </m:t>
                    </m:r>
                    <m:r>
                      <a:rPr lang="en-IN" sz="2000" i="1">
                        <a:latin typeface="Cambria Math" panose="02040503050406030204" pitchFamily="18" charset="0"/>
                      </a:rPr>
                      <m:t>𝑙𝑒𝑡</m:t>
                    </m:r>
                    <m:r>
                      <a:rPr lang="en-IN" sz="2000" i="1">
                        <a:latin typeface="Cambria Math" panose="02040503050406030204" pitchFamily="18" charset="0"/>
                      </a:rPr>
                      <m:t> </m:t>
                    </m:r>
                    <m:r>
                      <a:rPr lang="en-IN" sz="2000" i="1">
                        <a:latin typeface="Cambria Math" panose="02040503050406030204" pitchFamily="18" charset="0"/>
                      </a:rPr>
                      <m:t>𝑢𝑠</m:t>
                    </m:r>
                    <m:r>
                      <a:rPr lang="en-IN" sz="2000" i="1">
                        <a:latin typeface="Cambria Math" panose="02040503050406030204" pitchFamily="18" charset="0"/>
                      </a:rPr>
                      <m:t> </m:t>
                    </m:r>
                    <m:r>
                      <a:rPr lang="en-IN" sz="2000" i="1">
                        <a:latin typeface="Cambria Math" panose="02040503050406030204" pitchFamily="18" charset="0"/>
                      </a:rPr>
                      <m:t>𝑐𝑜𝑛𝑠𝑖𝑑𝑒𝑟</m:t>
                    </m:r>
                    <m:r>
                      <a:rPr lang="en-IN" sz="2000" i="1">
                        <a:latin typeface="Cambria Math" panose="02040503050406030204" pitchFamily="18" charset="0"/>
                      </a:rPr>
                      <m:t> </m:t>
                    </m:r>
                    <m:sSub>
                      <m:sSubPr>
                        <m:ctrlPr>
                          <a:rPr lang="en-IN" sz="2000" i="1">
                            <a:latin typeface="Cambria Math" panose="02040503050406030204" pitchFamily="18" charset="0"/>
                          </a:rPr>
                        </m:ctrlPr>
                      </m:sSubPr>
                      <m:e>
                        <m:r>
                          <a:rPr lang="en-IN" sz="2000" i="1">
                            <a:latin typeface="Cambria Math" panose="02040503050406030204" pitchFamily="18" charset="0"/>
                          </a:rPr>
                          <m:t>𝑥</m:t>
                        </m:r>
                      </m:e>
                      <m:sub>
                        <m:r>
                          <a:rPr lang="en-IN" sz="2000" i="1">
                            <a:latin typeface="Cambria Math" panose="02040503050406030204" pitchFamily="18" charset="0"/>
                          </a:rPr>
                          <m:t>0</m:t>
                        </m:r>
                      </m:sub>
                    </m:sSub>
                    <m:r>
                      <a:rPr lang="en-IN" sz="2000" i="1">
                        <a:latin typeface="Cambria Math" panose="02040503050406030204" pitchFamily="18" charset="0"/>
                      </a:rPr>
                      <m:t>=0.5 ,</m:t>
                    </m:r>
                    <m:sSub>
                      <m:sSubPr>
                        <m:ctrlPr>
                          <a:rPr lang="en-IN" sz="2000" i="1">
                            <a:latin typeface="Cambria Math" panose="02040503050406030204" pitchFamily="18" charset="0"/>
                          </a:rPr>
                        </m:ctrlPr>
                      </m:sSubPr>
                      <m:e>
                        <m:r>
                          <a:rPr lang="en-IN" sz="2000" i="1">
                            <a:latin typeface="Cambria Math" panose="02040503050406030204" pitchFamily="18" charset="0"/>
                          </a:rPr>
                          <m:t>𝑦</m:t>
                        </m:r>
                      </m:e>
                      <m:sub>
                        <m:r>
                          <a:rPr lang="en-IN" sz="2000" i="1">
                            <a:latin typeface="Cambria Math" panose="02040503050406030204" pitchFamily="18" charset="0"/>
                          </a:rPr>
                          <m:t>0</m:t>
                        </m:r>
                      </m:sub>
                    </m:sSub>
                    <m:r>
                      <a:rPr lang="en-IN" sz="2000" i="1">
                        <a:latin typeface="Cambria Math" panose="02040503050406030204" pitchFamily="18" charset="0"/>
                      </a:rPr>
                      <m:t>=1.3833</m:t>
                    </m:r>
                  </m:oMath>
                </a14:m>
                <a:endParaRPr lang="en-IN" sz="20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   =1.3833+</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0.5+1.3833</m:t>
                        </m:r>
                      </m:den>
                    </m:f>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𝟔𝟒𝟖𝟖</m:t>
                    </m:r>
                  </m:oMath>
                </a14:m>
                <a:r>
                  <a:rPr lang="en-IN" sz="2400" b="1" dirty="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First </a:t>
                </a:r>
                <a:r>
                  <a:rPr lang="en-IN" sz="2400" dirty="0" smtClean="0">
                    <a:latin typeface="Times New Roman" panose="02020603050405020304" pitchFamily="18" charset="0"/>
                    <a:cs typeface="Times New Roman" panose="02020603050405020304" pitchFamily="18" charset="0"/>
                  </a:rPr>
                  <a:t>modification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e>
                    </m:d>
                  </m:oMath>
                </a14:m>
                <a:endParaRPr lang="en-IN" sz="2400" i="1" dirty="0" smtClean="0"/>
              </a:p>
              <a:p>
                <a:pPr marL="0" indent="0">
                  <a:buNone/>
                </a:pPr>
                <a:r>
                  <a:rPr lang="en-IN" sz="2400" dirty="0" smtClean="0"/>
                  <a:t>                                            </a:t>
                </a:r>
                <a14:m>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𝐸</m:t>
                                </m:r>
                              </m:sup>
                            </m:sSubSup>
                          </m:den>
                        </m:f>
                        <m:r>
                          <a:rPr lang="en-IN" sz="2400" i="1">
                            <a:latin typeface="Cambria Math" panose="02040503050406030204" pitchFamily="18" charset="0"/>
                          </a:rPr>
                          <m:t>  </m:t>
                        </m:r>
                      </m:e>
                    </m:d>
                  </m:oMath>
                </a14:m>
                <a:r>
                  <a:rPr lang="en-IN" sz="2400" i="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=1.3833+</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0.5+1.3833</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1+1.6488</m:t>
                            </m:r>
                          </m:den>
                        </m:f>
                      </m:e>
                    </m:d>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𝟔𝟏𝟎𝟒</m:t>
                    </m:r>
                    <m:r>
                      <a:rPr lang="en-IN" sz="2400" i="1">
                        <a:latin typeface="Cambria Math" panose="02040503050406030204" pitchFamily="18" charset="0"/>
                      </a:rPr>
                      <m:t>  </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Second </a:t>
                </a:r>
                <a:r>
                  <a:rPr lang="en-IN" sz="2400" dirty="0">
                    <a:latin typeface="Times New Roman" panose="02020603050405020304" pitchFamily="18" charset="0"/>
                    <a:cs typeface="Times New Roman" panose="02020603050405020304" pitchFamily="18" charset="0"/>
                  </a:rPr>
                  <a:t>modification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(2)</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t>                                               </a:t>
                </a:r>
                <a14:m>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den>
                        </m:f>
                        <m:r>
                          <a:rPr lang="en-IN" sz="2400" i="1">
                            <a:latin typeface="Cambria Math" panose="02040503050406030204" pitchFamily="18" charset="0"/>
                          </a:rPr>
                          <m:t>  </m:t>
                        </m:r>
                      </m:e>
                    </m:d>
                  </m:oMath>
                </a14:m>
                <a:r>
                  <a:rPr lang="en-IN" sz="2400" i="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=1.3833+</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0.5+1.3833</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1+1.6104</m:t>
                            </m:r>
                          </m:den>
                        </m:f>
                      </m:e>
                    </m:d>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𝟔𝟏𝟏𝟖</m:t>
                    </m:r>
                    <m:r>
                      <a:rPr lang="en-IN" sz="2400" b="1" i="1">
                        <a:latin typeface="Cambria Math" panose="02040503050406030204" pitchFamily="18" charset="0"/>
                      </a:rPr>
                      <m:t> </m:t>
                    </m:r>
                    <m:r>
                      <a:rPr lang="en-IN" sz="2400" i="1">
                        <a:latin typeface="Cambria Math" panose="02040503050406030204" pitchFamily="18" charset="0"/>
                      </a:rPr>
                      <m:t> </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The required solution are y(0.5)=1.3833 and y(1)=1.6118</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129049"/>
              </a:xfrm>
              <a:blipFill>
                <a:blip r:embed="rId2" cstate="print"/>
                <a:stretch>
                  <a:fillRect l="-928" t="-1784"/>
                </a:stretch>
              </a:blipFill>
            </p:spPr>
            <p:txBody>
              <a:bodyPr/>
              <a:lstStyle/>
              <a:p>
                <a:r>
                  <a:rPr lang="en-IN">
                    <a:noFill/>
                  </a:rPr>
                  <a:t> </a:t>
                </a:r>
              </a:p>
            </p:txBody>
          </p:sp>
        </mc:Fallback>
      </mc:AlternateContent>
    </p:spTree>
    <p:extLst>
      <p:ext uri="{BB962C8B-B14F-4D97-AF65-F5344CB8AC3E}">
        <p14:creationId xmlns:p14="http://schemas.microsoft.com/office/powerpoint/2010/main" val="36523002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044966"/>
              </a:xfrm>
            </p:spPr>
            <p:txBody>
              <a:bodyPr>
                <a:normAutofit fontScale="92500" lnSpcReduction="10000"/>
              </a:bodyPr>
              <a:lstStyle/>
              <a:p>
                <a:pPr marL="0" indent="0">
                  <a:buNone/>
                </a:pPr>
                <a:r>
                  <a:rPr lang="en-IN" b="1" u="sng" dirty="0">
                    <a:latin typeface="Times New Roman" panose="02020603050405020304" pitchFamily="18" charset="0"/>
                    <a:cs typeface="Times New Roman" panose="02020603050405020304" pitchFamily="18" charset="0"/>
                  </a:rPr>
                  <a:t>RUNGE- KUTTA  METHOD (R-K METHOD)  </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Consider the IVP  </a:t>
                </a:r>
                <a14:m>
                  <m:oMath xmlns:m="http://schemas.openxmlformats.org/officeDocument/2006/math">
                    <m:f>
                      <m:fPr>
                        <m:ctrlPr>
                          <a:rPr lang="en-IN" i="1">
                            <a:latin typeface="Cambria Math" panose="02040503050406030204" pitchFamily="18" charset="0"/>
                          </a:rPr>
                        </m:ctrlPr>
                      </m:fPr>
                      <m:num>
                        <m:r>
                          <a:rPr lang="en-IN" i="1">
                            <a:latin typeface="Cambria Math" panose="02040503050406030204" pitchFamily="18" charset="0"/>
                          </a:rPr>
                          <m:t>𝑑𝑦</m:t>
                        </m:r>
                      </m:num>
                      <m:den>
                        <m:r>
                          <a:rPr lang="en-IN" i="1">
                            <a:latin typeface="Cambria Math" panose="02040503050406030204" pitchFamily="18" charset="0"/>
                          </a:rPr>
                          <m:t>𝑑𝑥</m:t>
                        </m:r>
                      </m:den>
                    </m:f>
                    <m:r>
                      <a:rPr lang="en-IN" i="1">
                        <a:latin typeface="Cambria Math" panose="02040503050406030204" pitchFamily="18" charset="0"/>
                      </a:rPr>
                      <m:t>=</m:t>
                    </m:r>
                    <m:r>
                      <a:rPr lang="en-IN" i="1">
                        <a:latin typeface="Cambria Math" panose="02040503050406030204" pitchFamily="18" charset="0"/>
                      </a:rPr>
                      <m:t>𝑓</m:t>
                    </m:r>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𝑦</m:t>
                    </m:r>
                    <m:r>
                      <a:rPr lang="en-IN" i="1">
                        <a:latin typeface="Cambria Math" panose="02040503050406030204" pitchFamily="18" charset="0"/>
                      </a:rPr>
                      <m:t>),</m:t>
                    </m:r>
                    <m:r>
                      <a:rPr lang="en-IN" i="1">
                        <a:latin typeface="Cambria Math" panose="02040503050406030204" pitchFamily="18" charset="0"/>
                      </a:rPr>
                      <m:t>𝑦</m:t>
                    </m:r>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oMath>
                </a14:m>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1)</a:t>
                </a:r>
              </a:p>
              <a:p>
                <a:pPr marL="0" indent="0">
                  <a:buNone/>
                </a:pPr>
                <a:r>
                  <a:rPr lang="en-IN" dirty="0">
                    <a:latin typeface="Times New Roman" panose="02020603050405020304" pitchFamily="18" charset="0"/>
                    <a:cs typeface="Times New Roman" panose="02020603050405020304" pitchFamily="18" charset="0"/>
                  </a:rPr>
                  <a:t>To determine the solution of this problem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𝑛</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𝑛h</m:t>
                    </m:r>
                  </m:oMath>
                </a14:m>
                <a:r>
                  <a:rPr lang="en-IN" dirty="0">
                    <a:latin typeface="Times New Roman" panose="02020603050405020304" pitchFamily="18" charset="0"/>
                    <a:cs typeface="Times New Roman" panose="02020603050405020304" pitchFamily="18" charset="0"/>
                  </a:rPr>
                  <a:t> by using this method, where h is step length</a:t>
                </a:r>
              </a:p>
              <a:p>
                <a:pPr marL="0" indent="0">
                  <a:buNone/>
                </a:pPr>
                <a:r>
                  <a:rPr lang="en-IN" dirty="0">
                    <a:latin typeface="Times New Roman" panose="02020603050405020304" pitchFamily="18" charset="0"/>
                    <a:cs typeface="Times New Roman" panose="02020603050405020304" pitchFamily="18" charset="0"/>
                  </a:rPr>
                  <a:t>According to the Euler’s method , the solution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1</m:t>
                        </m:r>
                      </m:sub>
                    </m:sSub>
                    <m:r>
                      <a:rPr lang="en-IN" i="1">
                        <a:latin typeface="Cambria Math" panose="02040503050406030204" pitchFamily="18" charset="0"/>
                      </a:rPr>
                      <m:t> </m:t>
                    </m:r>
                    <m:r>
                      <a:rPr lang="en-IN" i="1">
                        <a:latin typeface="Cambria Math" panose="02040503050406030204" pitchFamily="18" charset="0"/>
                      </a:rPr>
                      <m:t>𝑖𝑠</m:t>
                    </m:r>
                    <m:r>
                      <a:rPr lang="en-IN" i="1">
                        <a:latin typeface="Cambria Math" panose="02040503050406030204" pitchFamily="18" charset="0"/>
                      </a:rPr>
                      <m:t> </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h𝑓</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r>
                      <a:rPr lang="en-IN">
                        <a:latin typeface="Cambria Math" panose="02040503050406030204" pitchFamily="18" charset="0"/>
                      </a:rPr>
                      <m:t> </m:t>
                    </m:r>
                    <m:r>
                      <a:rPr lang="en-IN" i="1">
                        <a:latin typeface="Cambria Math" panose="02040503050406030204" pitchFamily="18" charset="0"/>
                      </a:rPr>
                      <m:t> </m:t>
                    </m:r>
                  </m:oMath>
                </a14:m>
                <a:r>
                  <a:rPr lang="en-IN" dirty="0">
                    <a:latin typeface="Times New Roman" panose="02020603050405020304" pitchFamily="18" charset="0"/>
                    <a:cs typeface="Times New Roman" panose="02020603050405020304" pitchFamily="18" charset="0"/>
                  </a:rPr>
                  <a:t>. </a:t>
                </a:r>
              </a:p>
              <a:p>
                <a:pPr marL="0" indent="0">
                  <a:buNone/>
                </a:pPr>
                <a:r>
                  <a:rPr lang="en-IN" dirty="0">
                    <a:latin typeface="Times New Roman" panose="02020603050405020304" pitchFamily="18" charset="0"/>
                    <a:cs typeface="Times New Roman" panose="02020603050405020304" pitchFamily="18" charset="0"/>
                  </a:rPr>
                  <a:t>This can be rewritten as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1</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𝐾</m:t>
                    </m:r>
                  </m:oMath>
                </a14:m>
                <a:r>
                  <a:rPr lang="en-IN" dirty="0">
                    <a:latin typeface="Times New Roman" panose="02020603050405020304" pitchFamily="18" charset="0"/>
                    <a:cs typeface="Times New Roman" panose="02020603050405020304" pitchFamily="18" charset="0"/>
                  </a:rPr>
                  <a:t> </a:t>
                </a:r>
              </a:p>
              <a:p>
                <a:pPr marL="0" indent="0">
                  <a:buNone/>
                </a:pPr>
                <a:r>
                  <a:rPr lang="en-IN" dirty="0" smtClean="0">
                    <a:latin typeface="Times New Roman" panose="02020603050405020304" pitchFamily="18" charset="0"/>
                    <a:cs typeface="Times New Roman" panose="02020603050405020304" pitchFamily="18" charset="0"/>
                  </a:rPr>
                  <a:t>Where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1</m:t>
                        </m:r>
                      </m:sub>
                    </m:sSub>
                    <m:r>
                      <a:rPr lang="en-IN" i="1">
                        <a:latin typeface="Cambria Math" panose="02040503050406030204" pitchFamily="18" charset="0"/>
                      </a:rPr>
                      <m:t>=</m:t>
                    </m:r>
                    <m:r>
                      <a:rPr lang="en-IN" i="1">
                        <a:latin typeface="Cambria Math" panose="02040503050406030204" pitchFamily="18" charset="0"/>
                      </a:rPr>
                      <m:t>h𝑓</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oMath>
                </a14:m>
                <a:endParaRPr lang="en-IN"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2</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h</m:t>
                              </m:r>
                            </m:num>
                            <m:den>
                              <m:r>
                                <a:rPr lang="en-IN" i="1">
                                  <a:latin typeface="Cambria Math" panose="02040503050406030204" pitchFamily="18" charset="0"/>
                                </a:rPr>
                                <m:t>2</m:t>
                              </m:r>
                            </m:den>
                          </m:f>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1</m:t>
                                  </m:r>
                                </m:sub>
                              </m:sSub>
                            </m:num>
                            <m:den>
                              <m:r>
                                <a:rPr lang="en-IN" i="1">
                                  <a:latin typeface="Cambria Math" panose="02040503050406030204" pitchFamily="18" charset="0"/>
                                </a:rPr>
                                <m:t>2</m:t>
                              </m:r>
                            </m:den>
                          </m:f>
                        </m:e>
                      </m:d>
                    </m:oMath>
                  </m:oMathPara>
                </a14:m>
                <a:endParaRPr lang="en-IN"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3</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h</m:t>
                              </m:r>
                            </m:num>
                            <m:den>
                              <m:r>
                                <a:rPr lang="en-IN" i="1">
                                  <a:latin typeface="Cambria Math" panose="02040503050406030204" pitchFamily="18" charset="0"/>
                                </a:rPr>
                                <m:t>2</m:t>
                              </m:r>
                            </m:den>
                          </m:f>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2</m:t>
                                  </m:r>
                                </m:sub>
                              </m:sSub>
                            </m:num>
                            <m:den>
                              <m:r>
                                <a:rPr lang="en-IN" i="1">
                                  <a:latin typeface="Cambria Math" panose="02040503050406030204" pitchFamily="18" charset="0"/>
                                </a:rPr>
                                <m:t>2</m:t>
                              </m:r>
                            </m:den>
                          </m:f>
                        </m:e>
                      </m:d>
                    </m:oMath>
                  </m:oMathPara>
                </a14:m>
                <a:endParaRPr lang="en-IN"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4</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h</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3</m:t>
                              </m:r>
                            </m:sub>
                          </m:sSub>
                        </m:e>
                      </m:d>
                    </m:oMath>
                  </m:oMathPara>
                </a14:m>
                <a:endParaRPr lang="en-IN"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044966"/>
              </a:xfrm>
              <a:blipFill>
                <a:blip r:embed="rId2" cstate="print"/>
                <a:stretch>
                  <a:fillRect l="-1043" t="-2657" b="-1932"/>
                </a:stretch>
              </a:blipFill>
            </p:spPr>
            <p:txBody>
              <a:bodyPr/>
              <a:lstStyle/>
              <a:p>
                <a:r>
                  <a:rPr lang="en-IN">
                    <a:noFill/>
                  </a:rPr>
                  <a:t> </a:t>
                </a:r>
              </a:p>
            </p:txBody>
          </p:sp>
        </mc:Fallback>
      </mc:AlternateContent>
    </p:spTree>
    <p:extLst>
      <p:ext uri="{BB962C8B-B14F-4D97-AF65-F5344CB8AC3E}">
        <p14:creationId xmlns:p14="http://schemas.microsoft.com/office/powerpoint/2010/main" val="37688438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181600"/>
              </a:xfrm>
            </p:spPr>
            <p:txBody>
              <a:bodyPr>
                <a:normAutofit fontScale="85000" lnSpcReduction="20000"/>
              </a:bodyPr>
              <a:lstStyle/>
              <a:p>
                <a:pPr marL="0" indent="0">
                  <a:buNone/>
                </a:pPr>
                <a14:m>
                  <m:oMath xmlns:m="http://schemas.openxmlformats.org/officeDocument/2006/math">
                    <m:sSub>
                      <m:sSubPr>
                        <m:ctrlPr>
                          <a:rPr lang="en-IN" b="1" i="1" smtClean="0">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𝟎</m:t>
                        </m:r>
                      </m:sub>
                    </m:sSub>
                    <m:r>
                      <a:rPr lang="en-IN" b="1" i="1">
                        <a:latin typeface="Cambria Math" panose="02040503050406030204" pitchFamily="18" charset="0"/>
                      </a:rPr>
                      <m:t>+</m:t>
                    </m:r>
                    <m:f>
                      <m:fPr>
                        <m:ctrlPr>
                          <a:rPr lang="en-IN" b="1" i="1">
                            <a:latin typeface="Cambria Math" panose="02040503050406030204" pitchFamily="18" charset="0"/>
                          </a:rPr>
                        </m:ctrlPr>
                      </m:fPr>
                      <m:num>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𝟏</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𝟐</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𝟑</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𝟒</m:t>
                            </m:r>
                          </m:sub>
                        </m:sSub>
                      </m:num>
                      <m:den>
                        <m:r>
                          <a:rPr lang="en-IN" b="1" i="1">
                            <a:latin typeface="Cambria Math" panose="02040503050406030204" pitchFamily="18" charset="0"/>
                          </a:rPr>
                          <m:t>𝟔</m:t>
                        </m:r>
                      </m:den>
                    </m:f>
                  </m:oMath>
                </a14:m>
                <a:r>
                  <a:rPr lang="en-IN" dirty="0"/>
                  <a:t>    </a:t>
                </a:r>
                <a:r>
                  <a:rPr lang="en-IN" sz="2400" dirty="0">
                    <a:latin typeface="Times New Roman" panose="02020603050405020304" pitchFamily="18" charset="0"/>
                    <a:cs typeface="Times New Roman" panose="02020603050405020304" pitchFamily="18" charset="0"/>
                  </a:rPr>
                  <a:t>is an approximate solution for the </a:t>
                </a:r>
                <a:r>
                  <a:rPr lang="en-IN" sz="2400" dirty="0" smtClean="0">
                    <a:latin typeface="Times New Roman" panose="02020603050405020304" pitchFamily="18" charset="0"/>
                    <a:cs typeface="Times New Roman" panose="02020603050405020304" pitchFamily="18" charset="0"/>
                  </a:rPr>
                  <a:t>equation (</a:t>
                </a:r>
                <a:r>
                  <a:rPr lang="en-IN" sz="2400" dirty="0">
                    <a:latin typeface="Times New Roman" panose="02020603050405020304" pitchFamily="18" charset="0"/>
                    <a:cs typeface="Times New Roman" panose="02020603050405020304" pitchFamily="18" charset="0"/>
                  </a:rPr>
                  <a:t>1) at x</a:t>
                </a:r>
                <a:r>
                  <a:rPr lang="en-IN" sz="2400" baseline="-25000" dirty="0">
                    <a:latin typeface="Times New Roman" panose="02020603050405020304" pitchFamily="18" charset="0"/>
                    <a:cs typeface="Times New Roman" panose="02020603050405020304" pitchFamily="18" charset="0"/>
                  </a:rPr>
                  <a:t>1  ,</a:t>
                </a:r>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known </a:t>
                </a:r>
                <a:r>
                  <a:rPr lang="en-IN" sz="2400" dirty="0">
                    <a:latin typeface="Times New Roman" panose="02020603050405020304" pitchFamily="18" charset="0"/>
                    <a:cs typeface="Times New Roman" panose="02020603050405020304" pitchFamily="18" charset="0"/>
                  </a:rPr>
                  <a:t>as </a:t>
                </a:r>
                <a:r>
                  <a:rPr lang="en-IN" sz="2400" dirty="0" err="1">
                    <a:latin typeface="Times New Roman" panose="02020603050405020304" pitchFamily="18" charset="0"/>
                    <a:cs typeface="Times New Roman" panose="02020603050405020304" pitchFamily="18" charset="0"/>
                  </a:rPr>
                  <a:t>Runge-Kutta</a:t>
                </a:r>
                <a:r>
                  <a:rPr lang="en-IN" sz="2400" dirty="0">
                    <a:latin typeface="Times New Roman" panose="02020603050405020304" pitchFamily="18" charset="0"/>
                    <a:cs typeface="Times New Roman" panose="02020603050405020304" pitchFamily="18" charset="0"/>
                  </a:rPr>
                  <a:t> method of </a:t>
                </a:r>
                <a:r>
                  <a:rPr lang="en-IN" sz="2400" dirty="0" smtClean="0">
                    <a:latin typeface="Times New Roman" panose="02020603050405020304" pitchFamily="18" charset="0"/>
                    <a:cs typeface="Times New Roman" panose="02020603050405020304" pitchFamily="18" charset="0"/>
                  </a:rPr>
                  <a:t>order </a:t>
                </a:r>
                <a:r>
                  <a:rPr lang="en-IN" sz="2400" dirty="0">
                    <a:latin typeface="Times New Roman" panose="02020603050405020304" pitchFamily="18" charset="0"/>
                    <a:cs typeface="Times New Roman" panose="02020603050405020304" pitchFamily="18" charset="0"/>
                  </a:rPr>
                  <a:t>four</a:t>
                </a:r>
                <a:r>
                  <a:rPr lang="en-IN" sz="2400" dirty="0" smtClean="0">
                    <a:latin typeface="Times New Roman" panose="02020603050405020304" pitchFamily="18" charset="0"/>
                    <a:cs typeface="Times New Roman" panose="02020603050405020304" pitchFamily="18" charset="0"/>
                  </a:rPr>
                  <a:t>.</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1.Using </a:t>
                </a:r>
                <a:r>
                  <a:rPr lang="en-IN" sz="2400" dirty="0">
                    <a:latin typeface="Times New Roman" panose="02020603050405020304" pitchFamily="18" charset="0"/>
                    <a:cs typeface="Times New Roman" panose="02020603050405020304" pitchFamily="18" charset="0"/>
                  </a:rPr>
                  <a:t>RK method of fourth order , to find y(0.2), given that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𝑦</m:t>
                        </m:r>
                        <m:r>
                          <a:rPr lang="en-IN" sz="2400" i="1">
                            <a:latin typeface="Cambria Math" panose="02040503050406030204" pitchFamily="18" charset="0"/>
                          </a:rPr>
                          <m:t>−</m:t>
                        </m:r>
                        <m:r>
                          <a:rPr lang="en-IN" sz="2400" i="1">
                            <a:latin typeface="Cambria Math" panose="02040503050406030204" pitchFamily="18" charset="0"/>
                          </a:rPr>
                          <m:t>𝑥</m:t>
                        </m:r>
                      </m:num>
                      <m:den>
                        <m:r>
                          <a:rPr lang="en-IN" sz="2400" i="1">
                            <a:latin typeface="Cambria Math" panose="02040503050406030204" pitchFamily="18" charset="0"/>
                          </a:rPr>
                          <m:t>𝑦</m:t>
                        </m:r>
                        <m:r>
                          <a:rPr lang="en-IN" sz="2400" i="1">
                            <a:latin typeface="Cambria Math" panose="02040503050406030204" pitchFamily="18" charset="0"/>
                          </a:rPr>
                          <m:t>+</m:t>
                        </m:r>
                        <m:r>
                          <a:rPr lang="en-IN" sz="2400" i="1">
                            <a:latin typeface="Cambria Math" panose="02040503050406030204" pitchFamily="18" charset="0"/>
                          </a:rPr>
                          <m:t>𝑥</m:t>
                        </m:r>
                      </m:den>
                    </m:f>
                    <m:r>
                      <a:rPr lang="en-IN" sz="2400" i="1">
                        <a:latin typeface="Cambria Math" panose="02040503050406030204" pitchFamily="18" charset="0"/>
                      </a:rPr>
                      <m:t> </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rPr>
                      <m:t>𝑎𝑛𝑑</m:t>
                    </m:r>
                    <m:r>
                      <a:rPr lang="en-IN" sz="2400" i="1">
                        <a:latin typeface="Cambria Math" panose="02040503050406030204" pitchFamily="18" charset="0"/>
                      </a:rPr>
                      <m:t> </m:t>
                    </m:r>
                    <m:r>
                      <a:rPr lang="en-IN" sz="2400" i="1">
                        <a:latin typeface="Cambria Math" panose="02040503050406030204" pitchFamily="18" charset="0"/>
                      </a:rPr>
                      <m:t>𝑦</m:t>
                    </m:r>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=1 </m:t>
                    </m:r>
                  </m:oMath>
                </a14:m>
                <a:endParaRPr lang="en-IN" sz="2400" i="1" dirty="0" smtClean="0"/>
              </a:p>
              <a:p>
                <a:pPr marL="0" indent="0">
                  <a:buNone/>
                </a:pPr>
                <a:r>
                  <a:rPr lang="en-IN" sz="2400" dirty="0" smtClean="0"/>
                  <a:t>    </a:t>
                </a:r>
                <a14:m>
                  <m:oMath xmlns:m="http://schemas.openxmlformats.org/officeDocument/2006/math">
                    <m:r>
                      <a:rPr lang="en-IN" sz="2400" i="1">
                        <a:latin typeface="Cambria Math" panose="02040503050406030204" pitchFamily="18" charset="0"/>
                      </a:rPr>
                      <m:t>𝑡𝑎𝑘𝑒</m:t>
                    </m:r>
                    <m:r>
                      <a:rPr lang="en-IN" sz="2400" i="1">
                        <a:latin typeface="Cambria Math" panose="02040503050406030204" pitchFamily="18" charset="0"/>
                      </a:rPr>
                      <m:t> </m:t>
                    </m:r>
                    <m:r>
                      <a:rPr lang="en-IN" sz="2400" i="1">
                        <a:latin typeface="Cambria Math" panose="02040503050406030204" pitchFamily="18" charset="0"/>
                      </a:rPr>
                      <m:t>h</m:t>
                    </m:r>
                    <m:r>
                      <a:rPr lang="en-IN" sz="2400" i="1">
                        <a:latin typeface="Cambria Math" panose="02040503050406030204" pitchFamily="18" charset="0"/>
                      </a:rPr>
                      <m:t>=0.2</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endParaRPr lang="en-IN" sz="2400" b="1"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Given</a:t>
                </a:r>
                <a:r>
                  <a:rPr lang="en-IN" sz="2400" dirty="0" smtClean="0"/>
                  <a:t> </a:t>
                </a: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r>
                      <a:rPr lang="en-IN" sz="2600" i="1">
                        <a:latin typeface="Cambria Math" panose="02040503050406030204" pitchFamily="18" charset="0"/>
                      </a:rPr>
                      <m:t>𝑓</m:t>
                    </m:r>
                    <m:d>
                      <m:dPr>
                        <m:ctrlPr>
                          <a:rPr lang="en-IN" sz="2600" i="1">
                            <a:latin typeface="Cambria Math" panose="02040503050406030204" pitchFamily="18" charset="0"/>
                          </a:rPr>
                        </m:ctrlPr>
                      </m:dPr>
                      <m:e>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e>
                    </m:d>
                    <m:r>
                      <a:rPr lang="en-IN" sz="2600" i="1">
                        <a:latin typeface="Cambria Math" panose="02040503050406030204" pitchFamily="18" charset="0"/>
                      </a:rPr>
                      <m:t>=</m:t>
                    </m:r>
                    <m:f>
                      <m:fPr>
                        <m:ctrlPr>
                          <a:rPr lang="en-IN" sz="2600" i="1">
                            <a:latin typeface="Cambria Math" panose="02040503050406030204" pitchFamily="18" charset="0"/>
                          </a:rPr>
                        </m:ctrlPr>
                      </m:fPr>
                      <m:num>
                        <m:r>
                          <a:rPr lang="en-IN" sz="2600" i="1">
                            <a:latin typeface="Cambria Math" panose="02040503050406030204" pitchFamily="18" charset="0"/>
                          </a:rPr>
                          <m:t>𝑦</m:t>
                        </m:r>
                        <m:r>
                          <a:rPr lang="en-IN" sz="2600" i="1">
                            <a:latin typeface="Cambria Math" panose="02040503050406030204" pitchFamily="18" charset="0"/>
                          </a:rPr>
                          <m:t>−</m:t>
                        </m:r>
                        <m:r>
                          <a:rPr lang="en-IN" sz="2600" i="1">
                            <a:latin typeface="Cambria Math" panose="02040503050406030204" pitchFamily="18" charset="0"/>
                          </a:rPr>
                          <m:t>𝑥</m:t>
                        </m:r>
                      </m:num>
                      <m:den>
                        <m:r>
                          <a:rPr lang="en-IN" sz="2600" i="1">
                            <a:latin typeface="Cambria Math" panose="02040503050406030204" pitchFamily="18" charset="0"/>
                          </a:rPr>
                          <m:t>𝑦</m:t>
                        </m:r>
                        <m:r>
                          <a:rPr lang="en-IN" sz="2600" i="1">
                            <a:latin typeface="Cambria Math" panose="02040503050406030204" pitchFamily="18" charset="0"/>
                          </a:rPr>
                          <m:t>+</m:t>
                        </m:r>
                        <m:r>
                          <a:rPr lang="en-IN" sz="2600" i="1">
                            <a:latin typeface="Cambria Math" panose="02040503050406030204" pitchFamily="18" charset="0"/>
                          </a:rPr>
                          <m:t>𝑥</m:t>
                        </m:r>
                      </m:den>
                    </m:f>
                    <m:r>
                      <a:rPr lang="en-IN" sz="2600" i="1">
                        <a:latin typeface="Cambria Math" panose="02040503050406030204" pitchFamily="18" charset="0"/>
                      </a:rPr>
                      <m:t> </m:t>
                    </m:r>
                    <m:sSub>
                      <m:sSubPr>
                        <m:ctrlPr>
                          <a:rPr lang="en-IN" sz="2600" i="1">
                            <a:latin typeface="Cambria Math" panose="02040503050406030204" pitchFamily="18" charset="0"/>
                          </a:rPr>
                        </m:ctrlPr>
                      </m:sSubPr>
                      <m:e>
                        <m:r>
                          <a:rPr lang="en-IN" sz="2600" i="1">
                            <a:latin typeface="Cambria Math" panose="02040503050406030204" pitchFamily="18" charset="0"/>
                          </a:rPr>
                          <m:t>,</m:t>
                        </m:r>
                        <m:r>
                          <a:rPr lang="en-IN" sz="2600" i="1">
                            <a:latin typeface="Cambria Math" panose="02040503050406030204" pitchFamily="18" charset="0"/>
                          </a:rPr>
                          <m:t>𝑥</m:t>
                        </m:r>
                        <m:r>
                          <a:rPr lang="en-IN" sz="2600" i="1">
                            <a:latin typeface="Cambria Math" panose="02040503050406030204" pitchFamily="18" charset="0"/>
                          </a:rPr>
                          <m:t> </m:t>
                        </m:r>
                      </m:e>
                      <m:sub>
                        <m:r>
                          <a:rPr lang="en-IN" sz="2600" i="1">
                            <a:latin typeface="Cambria Math" panose="02040503050406030204" pitchFamily="18" charset="0"/>
                          </a:rPr>
                          <m:t>0</m:t>
                        </m:r>
                      </m:sub>
                    </m:sSub>
                    <m:r>
                      <a:rPr lang="en-IN" sz="2600" i="1">
                        <a:latin typeface="Cambria Math" panose="02040503050406030204" pitchFamily="18" charset="0"/>
                      </a:rPr>
                      <m:t>=0,</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=1 </m:t>
                    </m:r>
                    <m:r>
                      <a:rPr lang="en-IN" sz="2600" i="1">
                        <a:latin typeface="Cambria Math" panose="02040503050406030204" pitchFamily="18" charset="0"/>
                      </a:rPr>
                      <m:t>𝑎𝑛𝑑</m:t>
                    </m:r>
                    <m:r>
                      <a:rPr lang="en-IN" sz="2600" i="1">
                        <a:latin typeface="Cambria Math" panose="02040503050406030204" pitchFamily="18" charset="0"/>
                      </a:rPr>
                      <m:t> </m:t>
                    </m:r>
                    <m:r>
                      <a:rPr lang="en-IN" sz="2600" i="1">
                        <a:latin typeface="Cambria Math" panose="02040503050406030204" pitchFamily="18" charset="0"/>
                      </a:rPr>
                      <m:t>h</m:t>
                    </m:r>
                    <m:r>
                      <a:rPr lang="en-IN" sz="2600" i="1">
                        <a:latin typeface="Cambria Math" panose="02040503050406030204" pitchFamily="18" charset="0"/>
                      </a:rPr>
                      <m:t>=0.2</m:t>
                    </m:r>
                  </m:oMath>
                </a14:m>
                <a:r>
                  <a:rPr lang="en-IN" sz="2600" dirty="0">
                    <a:latin typeface="Times New Roman" panose="02020603050405020304" pitchFamily="18" charset="0"/>
                    <a:cs typeface="Times New Roman" panose="02020603050405020304" pitchFamily="18" charset="0"/>
                  </a:rPr>
                  <a:t>  then </a:t>
                </a:r>
                <a14:m>
                  <m:oMath xmlns:m="http://schemas.openxmlformats.org/officeDocument/2006/math">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1</m:t>
                        </m:r>
                      </m:sub>
                    </m:sSub>
                    <m:r>
                      <a:rPr lang="en-IN" sz="2600" i="1">
                        <a:latin typeface="Cambria Math" panose="02040503050406030204" pitchFamily="18" charset="0"/>
                      </a:rPr>
                      <m:t>= </m:t>
                    </m:r>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r>
                      <a:rPr lang="en-IN" sz="2600" i="1">
                        <a:latin typeface="Cambria Math" panose="02040503050406030204" pitchFamily="18" charset="0"/>
                      </a:rPr>
                      <m:t>+</m:t>
                    </m:r>
                    <m:r>
                      <a:rPr lang="en-IN" sz="2600" i="1">
                        <a:latin typeface="Cambria Math" panose="02040503050406030204" pitchFamily="18" charset="0"/>
                      </a:rPr>
                      <m:t>h</m:t>
                    </m:r>
                    <m:r>
                      <a:rPr lang="en-IN" sz="2600" i="1">
                        <a:latin typeface="Cambria Math" panose="02040503050406030204" pitchFamily="18" charset="0"/>
                      </a:rPr>
                      <m:t>=0.2</m:t>
                    </m:r>
                  </m:oMath>
                </a14:m>
                <a:endParaRPr lang="en-IN" sz="26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600" i="1">
                            <a:latin typeface="Cambria Math" panose="02040503050406030204" pitchFamily="18" charset="0"/>
                          </a:rPr>
                        </m:ctrlPr>
                      </m:sSubPr>
                      <m:e>
                        <m:r>
                          <a:rPr lang="en-IN" sz="2600" i="1">
                            <a:latin typeface="Cambria Math" panose="02040503050406030204" pitchFamily="18" charset="0"/>
                          </a:rPr>
                          <m:t>𝑘</m:t>
                        </m:r>
                      </m:e>
                      <m:sub>
                        <m:r>
                          <a:rPr lang="en-IN" sz="2600" i="1">
                            <a:latin typeface="Cambria Math" panose="02040503050406030204" pitchFamily="18" charset="0"/>
                          </a:rPr>
                          <m:t>1</m:t>
                        </m:r>
                      </m:sub>
                    </m:sSub>
                    <m:r>
                      <a:rPr lang="en-IN" sz="2600" i="1">
                        <a:latin typeface="Cambria Math" panose="02040503050406030204" pitchFamily="18" charset="0"/>
                      </a:rPr>
                      <m:t>=</m:t>
                    </m:r>
                    <m:r>
                      <a:rPr lang="en-IN" sz="2600" i="1">
                        <a:latin typeface="Cambria Math" panose="02040503050406030204" pitchFamily="18" charset="0"/>
                      </a:rPr>
                      <m:t>h𝑓</m:t>
                    </m:r>
                    <m:d>
                      <m:dPr>
                        <m:ctrlPr>
                          <a:rPr lang="en-IN" sz="2600" i="1">
                            <a:latin typeface="Cambria Math" panose="02040503050406030204" pitchFamily="18" charset="0"/>
                          </a:rPr>
                        </m:ctrlPr>
                      </m:dPr>
                      <m:e>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e>
                    </m:d>
                  </m:oMath>
                </a14:m>
                <a:r>
                  <a:rPr lang="en-IN" sz="2600" i="1" dirty="0" smtClean="0"/>
                  <a:t> </a:t>
                </a:r>
              </a:p>
              <a:p>
                <a:pPr marL="0" indent="0">
                  <a:buNone/>
                </a:pPr>
                <a:r>
                  <a:rPr lang="en-IN" sz="2600" dirty="0" smtClean="0"/>
                  <a:t>      </a:t>
                </a:r>
                <a14:m>
                  <m:oMath xmlns:m="http://schemas.openxmlformats.org/officeDocument/2006/math">
                    <m:r>
                      <a:rPr lang="en-IN" sz="2600" i="1">
                        <a:latin typeface="Cambria Math" panose="02040503050406030204" pitchFamily="18" charset="0"/>
                      </a:rPr>
                      <m:t>=</m:t>
                    </m:r>
                    <m:r>
                      <a:rPr lang="en-IN" sz="2600" i="1">
                        <a:latin typeface="Cambria Math" panose="02040503050406030204" pitchFamily="18" charset="0"/>
                      </a:rPr>
                      <m:t>h</m:t>
                    </m:r>
                    <m:d>
                      <m:dPr>
                        <m:ctrlPr>
                          <a:rPr lang="en-IN" sz="2600" i="1">
                            <a:latin typeface="Cambria Math" panose="02040503050406030204" pitchFamily="18" charset="0"/>
                          </a:rPr>
                        </m:ctrlPr>
                      </m:dPr>
                      <m:e>
                        <m:f>
                          <m:fPr>
                            <m:ctrlPr>
                              <a:rPr lang="en-IN" sz="2600" i="1">
                                <a:latin typeface="Cambria Math" panose="02040503050406030204" pitchFamily="18" charset="0"/>
                              </a:rPr>
                            </m:ctrlPr>
                          </m:fPr>
                          <m:num>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num>
                          <m:den>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den>
                        </m:f>
                      </m:e>
                    </m:d>
                    <m:r>
                      <a:rPr lang="en-IN" sz="2600" i="1">
                        <a:latin typeface="Cambria Math" panose="02040503050406030204" pitchFamily="18" charset="0"/>
                      </a:rPr>
                      <m:t> </m:t>
                    </m:r>
                  </m:oMath>
                </a14:m>
                <a:endParaRPr lang="en-IN" sz="2600" dirty="0" smtClean="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 </a:t>
                </a:r>
                <a:r>
                  <a:rPr lang="en-IN" sz="2600" dirty="0" smtClean="0">
                    <a:latin typeface="Times New Roman" panose="02020603050405020304" pitchFamily="18" charset="0"/>
                    <a:cs typeface="Times New Roman" panose="02020603050405020304" pitchFamily="18" charset="0"/>
                  </a:rPr>
                  <a:t>    =(</a:t>
                </a:r>
                <a:r>
                  <a:rPr lang="en-IN" sz="2600" dirty="0">
                    <a:latin typeface="Times New Roman" panose="02020603050405020304" pitchFamily="18" charset="0"/>
                    <a:cs typeface="Times New Roman" panose="02020603050405020304" pitchFamily="18" charset="0"/>
                  </a:rPr>
                  <a:t>0.2</a:t>
                </a:r>
                <a14:m>
                  <m:oMath xmlns:m="http://schemas.openxmlformats.org/officeDocument/2006/math">
                    <m:r>
                      <a:rPr lang="en-IN" sz="2600" i="1">
                        <a:latin typeface="Cambria Math" panose="02040503050406030204" pitchFamily="18" charset="0"/>
                      </a:rPr>
                      <m:t>)</m:t>
                    </m:r>
                    <m:d>
                      <m:dPr>
                        <m:ctrlPr>
                          <a:rPr lang="en-IN" sz="2600" i="1">
                            <a:latin typeface="Cambria Math" panose="02040503050406030204" pitchFamily="18" charset="0"/>
                          </a:rPr>
                        </m:ctrlPr>
                      </m:dPr>
                      <m:e>
                        <m:f>
                          <m:fPr>
                            <m:ctrlPr>
                              <a:rPr lang="en-IN" sz="2600" i="1">
                                <a:latin typeface="Cambria Math" panose="02040503050406030204" pitchFamily="18" charset="0"/>
                              </a:rPr>
                            </m:ctrlPr>
                          </m:fPr>
                          <m:num>
                            <m:r>
                              <a:rPr lang="en-IN" sz="2600" i="1">
                                <a:latin typeface="Cambria Math" panose="02040503050406030204" pitchFamily="18" charset="0"/>
                              </a:rPr>
                              <m:t>1−0</m:t>
                            </m:r>
                          </m:num>
                          <m:den>
                            <m:r>
                              <a:rPr lang="en-IN" sz="2600" i="1">
                                <a:latin typeface="Cambria Math" panose="02040503050406030204" pitchFamily="18" charset="0"/>
                              </a:rPr>
                              <m:t>1+0</m:t>
                            </m:r>
                          </m:den>
                        </m:f>
                      </m:e>
                    </m:d>
                  </m:oMath>
                </a14:m>
                <a:r>
                  <a:rPr lang="en-IN" sz="2600" i="1" dirty="0" smtClean="0"/>
                  <a:t>   </a:t>
                </a:r>
              </a:p>
              <a:p>
                <a:pPr marL="0" indent="0">
                  <a:buNone/>
                </a:pPr>
                <a14:m>
                  <m:oMath xmlns:m="http://schemas.openxmlformats.org/officeDocument/2006/math">
                    <m:sSub>
                      <m:sSubPr>
                        <m:ctrlPr>
                          <a:rPr lang="en-IN" sz="2600" b="1" i="1">
                            <a:latin typeface="Cambria Math" panose="02040503050406030204" pitchFamily="18" charset="0"/>
                          </a:rPr>
                        </m:ctrlPr>
                      </m:sSubPr>
                      <m:e>
                        <m:r>
                          <a:rPr lang="en-IN" sz="2600" b="1" i="1">
                            <a:latin typeface="Cambria Math" panose="02040503050406030204" pitchFamily="18" charset="0"/>
                          </a:rPr>
                          <m:t>𝒌</m:t>
                        </m:r>
                      </m:e>
                      <m:sub>
                        <m:r>
                          <a:rPr lang="en-IN" sz="2600" b="1" i="1">
                            <a:latin typeface="Cambria Math" panose="02040503050406030204" pitchFamily="18" charset="0"/>
                          </a:rPr>
                          <m:t>𝟏</m:t>
                        </m:r>
                      </m:sub>
                    </m:sSub>
                    <m:r>
                      <a:rPr lang="en-IN" sz="2600" b="1" i="1">
                        <a:latin typeface="Cambria Math" panose="02040503050406030204" pitchFamily="18" charset="0"/>
                      </a:rPr>
                      <m:t>=</m:t>
                    </m:r>
                    <m:r>
                      <a:rPr lang="en-IN" sz="2600" b="1" i="1">
                        <a:latin typeface="Cambria Math" panose="02040503050406030204" pitchFamily="18" charset="0"/>
                      </a:rPr>
                      <m:t>𝟎</m:t>
                    </m:r>
                    <m:r>
                      <a:rPr lang="en-IN" sz="2600" b="1" i="1">
                        <a:latin typeface="Cambria Math" panose="02040503050406030204" pitchFamily="18" charset="0"/>
                      </a:rPr>
                      <m:t>.</m:t>
                    </m:r>
                    <m:r>
                      <a:rPr lang="en-IN" sz="2600" b="1" i="1">
                        <a:latin typeface="Cambria Math" panose="02040503050406030204" pitchFamily="18" charset="0"/>
                      </a:rPr>
                      <m:t>𝟐</m:t>
                    </m:r>
                  </m:oMath>
                </a14:m>
                <a:r>
                  <a:rPr lang="en-IN" sz="2600" b="1" dirty="0">
                    <a:latin typeface="Times New Roman" panose="02020603050405020304" pitchFamily="18" charset="0"/>
                    <a:cs typeface="Times New Roman" panose="02020603050405020304" pitchFamily="18" charset="0"/>
                  </a:rPr>
                  <a:t> </a:t>
                </a:r>
              </a:p>
              <a:p>
                <a:pPr marL="0" indent="0">
                  <a:buNone/>
                </a:pPr>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181600"/>
              </a:xfrm>
              <a:blipFill>
                <a:blip r:embed="rId2" cstate="print"/>
                <a:stretch>
                  <a:fillRect l="-638" t="-706"/>
                </a:stretch>
              </a:blipFill>
            </p:spPr>
            <p:txBody>
              <a:bodyPr/>
              <a:lstStyle/>
              <a:p>
                <a:r>
                  <a:rPr lang="en-IN">
                    <a:noFill/>
                  </a:rPr>
                  <a:t> </a:t>
                </a:r>
              </a:p>
            </p:txBody>
          </p:sp>
        </mc:Fallback>
      </mc:AlternateContent>
    </p:spTree>
    <p:extLst>
      <p:ext uri="{BB962C8B-B14F-4D97-AF65-F5344CB8AC3E}">
        <p14:creationId xmlns:p14="http://schemas.microsoft.com/office/powerpoint/2010/main" val="19081924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087007"/>
              </a:xfrm>
            </p:spPr>
            <p:txBody>
              <a:bodyPr/>
              <a:lstStyle/>
              <a:p>
                <a:pPr marL="0" indent="0">
                  <a:buNone/>
                </a:pPr>
                <a14:m>
                  <m:oMath xmlns:m="http://schemas.openxmlformats.org/officeDocument/2006/math">
                    <m:sSub>
                      <m:sSubPr>
                        <m:ctrlPr>
                          <a:rPr lang="en-IN" sz="2400" i="1" smtClean="0">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2</m:t>
                        </m:r>
                      </m:sub>
                    </m:sSub>
                    <m:r>
                      <a:rPr lang="en-IN" sz="2400" i="1">
                        <a:latin typeface="Cambria Math" panose="02040503050406030204" pitchFamily="18" charset="0"/>
                      </a:rPr>
                      <m:t>=</m:t>
                    </m:r>
                    <m:r>
                      <a:rPr lang="en-IN" sz="2400" i="1">
                        <a:latin typeface="Cambria Math" panose="02040503050406030204" pitchFamily="18" charset="0"/>
                      </a:rPr>
                      <m:t>h𝑓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sSub>
                              <m:sSubPr>
                                <m:ctrlPr>
                                  <a:rPr lang="en-IN" sz="2400" i="1">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1</m:t>
                                </m:r>
                              </m:sub>
                            </m:sSub>
                          </m:num>
                          <m:den>
                            <m:r>
                              <a:rPr lang="en-IN" sz="2400" i="1">
                                <a:latin typeface="Cambria Math" panose="02040503050406030204" pitchFamily="18" charset="0"/>
                              </a:rPr>
                              <m:t>2</m:t>
                            </m:r>
                          </m:den>
                        </m:f>
                      </m:e>
                    </m:d>
                  </m:oMath>
                </a14:m>
                <a:r>
                  <a:rPr lang="en-IN" sz="2400" dirty="0" smtClean="0"/>
                  <a:t> </a:t>
                </a:r>
              </a:p>
              <a:p>
                <a:pPr marL="0" indent="0">
                  <a:buNone/>
                </a:pPr>
                <a:r>
                  <a:rPr lang="en-IN" sz="2400" b="0" dirty="0" smtClean="0"/>
                  <a:t>     </a:t>
                </a:r>
                <a14:m>
                  <m:oMath xmlns:m="http://schemas.openxmlformats.org/officeDocument/2006/math">
                    <m:r>
                      <a:rPr lang="en-IN" sz="2400" b="0" i="1" smtClean="0">
                        <a:latin typeface="Cambria Math" panose="02040503050406030204" pitchFamily="18" charset="0"/>
                      </a:rPr>
                      <m:t>=</m:t>
                    </m:r>
                    <m:r>
                      <a:rPr lang="en-IN" sz="2400" i="1">
                        <a:latin typeface="Cambria Math" panose="02040503050406030204" pitchFamily="18" charset="0"/>
                      </a:rPr>
                      <m:t>0.2 </m:t>
                    </m:r>
                    <m:d>
                      <m:dPr>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1.1−0.1</m:t>
                            </m:r>
                          </m:num>
                          <m:den>
                            <m:r>
                              <a:rPr lang="en-IN" sz="2400" i="1">
                                <a:latin typeface="Cambria Math" panose="02040503050406030204" pitchFamily="18" charset="0"/>
                              </a:rPr>
                              <m:t>1.1+0.1</m:t>
                            </m:r>
                          </m:den>
                        </m:f>
                      </m:e>
                    </m:d>
                  </m:oMath>
                </a14:m>
                <a:r>
                  <a:rPr lang="en-IN" sz="2400" i="1" dirty="0" smtClean="0"/>
                  <a:t> </a:t>
                </a:r>
              </a:p>
              <a:p>
                <a:pPr marL="0" indent="0">
                  <a:buNone/>
                </a:pPr>
                <a14:m>
                  <m:oMath xmlns:m="http://schemas.openxmlformats.org/officeDocument/2006/math">
                    <m:sSub>
                      <m:sSubPr>
                        <m:ctrlPr>
                          <a:rPr lang="en-IN" sz="2400" b="1" i="1">
                            <a:latin typeface="Cambria Math" panose="02040503050406030204" pitchFamily="18" charset="0"/>
                          </a:rPr>
                        </m:ctrlPr>
                      </m:sSubPr>
                      <m:e>
                        <m:r>
                          <a:rPr lang="en-IN" sz="2400" b="1" i="1">
                            <a:latin typeface="Cambria Math" panose="02040503050406030204" pitchFamily="18" charset="0"/>
                          </a:rPr>
                          <m:t>𝒌</m:t>
                        </m:r>
                      </m:e>
                      <m:sub>
                        <m:r>
                          <a:rPr lang="en-IN" sz="2400" b="1" i="1">
                            <a:latin typeface="Cambria Math" panose="02040503050406030204" pitchFamily="18" charset="0"/>
                          </a:rPr>
                          <m:t>𝟐</m:t>
                        </m:r>
                      </m:sub>
                    </m:sSub>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𝟏𝟔𝟔𝟕</m:t>
                    </m:r>
                  </m:oMath>
                </a14:m>
                <a:r>
                  <a:rPr lang="en-IN" sz="2400" b="1" dirty="0" smtClean="0"/>
                  <a:t> </a:t>
                </a:r>
              </a:p>
              <a:p>
                <a:pPr marL="0" indent="0">
                  <a:buNone/>
                </a:pP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3</m:t>
                        </m:r>
                      </m:sub>
                    </m:sSub>
                    <m:r>
                      <a:rPr lang="en-IN" sz="2400" i="1">
                        <a:latin typeface="Cambria Math" panose="02040503050406030204" pitchFamily="18" charset="0"/>
                      </a:rPr>
                      <m:t>=</m:t>
                    </m:r>
                    <m:r>
                      <a:rPr lang="en-IN" sz="2400" i="1">
                        <a:latin typeface="Cambria Math" panose="02040503050406030204" pitchFamily="18" charset="0"/>
                      </a:rPr>
                      <m:t>h𝑓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sSub>
                              <m:sSubPr>
                                <m:ctrlPr>
                                  <a:rPr lang="en-IN" sz="2400" i="1">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2</m:t>
                                </m:r>
                              </m:sub>
                            </m:sSub>
                          </m:num>
                          <m:den>
                            <m:r>
                              <a:rPr lang="en-IN" sz="2400" i="1">
                                <a:latin typeface="Cambria Math" panose="02040503050406030204" pitchFamily="18" charset="0"/>
                              </a:rPr>
                              <m:t>2</m:t>
                            </m:r>
                          </m:den>
                        </m:f>
                      </m:e>
                    </m:d>
                  </m:oMath>
                </a14:m>
                <a:r>
                  <a:rPr lang="en-IN" sz="2400" b="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=0.2 </m:t>
                    </m:r>
                    <m:d>
                      <m:dPr>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r>
                              <a:rPr lang="en-IN" sz="2400" b="0" i="1" smtClean="0">
                                <a:latin typeface="Cambria Math" panose="02040503050406030204" pitchFamily="18" charset="0"/>
                              </a:rPr>
                              <m:t>0834</m:t>
                            </m:r>
                            <m:r>
                              <a:rPr lang="en-IN" sz="2400" i="1">
                                <a:latin typeface="Cambria Math" panose="02040503050406030204" pitchFamily="18" charset="0"/>
                              </a:rPr>
                              <m:t>−0.1</m:t>
                            </m:r>
                          </m:num>
                          <m:den>
                            <m:r>
                              <a:rPr lang="en-IN" sz="2400" i="1">
                                <a:latin typeface="Cambria Math" panose="02040503050406030204" pitchFamily="18" charset="0"/>
                              </a:rPr>
                              <m:t>1.</m:t>
                            </m:r>
                            <m:r>
                              <a:rPr lang="en-IN" sz="2400" b="0" i="1" smtClean="0">
                                <a:latin typeface="Cambria Math" panose="02040503050406030204" pitchFamily="18" charset="0"/>
                              </a:rPr>
                              <m:t>0834</m:t>
                            </m:r>
                            <m:r>
                              <a:rPr lang="en-IN" sz="2400" i="1">
                                <a:latin typeface="Cambria Math" panose="02040503050406030204" pitchFamily="18" charset="0"/>
                              </a:rPr>
                              <m:t>+0.1</m:t>
                            </m:r>
                          </m:den>
                        </m:f>
                      </m:e>
                    </m:d>
                  </m:oMath>
                </a14:m>
                <a:r>
                  <a:rPr lang="en-IN" sz="2400" i="1" dirty="0"/>
                  <a:t> </a:t>
                </a:r>
              </a:p>
              <a:p>
                <a:pPr marL="0" indent="0">
                  <a:buNone/>
                </a:pPr>
                <a14:m>
                  <m:oMath xmlns:m="http://schemas.openxmlformats.org/officeDocument/2006/math">
                    <m:sSub>
                      <m:sSubPr>
                        <m:ctrlPr>
                          <a:rPr lang="en-IN" sz="2400" b="1" i="1">
                            <a:latin typeface="Cambria Math" panose="02040503050406030204" pitchFamily="18" charset="0"/>
                          </a:rPr>
                        </m:ctrlPr>
                      </m:sSubPr>
                      <m:e>
                        <m:r>
                          <a:rPr lang="en-IN" sz="2400" b="1" i="1">
                            <a:latin typeface="Cambria Math" panose="02040503050406030204" pitchFamily="18" charset="0"/>
                          </a:rPr>
                          <m:t>𝒌</m:t>
                        </m:r>
                      </m:e>
                      <m:sub>
                        <m:r>
                          <a:rPr lang="en-IN" sz="2400" b="1" i="1" smtClean="0">
                            <a:latin typeface="Cambria Math" panose="02040503050406030204" pitchFamily="18" charset="0"/>
                          </a:rPr>
                          <m:t>𝟑</m:t>
                        </m:r>
                      </m:sub>
                    </m:sSub>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𝟏𝟔𝟔𝟐</m:t>
                    </m:r>
                  </m:oMath>
                </a14:m>
                <a:r>
                  <a:rPr lang="en-IN" sz="2400" b="1" dirty="0"/>
                  <a:t> </a:t>
                </a:r>
                <a:endParaRPr lang="en-IN" sz="2400" b="1" dirty="0" smtClean="0"/>
              </a:p>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4</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h</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3</m:t>
                            </m:r>
                          </m:sub>
                        </m:sSub>
                      </m:e>
                    </m:d>
                  </m:oMath>
                </a14:m>
                <a:r>
                  <a:rPr lang="en-IN" sz="2400" b="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=0.2 </m:t>
                    </m:r>
                    <m:d>
                      <m:dPr>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r>
                              <a:rPr lang="en-IN" sz="2400" b="0" i="1" smtClean="0">
                                <a:latin typeface="Cambria Math" panose="02040503050406030204" pitchFamily="18" charset="0"/>
                              </a:rPr>
                              <m:t>1662</m:t>
                            </m:r>
                            <m:r>
                              <a:rPr lang="en-IN" sz="2400" i="1">
                                <a:latin typeface="Cambria Math" panose="02040503050406030204" pitchFamily="18" charset="0"/>
                              </a:rPr>
                              <m:t>−0.</m:t>
                            </m:r>
                            <m:r>
                              <a:rPr lang="en-IN" sz="2400" b="0" i="1" smtClean="0">
                                <a:latin typeface="Cambria Math" panose="02040503050406030204" pitchFamily="18" charset="0"/>
                              </a:rPr>
                              <m:t>2</m:t>
                            </m:r>
                          </m:num>
                          <m:den>
                            <m:r>
                              <a:rPr lang="en-IN" sz="2400" i="1">
                                <a:latin typeface="Cambria Math" panose="02040503050406030204" pitchFamily="18" charset="0"/>
                              </a:rPr>
                              <m:t>1.</m:t>
                            </m:r>
                            <m:r>
                              <a:rPr lang="en-IN" sz="2400" b="0" i="1" smtClean="0">
                                <a:latin typeface="Cambria Math" panose="02040503050406030204" pitchFamily="18" charset="0"/>
                              </a:rPr>
                              <m:t>1662</m:t>
                            </m:r>
                            <m:r>
                              <a:rPr lang="en-IN" sz="2400" i="1">
                                <a:latin typeface="Cambria Math" panose="02040503050406030204" pitchFamily="18" charset="0"/>
                              </a:rPr>
                              <m:t>+0.</m:t>
                            </m:r>
                            <m:r>
                              <a:rPr lang="en-IN" sz="2400" b="0" i="1" smtClean="0">
                                <a:latin typeface="Cambria Math" panose="02040503050406030204" pitchFamily="18" charset="0"/>
                              </a:rPr>
                              <m:t>2</m:t>
                            </m:r>
                          </m:den>
                        </m:f>
                      </m:e>
                    </m:d>
                  </m:oMath>
                </a14:m>
                <a:r>
                  <a:rPr lang="en-IN" sz="2400" b="1" dirty="0" smtClean="0"/>
                  <a:t> </a:t>
                </a:r>
              </a:p>
              <a:p>
                <a:pPr marL="0" indent="0">
                  <a:buNone/>
                </a:pPr>
                <a14:m>
                  <m:oMath xmlns:m="http://schemas.openxmlformats.org/officeDocument/2006/math">
                    <m:sSub>
                      <m:sSubPr>
                        <m:ctrlPr>
                          <a:rPr lang="en-IN" sz="2400" b="1" i="1">
                            <a:latin typeface="Cambria Math" panose="02040503050406030204" pitchFamily="18" charset="0"/>
                          </a:rPr>
                        </m:ctrlPr>
                      </m:sSubPr>
                      <m:e>
                        <m:r>
                          <a:rPr lang="en-IN" sz="2400" b="1" i="1">
                            <a:latin typeface="Cambria Math" panose="02040503050406030204" pitchFamily="18" charset="0"/>
                          </a:rPr>
                          <m:t>𝒌</m:t>
                        </m:r>
                      </m:e>
                      <m:sub>
                        <m:r>
                          <a:rPr lang="en-IN" sz="2400" b="1" i="1" smtClean="0">
                            <a:latin typeface="Cambria Math" panose="02040503050406030204" pitchFamily="18" charset="0"/>
                          </a:rPr>
                          <m:t>𝟒</m:t>
                        </m:r>
                      </m:sub>
                    </m:sSub>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𝟏𝟒𝟏𝟒</m:t>
                    </m:r>
                  </m:oMath>
                </a14:m>
                <a:r>
                  <a:rPr lang="en-IN" sz="2400" b="1" dirty="0"/>
                  <a:t> </a:t>
                </a:r>
              </a:p>
              <a:p>
                <a:pPr marL="0" indent="0">
                  <a:buNone/>
                </a:pPr>
                <a:endParaRPr lang="en-IN"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087007"/>
              </a:xfrm>
              <a:blipFill>
                <a:blip r:embed="rId2" cstate="print"/>
                <a:stretch>
                  <a:fillRect l="-232"/>
                </a:stretch>
              </a:blipFill>
            </p:spPr>
            <p:txBody>
              <a:bodyPr/>
              <a:lstStyle/>
              <a:p>
                <a:r>
                  <a:rPr lang="en-IN">
                    <a:noFill/>
                  </a:rPr>
                  <a:t> </a:t>
                </a:r>
              </a:p>
            </p:txBody>
          </p:sp>
        </mc:Fallback>
      </mc:AlternateContent>
    </p:spTree>
    <p:extLst>
      <p:ext uri="{BB962C8B-B14F-4D97-AF65-F5344CB8AC3E}">
        <p14:creationId xmlns:p14="http://schemas.microsoft.com/office/powerpoint/2010/main" val="320486989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normAutofit/>
              </a:bodyPr>
              <a:lstStyle/>
              <a:p>
                <a:pPr marL="0" indent="0">
                  <a:buNone/>
                </a:pPr>
                <a:r>
                  <a:rPr lang="en-IN" dirty="0" smtClean="0">
                    <a:latin typeface="Cambria Math" panose="02040503050406030204" pitchFamily="18" charset="0"/>
                  </a:rPr>
                  <a:t>Wkt,</a:t>
                </a:r>
              </a:p>
              <a:p>
                <a:pPr marL="0" indent="0">
                  <a:buNone/>
                </a:pPr>
                <a14:m>
                  <m:oMath xmlns:m="http://schemas.openxmlformats.org/officeDocument/2006/math">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𝟎</m:t>
                        </m:r>
                      </m:sub>
                    </m:sSub>
                    <m:r>
                      <a:rPr lang="en-IN" b="1" i="1">
                        <a:latin typeface="Cambria Math" panose="02040503050406030204" pitchFamily="18" charset="0"/>
                      </a:rPr>
                      <m:t>+</m:t>
                    </m:r>
                    <m:f>
                      <m:fPr>
                        <m:ctrlPr>
                          <a:rPr lang="en-IN" b="1" i="1">
                            <a:latin typeface="Cambria Math" panose="02040503050406030204" pitchFamily="18" charset="0"/>
                          </a:rPr>
                        </m:ctrlPr>
                      </m:fPr>
                      <m:num>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𝟏</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𝟐</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𝟑</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𝟒</m:t>
                            </m:r>
                          </m:sub>
                        </m:sSub>
                      </m:num>
                      <m:den>
                        <m:r>
                          <a:rPr lang="en-IN" b="1" i="1">
                            <a:latin typeface="Cambria Math" panose="02040503050406030204" pitchFamily="18" charset="0"/>
                          </a:rPr>
                          <m:t>𝟔</m:t>
                        </m:r>
                      </m:den>
                    </m:f>
                  </m:oMath>
                </a14:m>
                <a:r>
                  <a:rPr lang="en-IN" dirty="0" smtClean="0"/>
                  <a:t> </a:t>
                </a:r>
              </a:p>
              <a:p>
                <a:pPr marL="0" indent="0">
                  <a:buNone/>
                </a:pPr>
                <a:r>
                  <a:rPr lang="en-IN" b="1" dirty="0" smtClean="0"/>
                  <a:t>   </a:t>
                </a:r>
                <a14:m>
                  <m:oMath xmlns:m="http://schemas.openxmlformats.org/officeDocument/2006/math">
                    <m:r>
                      <a:rPr lang="en-IN" b="1" i="1" smtClean="0">
                        <a:latin typeface="Cambria Math" panose="02040503050406030204" pitchFamily="18" charset="0"/>
                      </a:rPr>
                      <m:t>  </m:t>
                    </m:r>
                    <m:r>
                      <a:rPr lang="en-IN" b="1" i="1">
                        <a:latin typeface="Cambria Math" panose="02040503050406030204" pitchFamily="18" charset="0"/>
                      </a:rPr>
                      <m:t>=</m:t>
                    </m:r>
                    <m:r>
                      <a:rPr lang="en-IN" b="1" i="1" smtClean="0">
                        <a:latin typeface="Cambria Math" panose="02040503050406030204" pitchFamily="18" charset="0"/>
                      </a:rPr>
                      <m:t>𝟏</m:t>
                    </m:r>
                    <m:r>
                      <a:rPr lang="en-IN" b="1" i="1">
                        <a:latin typeface="Cambria Math" panose="02040503050406030204" pitchFamily="18" charset="0"/>
                      </a:rPr>
                      <m:t>+</m:t>
                    </m:r>
                    <m:f>
                      <m:fPr>
                        <m:ctrlPr>
                          <a:rPr lang="en-IN" b="1" i="1">
                            <a:latin typeface="Cambria Math" panose="02040503050406030204" pitchFamily="18" charset="0"/>
                          </a:rPr>
                        </m:ctrlPr>
                      </m:fPr>
                      <m:num>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𝟐</m:t>
                        </m:r>
                        <m:r>
                          <a:rPr lang="en-IN" b="1" i="1">
                            <a:latin typeface="Cambria Math" panose="02040503050406030204" pitchFamily="18" charset="0"/>
                          </a:rPr>
                          <m:t>+</m:t>
                        </m:r>
                        <m:r>
                          <a:rPr lang="en-IN" b="1" i="1">
                            <a:latin typeface="Cambria Math" panose="02040503050406030204" pitchFamily="18" charset="0"/>
                          </a:rPr>
                          <m:t>𝟐</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𝟏𝟔𝟔𝟕</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𝟏𝟔𝟔𝟐</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𝟏𝟒𝟏𝟒</m:t>
                        </m:r>
                        <m:r>
                          <a:rPr lang="en-IN" b="1" i="1" smtClean="0">
                            <a:latin typeface="Cambria Math" panose="02040503050406030204" pitchFamily="18" charset="0"/>
                          </a:rPr>
                          <m:t>)</m:t>
                        </m:r>
                      </m:num>
                      <m:den>
                        <m:r>
                          <a:rPr lang="en-IN" b="1" i="1">
                            <a:latin typeface="Cambria Math" panose="02040503050406030204" pitchFamily="18" charset="0"/>
                          </a:rPr>
                          <m:t>𝟔</m:t>
                        </m:r>
                      </m:den>
                    </m:f>
                  </m:oMath>
                </a14:m>
                <a:r>
                  <a:rPr lang="en-IN" dirty="0" smtClean="0"/>
                  <a:t> </a:t>
                </a:r>
              </a:p>
              <a:p>
                <a:pPr marL="0" indent="0">
                  <a:buNone/>
                </a:pPr>
                <a14:m>
                  <m:oMath xmlns:m="http://schemas.openxmlformats.org/officeDocument/2006/math">
                    <m:r>
                      <a:rPr lang="en-IN" b="1" i="1">
                        <a:latin typeface="Cambria Math" panose="02040503050406030204" pitchFamily="18" charset="0"/>
                      </a:rPr>
                      <m:t>𝒚</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𝟐</m:t>
                    </m:r>
                    <m:r>
                      <a:rPr lang="en-IN" b="1" i="1" smtClean="0">
                        <a:latin typeface="Cambria Math" panose="02040503050406030204" pitchFamily="18" charset="0"/>
                      </a:rPr>
                      <m:t>)=</m:t>
                    </m:r>
                    <m:r>
                      <a:rPr lang="en-IN" b="1" i="1" smtClean="0">
                        <a:latin typeface="Cambria Math" panose="02040503050406030204" pitchFamily="18" charset="0"/>
                      </a:rPr>
                      <m:t>𝟏</m:t>
                    </m:r>
                    <m:r>
                      <a:rPr lang="en-IN" b="1" i="1" smtClean="0">
                        <a:latin typeface="Cambria Math" panose="02040503050406030204" pitchFamily="18" charset="0"/>
                      </a:rPr>
                      <m:t>.</m:t>
                    </m:r>
                    <m:r>
                      <a:rPr lang="en-IN" b="1" i="1" smtClean="0">
                        <a:latin typeface="Cambria Math" panose="02040503050406030204" pitchFamily="18" charset="0"/>
                      </a:rPr>
                      <m:t>𝟏𝟔𝟕𝟗</m:t>
                    </m:r>
                  </m:oMath>
                </a14:m>
                <a:r>
                  <a:rPr lang="en-IN" dirty="0" smtClean="0"/>
                  <a:t> </a:t>
                </a:r>
              </a:p>
              <a:p>
                <a:pPr marL="0" indent="0">
                  <a:buNone/>
                </a:pPr>
                <a:endParaRPr lang="en-IN" dirty="0" smtClean="0"/>
              </a:p>
              <a:p>
                <a:pPr marL="0" indent="0">
                  <a:buNone/>
                </a:pPr>
                <a:r>
                  <a:rPr lang="en-IN" b="1" u="sng" dirty="0"/>
                  <a:t>Milne’s Method</a:t>
                </a:r>
                <a:r>
                  <a:rPr lang="en-IN" b="1" u="sng" dirty="0" smtClean="0"/>
                  <a:t>:</a:t>
                </a:r>
                <a:endParaRPr lang="en-IN" dirty="0"/>
              </a:p>
              <a:p>
                <a:pPr marL="0" indent="0">
                  <a:buNone/>
                </a:pPr>
                <a:r>
                  <a:rPr lang="en-IN" dirty="0" smtClean="0"/>
                  <a:t> </a:t>
                </a:r>
                <a:r>
                  <a:rPr lang="en-IN" sz="2400" dirty="0">
                    <a:latin typeface="Times New Roman" panose="02020603050405020304" pitchFamily="18" charset="0"/>
                    <a:cs typeface="Times New Roman" panose="02020603050405020304" pitchFamily="18" charset="0"/>
                  </a:rPr>
                  <a:t>The method in which the construction of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n</a:t>
                </a:r>
                <a:r>
                  <a:rPr lang="en-IN" sz="2400" dirty="0">
                    <a:latin typeface="Times New Roman" panose="02020603050405020304" pitchFamily="18" charset="0"/>
                    <a:cs typeface="Times New Roman" panose="02020603050405020304" pitchFamily="18" charset="0"/>
                  </a:rPr>
                  <a:t> involves the use of not only y</a:t>
                </a:r>
                <a:r>
                  <a:rPr lang="en-IN" sz="2400" baseline="-25000" dirty="0">
                    <a:latin typeface="Times New Roman" panose="02020603050405020304" pitchFamily="18" charset="0"/>
                    <a:cs typeface="Times New Roman" panose="02020603050405020304" pitchFamily="18" charset="0"/>
                  </a:rPr>
                  <a:t>n-1</a:t>
                </a:r>
                <a:r>
                  <a:rPr lang="en-IN" sz="2400" dirty="0">
                    <a:latin typeface="Times New Roman" panose="02020603050405020304" pitchFamily="18" charset="0"/>
                    <a:cs typeface="Times New Roman" panose="02020603050405020304" pitchFamily="18" charset="0"/>
                  </a:rPr>
                  <a:t>but also predecessors are called multi step methods. In multi-step methods two formulas are used in conjunction with each other- one for predicting the value of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n</a:t>
                </a:r>
                <a:r>
                  <a:rPr lang="en-IN" sz="2400" dirty="0">
                    <a:latin typeface="Times New Roman" panose="02020603050405020304" pitchFamily="18" charset="0"/>
                    <a:cs typeface="Times New Roman" panose="02020603050405020304" pitchFamily="18" charset="0"/>
                  </a:rPr>
                  <a:t> and the other for correcting the predicted value of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n</a:t>
                </a:r>
                <a:r>
                  <a:rPr lang="en-IN" sz="2400" baseline="-25000" dirty="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1217" t="-2122" r="-1043" b="-2871"/>
                </a:stretch>
              </a:blipFill>
            </p:spPr>
            <p:txBody>
              <a:bodyPr/>
              <a:lstStyle/>
              <a:p>
                <a:r>
                  <a:rPr lang="en-IN">
                    <a:noFill/>
                  </a:rPr>
                  <a:t> </a:t>
                </a:r>
              </a:p>
            </p:txBody>
          </p:sp>
        </mc:Fallback>
      </mc:AlternateContent>
    </p:spTree>
    <p:extLst>
      <p:ext uri="{BB962C8B-B14F-4D97-AF65-F5344CB8AC3E}">
        <p14:creationId xmlns:p14="http://schemas.microsoft.com/office/powerpoint/2010/main" val="424102174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Autofit/>
              </a:bodyPr>
              <a:lstStyle/>
              <a:p>
                <a:pPr marL="0" indent="0">
                  <a:buNone/>
                </a:pPr>
                <a:r>
                  <a:rPr lang="en-IN" sz="2400" dirty="0" smtClean="0">
                    <a:latin typeface="Times New Roman" panose="02020603050405020304" pitchFamily="18" charset="0"/>
                    <a:cs typeface="Times New Roman" panose="02020603050405020304" pitchFamily="18" charset="0"/>
                  </a:rPr>
                  <a:t>Consider the IVP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m:t>
                    </m:r>
                    <m:r>
                      <a:rPr lang="en-IN" sz="2400" i="1">
                        <a:latin typeface="Cambria Math" panose="02040503050406030204" pitchFamily="18" charset="0"/>
                      </a:rPr>
                      <m:t>𝑓</m:t>
                    </m:r>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r>
                          <a:rPr lang="en-IN" sz="2400" i="1">
                            <a:latin typeface="Cambria Math" panose="02040503050406030204" pitchFamily="18" charset="0"/>
                          </a:rPr>
                          <m:t>𝑦</m:t>
                        </m:r>
                      </m:e>
                    </m:d>
                    <m:r>
                      <a:rPr lang="en-IN" sz="2400" i="1">
                        <a:latin typeface="Cambria Math" panose="02040503050406030204" pitchFamily="18" charset="0"/>
                      </a:rPr>
                      <m:t>−−−</m:t>
                    </m:r>
                    <m:d>
                      <m:dPr>
                        <m:ctrlPr>
                          <a:rPr lang="en-IN" sz="2400" i="1">
                            <a:latin typeface="Cambria Math" panose="02040503050406030204" pitchFamily="18" charset="0"/>
                          </a:rPr>
                        </m:ctrlPr>
                      </m:dPr>
                      <m:e>
                        <m:r>
                          <a:rPr lang="en-IN" sz="2400" i="1">
                            <a:latin typeface="Cambria Math" panose="02040503050406030204" pitchFamily="18" charset="0"/>
                          </a:rPr>
                          <m:t>1</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Let y</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),y</a:t>
                </a:r>
                <a:r>
                  <a:rPr lang="en-IN" sz="2400" baseline="-25000" dirty="0">
                    <a:latin typeface="Times New Roman" panose="02020603050405020304" pitchFamily="18" charset="0"/>
                    <a:cs typeface="Times New Roman" panose="02020603050405020304" pitchFamily="18" charset="0"/>
                  </a:rPr>
                  <a:t>1</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1</a:t>
                </a:r>
                <a:r>
                  <a:rPr lang="en-IN" sz="2400" dirty="0">
                    <a:latin typeface="Times New Roman" panose="02020603050405020304" pitchFamily="18" charset="0"/>
                    <a:cs typeface="Times New Roman" panose="02020603050405020304" pitchFamily="18" charset="0"/>
                  </a:rPr>
                  <a:t>),y</a:t>
                </a:r>
                <a:r>
                  <a:rPr lang="en-IN" sz="2400" baseline="-25000" dirty="0">
                    <a:latin typeface="Times New Roman" panose="02020603050405020304" pitchFamily="18" charset="0"/>
                    <a:cs typeface="Times New Roman" panose="02020603050405020304" pitchFamily="18" charset="0"/>
                  </a:rPr>
                  <a:t>2</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2</a:t>
                </a:r>
                <a:r>
                  <a:rPr lang="en-IN" sz="2400" dirty="0">
                    <a:latin typeface="Times New Roman" panose="02020603050405020304" pitchFamily="18" charset="0"/>
                    <a:cs typeface="Times New Roman" panose="02020603050405020304" pitchFamily="18" charset="0"/>
                  </a:rPr>
                  <a:t>) and y</a:t>
                </a:r>
                <a:r>
                  <a:rPr lang="en-IN" sz="2400" baseline="-25000" dirty="0">
                    <a:latin typeface="Times New Roman" panose="02020603050405020304" pitchFamily="18" charset="0"/>
                    <a:cs typeface="Times New Roman" panose="02020603050405020304" pitchFamily="18" charset="0"/>
                  </a:rPr>
                  <a:t>3</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3</a:t>
                </a:r>
                <a:r>
                  <a:rPr lang="en-IN" sz="2400" dirty="0">
                    <a:latin typeface="Times New Roman" panose="02020603050405020304" pitchFamily="18" charset="0"/>
                    <a:cs typeface="Times New Roman" panose="02020603050405020304" pitchFamily="18" charset="0"/>
                  </a:rPr>
                  <a:t>) be these known solutions. </a:t>
                </a:r>
              </a:p>
              <a:p>
                <a:pPr marL="0" indent="0">
                  <a:buNone/>
                </a:pPr>
                <a:r>
                  <a:rPr lang="en-IN" sz="2400" dirty="0">
                    <a:latin typeface="Times New Roman" panose="02020603050405020304" pitchFamily="18" charset="0"/>
                    <a:cs typeface="Times New Roman" panose="02020603050405020304" pitchFamily="18" charset="0"/>
                  </a:rPr>
                  <a:t>Suppose we wish to determine the solution of equation (1) at the point x</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 x</a:t>
                </a:r>
                <a:r>
                  <a:rPr lang="en-IN" sz="2400" baseline="-25000" dirty="0">
                    <a:latin typeface="Times New Roman" panose="02020603050405020304" pitchFamily="18" charset="0"/>
                    <a:cs typeface="Times New Roman" panose="02020603050405020304" pitchFamily="18" charset="0"/>
                  </a:rPr>
                  <a:t>3</a:t>
                </a:r>
                <a:r>
                  <a:rPr lang="en-IN" sz="2400" dirty="0">
                    <a:latin typeface="Times New Roman" panose="02020603050405020304" pitchFamily="18" charset="0"/>
                    <a:cs typeface="Times New Roman" panose="02020603050405020304" pitchFamily="18" charset="0"/>
                  </a:rPr>
                  <a:t>+h.</a:t>
                </a:r>
              </a:p>
              <a:p>
                <a:pPr marL="0" indent="0">
                  <a:buNone/>
                </a:pPr>
                <a:r>
                  <a:rPr lang="en-IN" sz="2400" dirty="0">
                    <a:latin typeface="Times New Roman" panose="02020603050405020304" pitchFamily="18" charset="0"/>
                    <a:cs typeface="Times New Roman" panose="02020603050405020304" pitchFamily="18" charset="0"/>
                  </a:rPr>
                  <a:t>Let us denote the required solution by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a:t>
                </a:r>
              </a:p>
              <a:p>
                <a:pPr marL="0" indent="0">
                  <a:buNone/>
                </a:pPr>
                <a:r>
                  <a:rPr lang="en-IN" sz="2400" dirty="0">
                    <a:latin typeface="Times New Roman" panose="02020603050405020304" pitchFamily="18" charset="0"/>
                    <a:cs typeface="Times New Roman" panose="02020603050405020304" pitchFamily="18" charset="0"/>
                  </a:rPr>
                  <a:t>First we predict the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by using Milne’s predictor formula:</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4</m:t>
                        </m:r>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1</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3</m:t>
                            </m:r>
                          </m:sub>
                        </m:sSub>
                      </m:e>
                    </m:d>
                    <m:r>
                      <a:rPr lang="en-IN" sz="2400" i="1">
                        <a:latin typeface="Cambria Math" panose="02040503050406030204" pitchFamily="18" charset="0"/>
                      </a:rPr>
                      <m:t>         </m:t>
                    </m:r>
                  </m:oMath>
                </a14:m>
                <a:r>
                  <a:rPr lang="en-IN" sz="2400" dirty="0">
                    <a:latin typeface="Times New Roman" panose="02020603050405020304" pitchFamily="18" charset="0"/>
                    <a:cs typeface="Times New Roman" panose="02020603050405020304" pitchFamily="18" charset="0"/>
                  </a:rPr>
                  <a:t>--- (2)</a:t>
                </a:r>
              </a:p>
              <a:p>
                <a:pPr marL="0" indent="0">
                  <a:buNone/>
                </a:pPr>
                <a14:m>
                  <m:oMath xmlns:m="http://schemas.openxmlformats.org/officeDocument/2006/math">
                    <m:r>
                      <a:rPr lang="en-IN" sz="2200" i="1">
                        <a:latin typeface="Cambria Math" panose="02040503050406030204" pitchFamily="18" charset="0"/>
                      </a:rPr>
                      <m:t>𝑤h𝑖𝑐h</m:t>
                    </m:r>
                    <m:r>
                      <a:rPr lang="en-IN" sz="2200" i="1">
                        <a:latin typeface="Cambria Math" panose="02040503050406030204" pitchFamily="18" charset="0"/>
                      </a:rPr>
                      <m:t> </m:t>
                    </m:r>
                    <m:r>
                      <a:rPr lang="en-IN" sz="2200" i="1">
                        <a:latin typeface="Cambria Math" panose="02040503050406030204" pitchFamily="18" charset="0"/>
                      </a:rPr>
                      <m:t>𝑐𝑎𝑛</m:t>
                    </m:r>
                    <m:r>
                      <a:rPr lang="en-IN" sz="2200" i="1">
                        <a:latin typeface="Cambria Math" panose="02040503050406030204" pitchFamily="18" charset="0"/>
                      </a:rPr>
                      <m:t> </m:t>
                    </m:r>
                    <m:r>
                      <a:rPr lang="en-IN" sz="2200" i="1">
                        <a:latin typeface="Cambria Math" panose="02040503050406030204" pitchFamily="18" charset="0"/>
                      </a:rPr>
                      <m:t>𝑏𝑒</m:t>
                    </m:r>
                    <m:r>
                      <a:rPr lang="en-IN" sz="2200" i="1">
                        <a:latin typeface="Cambria Math" panose="02040503050406030204" pitchFamily="18" charset="0"/>
                      </a:rPr>
                      <m:t> </m:t>
                    </m:r>
                    <m:r>
                      <a:rPr lang="en-IN" sz="2200" i="1">
                        <a:latin typeface="Cambria Math" panose="02040503050406030204" pitchFamily="18" charset="0"/>
                      </a:rPr>
                      <m:t>𝑐𝑜𝑚𝑝𝑢𝑡𝑒𝑑</m:t>
                    </m:r>
                    <m:r>
                      <a:rPr lang="en-IN" sz="2200" i="1">
                        <a:latin typeface="Cambria Math" panose="02040503050406030204" pitchFamily="18" charset="0"/>
                      </a:rPr>
                      <m:t> </m:t>
                    </m:r>
                    <m:r>
                      <a:rPr lang="en-IN" sz="2200" i="1">
                        <a:latin typeface="Cambria Math" panose="02040503050406030204" pitchFamily="18" charset="0"/>
                      </a:rPr>
                      <m:t>𝑤𝑖𝑡h</m:t>
                    </m:r>
                    <m:r>
                      <a:rPr lang="en-IN" sz="2200" i="1">
                        <a:latin typeface="Cambria Math" panose="02040503050406030204" pitchFamily="18" charset="0"/>
                      </a:rPr>
                      <m:t> </m:t>
                    </m:r>
                    <m:r>
                      <a:rPr lang="en-IN" sz="2200" i="1">
                        <a:latin typeface="Cambria Math" panose="02040503050406030204" pitchFamily="18" charset="0"/>
                      </a:rPr>
                      <m:t>𝑡h𝑒</m:t>
                    </m:r>
                    <m:r>
                      <a:rPr lang="en-IN" sz="2200" i="1">
                        <a:latin typeface="Cambria Math" panose="02040503050406030204" pitchFamily="18" charset="0"/>
                      </a:rPr>
                      <m:t> </m:t>
                    </m:r>
                    <m:r>
                      <a:rPr lang="en-IN" sz="2200" i="1">
                        <a:latin typeface="Cambria Math" panose="02040503050406030204" pitchFamily="18" charset="0"/>
                      </a:rPr>
                      <m:t>h𝑒𝑙𝑝</m:t>
                    </m:r>
                    <m:r>
                      <a:rPr lang="en-IN" sz="2200" i="1">
                        <a:latin typeface="Cambria Math" panose="02040503050406030204" pitchFamily="18" charset="0"/>
                      </a:rPr>
                      <m:t> </m:t>
                    </m:r>
                    <m:r>
                      <a:rPr lang="en-IN" sz="2200" i="1">
                        <a:latin typeface="Cambria Math" panose="02040503050406030204" pitchFamily="18" charset="0"/>
                      </a:rPr>
                      <m:t>𝑜𝑓</m:t>
                    </m:r>
                    <m:r>
                      <a:rPr lang="en-IN" sz="2200" i="1">
                        <a:latin typeface="Cambria Math" panose="02040503050406030204" pitchFamily="18" charset="0"/>
                      </a:rPr>
                      <m:t> </m:t>
                    </m:r>
                    <m:r>
                      <a:rPr lang="en-IN" sz="2200" i="1">
                        <a:latin typeface="Cambria Math" panose="02040503050406030204" pitchFamily="18" charset="0"/>
                      </a:rPr>
                      <m:t>𝑡h𝑒</m:t>
                    </m:r>
                    <m:r>
                      <a:rPr lang="en-IN" sz="2200" i="1">
                        <a:latin typeface="Cambria Math" panose="02040503050406030204" pitchFamily="18" charset="0"/>
                      </a:rPr>
                      <m:t> </m:t>
                    </m:r>
                    <m:r>
                      <a:rPr lang="en-IN" sz="2200" i="1">
                        <a:latin typeface="Cambria Math" panose="02040503050406030204" pitchFamily="18" charset="0"/>
                      </a:rPr>
                      <m:t>𝑠𝑝𝑒𝑐𝑖𝑖𝑒𝑑</m:t>
                    </m:r>
                    <m:r>
                      <a:rPr lang="en-IN" sz="2200" i="1">
                        <a:latin typeface="Cambria Math" panose="02040503050406030204" pitchFamily="18" charset="0"/>
                      </a:rPr>
                      <m:t> </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0</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1</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2</m:t>
                        </m:r>
                      </m:sub>
                    </m:sSub>
                    <m:r>
                      <a:rPr lang="en-IN" sz="2200" i="1">
                        <a:latin typeface="Cambria Math" panose="02040503050406030204" pitchFamily="18" charset="0"/>
                      </a:rPr>
                      <m:t> ,</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3</m:t>
                        </m:r>
                      </m:sub>
                    </m:sSub>
                    <m:r>
                      <a:rPr lang="en-IN" sz="2200" i="1">
                        <a:latin typeface="Cambria Math" panose="02040503050406030204" pitchFamily="18" charset="0"/>
                      </a:rPr>
                      <m:t>𝑎𝑛𝑑</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0</m:t>
                        </m:r>
                      </m:sub>
                    </m:sSub>
                    <m:r>
                      <a:rPr lang="en-IN" sz="2200" i="1">
                        <a:latin typeface="Cambria Math" panose="02040503050406030204" pitchFamily="18" charset="0"/>
                      </a:rPr>
                      <m:t>, </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1</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2</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3</m:t>
                        </m:r>
                      </m:sub>
                    </m:sSub>
                    <m:r>
                      <a:rPr lang="en-IN" sz="2200" b="0" i="1" smtClean="0">
                        <a:latin typeface="Cambria Math" panose="02040503050406030204" pitchFamily="18" charset="0"/>
                      </a:rPr>
                      <m:t>.</m:t>
                    </m:r>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Next we correct the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by using the Milne’s corrector formula:</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𝑐</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4</m:t>
                            </m:r>
                            <m:r>
                              <a:rPr lang="en-IN" sz="2400" i="1">
                                <a:latin typeface="Cambria Math" panose="02040503050406030204" pitchFamily="18" charset="0"/>
                              </a:rPr>
                              <m:t>𝑓</m:t>
                            </m:r>
                          </m:e>
                          <m:sub>
                            <m:r>
                              <a:rPr lang="en-IN" sz="2400" i="1">
                                <a:latin typeface="Cambria Math" panose="02040503050406030204" pitchFamily="18" charset="0"/>
                              </a:rPr>
                              <m:t>3</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e>
                    </m:d>
                    <m:r>
                      <a:rPr lang="en-IN" sz="2400" i="1">
                        <a:latin typeface="Cambria Math" panose="02040503050406030204" pitchFamily="18" charset="0"/>
                      </a:rPr>
                      <m:t>         </m:t>
                    </m:r>
                  </m:oMath>
                </a14:m>
                <a:r>
                  <a:rPr lang="en-IN" sz="2400" dirty="0">
                    <a:latin typeface="Times New Roman" panose="02020603050405020304" pitchFamily="18" charset="0"/>
                    <a:cs typeface="Times New Roman" panose="02020603050405020304" pitchFamily="18" charset="0"/>
                  </a:rPr>
                  <a:t>--- (3)</a:t>
                </a:r>
              </a:p>
              <a:p>
                <a:pPr marL="0" indent="0">
                  <a:buNone/>
                </a:pPr>
                <a14:m>
                  <m:oMath xmlns:m="http://schemas.openxmlformats.org/officeDocument/2006/math">
                    <m:r>
                      <a:rPr lang="en-IN" sz="2400" i="1">
                        <a:latin typeface="Cambria Math" panose="02040503050406030204" pitchFamily="18" charset="0"/>
                      </a:rPr>
                      <m:t>𝑤h𝑒𝑟𝑒</m:t>
                    </m:r>
                    <m:r>
                      <a:rPr lang="en-IN" sz="2400" i="1">
                        <a:latin typeface="Cambria Math" panose="02040503050406030204" pitchFamily="18" charset="0"/>
                      </a:rPr>
                      <m:t>    </m:t>
                    </m:r>
                    <m:sSubSup>
                      <m:sSubSupPr>
                        <m:ctrlPr>
                          <a:rPr lang="en-IN" sz="2400" i="1">
                            <a:latin typeface="Cambria Math" panose="02040503050406030204" pitchFamily="18" charset="0"/>
                          </a:rPr>
                        </m:ctrlPr>
                      </m:sSub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32345995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rmAutofit fontScale="70000" lnSpcReduction="20000"/>
              </a:bodyPr>
              <a:lstStyle/>
              <a:p>
                <a:pPr marL="0" indent="0">
                  <a:buNone/>
                </a:pPr>
                <a14:m>
                  <m:oMathPara xmlns:m="http://schemas.openxmlformats.org/officeDocument/2006/math">
                    <m:oMathParaPr>
                      <m:jc m:val="centerGroup"/>
                    </m:oMathParaPr>
                    <m:oMath xmlns:m="http://schemas.openxmlformats.org/officeDocument/2006/math">
                      <m:r>
                        <a:rPr lang="en-IN" i="1">
                          <a:latin typeface="Cambria Math" panose="02040503050406030204" pitchFamily="18" charset="0"/>
                        </a:rPr>
                        <m:t>𝐼𝑓</m:t>
                      </m:r>
                      <m:r>
                        <a:rPr lang="en-IN" i="1">
                          <a:latin typeface="Cambria Math" panose="02040503050406030204" pitchFamily="18" charset="0"/>
                        </a:rPr>
                        <m:t> </m:t>
                      </m:r>
                      <m:r>
                        <a:rPr lang="en-IN" i="1">
                          <a:latin typeface="Cambria Math" panose="02040503050406030204" pitchFamily="18" charset="0"/>
                        </a:rPr>
                        <m:t>𝑤𝑒</m:t>
                      </m:r>
                      <m:r>
                        <a:rPr lang="en-IN" i="1">
                          <a:latin typeface="Cambria Math" panose="02040503050406030204" pitchFamily="18" charset="0"/>
                        </a:rPr>
                        <m:t> </m:t>
                      </m:r>
                      <m:r>
                        <a:rPr lang="en-IN" i="1">
                          <a:latin typeface="Cambria Math" panose="02040503050406030204" pitchFamily="18" charset="0"/>
                        </a:rPr>
                        <m:t>𝑤𝑖𝑠h</m:t>
                      </m:r>
                      <m:r>
                        <a:rPr lang="en-IN" i="1">
                          <a:latin typeface="Cambria Math" panose="02040503050406030204" pitchFamily="18" charset="0"/>
                        </a:rPr>
                        <m:t> </m:t>
                      </m:r>
                      <m:r>
                        <a:rPr lang="en-IN" i="1">
                          <a:latin typeface="Cambria Math" panose="02040503050406030204" pitchFamily="18" charset="0"/>
                        </a:rPr>
                        <m:t>𝑡𝑜</m:t>
                      </m:r>
                      <m:r>
                        <a:rPr lang="en-IN" i="1">
                          <a:latin typeface="Cambria Math" panose="02040503050406030204" pitchFamily="18" charset="0"/>
                        </a:rPr>
                        <m:t> </m:t>
                      </m:r>
                      <m:r>
                        <a:rPr lang="en-IN" i="1">
                          <a:latin typeface="Cambria Math" panose="02040503050406030204" pitchFamily="18" charset="0"/>
                        </a:rPr>
                        <m:t>h𝑎𝑣𝑒</m:t>
                      </m:r>
                      <m:r>
                        <a:rPr lang="en-IN" i="1">
                          <a:latin typeface="Cambria Math" panose="02040503050406030204" pitchFamily="18" charset="0"/>
                        </a:rPr>
                        <m:t> </m:t>
                      </m:r>
                      <m:r>
                        <a:rPr lang="en-IN" i="1">
                          <a:latin typeface="Cambria Math" panose="02040503050406030204" pitchFamily="18" charset="0"/>
                        </a:rPr>
                        <m:t>𝑚𝑜𝑟𝑒</m:t>
                      </m:r>
                      <m:r>
                        <a:rPr lang="en-IN" i="1">
                          <a:latin typeface="Cambria Math" panose="02040503050406030204" pitchFamily="18" charset="0"/>
                        </a:rPr>
                        <m:t> </m:t>
                      </m:r>
                      <m:r>
                        <a:rPr lang="en-IN" i="1">
                          <a:latin typeface="Cambria Math" panose="02040503050406030204" pitchFamily="18" charset="0"/>
                        </a:rPr>
                        <m:t>𝑎𝑐𝑐𝑢𝑟𝑎𝑡𝑒</m:t>
                      </m:r>
                      <m:r>
                        <a:rPr lang="en-IN" i="1">
                          <a:latin typeface="Cambria Math" panose="02040503050406030204" pitchFamily="18" charset="0"/>
                        </a:rPr>
                        <m:t> </m:t>
                      </m:r>
                      <m:r>
                        <a:rPr lang="en-IN" i="1">
                          <a:latin typeface="Cambria Math" panose="02040503050406030204" pitchFamily="18" charset="0"/>
                        </a:rPr>
                        <m:t>𝑎𝑝𝑝𝑟𝑜𝑥𝑖𝑚𝑎𝑡𝑖𝑜𝑛</m:t>
                      </m:r>
                      <m:r>
                        <a:rPr lang="en-IN" i="1">
                          <a:latin typeface="Cambria Math" panose="02040503050406030204" pitchFamily="18" charset="0"/>
                        </a:rPr>
                        <m:t> </m:t>
                      </m:r>
                      <m:r>
                        <a:rPr lang="en-IN" i="1">
                          <a:latin typeface="Cambria Math" panose="02040503050406030204" pitchFamily="18" charset="0"/>
                        </a:rPr>
                        <m:t>𝑓𝑜𝑟</m:t>
                      </m:r>
                      <m:r>
                        <a:rPr lang="en-IN" i="1">
                          <a:latin typeface="Cambria Math" panose="02040503050406030204" pitchFamily="18" charset="0"/>
                        </a:rPr>
                        <m:t> </m:t>
                      </m:r>
                      <m:r>
                        <a:rPr lang="en-IN" i="1">
                          <a:latin typeface="Cambria Math" panose="02040503050406030204" pitchFamily="18" charset="0"/>
                        </a:rPr>
                        <m:t>𝑦</m:t>
                      </m:r>
                      <m:r>
                        <a:rPr lang="en-IN" i="1">
                          <a:latin typeface="Cambria Math" panose="02040503050406030204" pitchFamily="18" charset="0"/>
                        </a:rPr>
                        <m:t> , </m:t>
                      </m:r>
                      <m:r>
                        <a:rPr lang="en-IN" i="1">
                          <a:latin typeface="Cambria Math" panose="02040503050406030204" pitchFamily="18" charset="0"/>
                        </a:rPr>
                        <m:t>𝑤𝑒</m:t>
                      </m:r>
                      <m:r>
                        <a:rPr lang="en-IN" i="1">
                          <a:latin typeface="Cambria Math" panose="02040503050406030204" pitchFamily="18" charset="0"/>
                        </a:rPr>
                        <m:t> </m:t>
                      </m:r>
                      <m:r>
                        <a:rPr lang="en-IN" i="1">
                          <a:latin typeface="Cambria Math" panose="02040503050406030204" pitchFamily="18" charset="0"/>
                        </a:rPr>
                        <m:t>𝑒𝑚𝑝𝑙𝑜𝑦</m:t>
                      </m:r>
                      <m:r>
                        <a:rPr lang="en-IN" i="1">
                          <a:latin typeface="Cambria Math" panose="02040503050406030204" pitchFamily="18" charset="0"/>
                        </a:rPr>
                        <m:t> </m:t>
                      </m:r>
                      <m:r>
                        <a:rPr lang="en-IN" i="1">
                          <a:latin typeface="Cambria Math" panose="02040503050406030204" pitchFamily="18" charset="0"/>
                        </a:rPr>
                        <m:t>𝑡h𝑒</m:t>
                      </m:r>
                      <m:r>
                        <a:rPr lang="en-IN" i="1">
                          <a:latin typeface="Cambria Math" panose="02040503050406030204" pitchFamily="18" charset="0"/>
                        </a:rPr>
                        <m:t> </m:t>
                      </m:r>
                      <m:r>
                        <a:rPr lang="en-IN" i="1">
                          <a:latin typeface="Cambria Math" panose="02040503050406030204" pitchFamily="18" charset="0"/>
                        </a:rPr>
                        <m:t>𝑝𝑟𝑜𝑐𝑒𝑠𝑠</m:t>
                      </m:r>
                      <m:r>
                        <a:rPr lang="en-IN" i="1">
                          <a:latin typeface="Cambria Math" panose="02040503050406030204" pitchFamily="18" charset="0"/>
                        </a:rPr>
                        <m:t> </m:t>
                      </m:r>
                      <m:r>
                        <a:rPr lang="en-IN" i="1">
                          <a:latin typeface="Cambria Math" panose="02040503050406030204" pitchFamily="18" charset="0"/>
                        </a:rPr>
                        <m:t>𝑟𝑒𝑝𝑒𝑎𝑡𝑒𝑑𝑙𝑦</m:t>
                      </m:r>
                    </m:oMath>
                  </m:oMathPara>
                </a14:m>
                <a:endParaRPr lang="en-IN" dirty="0"/>
              </a:p>
              <a:p>
                <a:pPr marL="0" indent="0">
                  <a:buNone/>
                </a:pPr>
                <a:endParaRPr lang="en-IN" dirty="0" smtClean="0"/>
              </a:p>
              <a:p>
                <a:pPr marL="0" indent="0">
                  <a:buNone/>
                </a:pPr>
                <a:r>
                  <a:rPr lang="en-IN" dirty="0" smtClean="0">
                    <a:latin typeface="Times New Roman" panose="02020603050405020304" pitchFamily="18" charset="0"/>
                    <a:cs typeface="Times New Roman" panose="02020603050405020304" pitchFamily="18" charset="0"/>
                  </a:rPr>
                  <a:t>1. </a:t>
                </a:r>
                <a:r>
                  <a:rPr lang="en-IN" dirty="0">
                    <a:latin typeface="Times New Roman" panose="02020603050405020304" pitchFamily="18" charset="0"/>
                    <a:cs typeface="Times New Roman" panose="02020603050405020304" pitchFamily="18" charset="0"/>
                  </a:rPr>
                  <a:t>Use Milne’s predictor –corrector method to find the value of y at x=0.8, </a:t>
                </a:r>
                <a:r>
                  <a:rPr lang="en-IN" dirty="0" smtClean="0">
                    <a:latin typeface="Times New Roman" panose="02020603050405020304" pitchFamily="18" charset="0"/>
                    <a:cs typeface="Times New Roman" panose="02020603050405020304" pitchFamily="18" charset="0"/>
                  </a:rPr>
                  <a:t>given  </a:t>
                </a:r>
                <a14:m>
                  <m:oMath xmlns:m="http://schemas.openxmlformats.org/officeDocument/2006/math">
                    <m:f>
                      <m:fPr>
                        <m:ctrlPr>
                          <a:rPr lang="en-IN" i="1">
                            <a:latin typeface="Cambria Math" panose="02040503050406030204" pitchFamily="18" charset="0"/>
                          </a:rPr>
                        </m:ctrlPr>
                      </m:fPr>
                      <m:num>
                        <m:r>
                          <a:rPr lang="en-IN" i="1">
                            <a:latin typeface="Cambria Math" panose="02040503050406030204" pitchFamily="18" charset="0"/>
                          </a:rPr>
                          <m:t>𝑑𝑦</m:t>
                        </m:r>
                      </m:num>
                      <m:den>
                        <m:r>
                          <a:rPr lang="en-IN" i="1">
                            <a:latin typeface="Cambria Math" panose="02040503050406030204" pitchFamily="18" charset="0"/>
                          </a:rPr>
                          <m:t>𝑑𝑥</m:t>
                        </m:r>
                      </m:den>
                    </m:f>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p>
                      <m:sSupPr>
                        <m:ctrlPr>
                          <a:rPr lang="en-IN" i="1">
                            <a:latin typeface="Cambria Math" panose="02040503050406030204" pitchFamily="18" charset="0"/>
                          </a:rPr>
                        </m:ctrlPr>
                      </m:sSupPr>
                      <m:e>
                        <m:r>
                          <a:rPr lang="en-IN" i="1">
                            <a:latin typeface="Cambria Math" panose="02040503050406030204" pitchFamily="18" charset="0"/>
                          </a:rPr>
                          <m:t>𝑦</m:t>
                        </m:r>
                      </m:e>
                      <m:sup>
                        <m:r>
                          <a:rPr lang="en-IN" i="1">
                            <a:latin typeface="Cambria Math" panose="02040503050406030204" pitchFamily="18" charset="0"/>
                          </a:rPr>
                          <m:t>2</m:t>
                        </m:r>
                      </m:sup>
                    </m:sSup>
                  </m:oMath>
                </a14:m>
                <a:r>
                  <a:rPr lang="en-IN" dirty="0">
                    <a:latin typeface="Times New Roman" panose="02020603050405020304" pitchFamily="18" charset="0"/>
                    <a:cs typeface="Times New Roman" panose="02020603050405020304" pitchFamily="18" charset="0"/>
                  </a:rPr>
                  <a:t> </a:t>
                </a:r>
                <a:endParaRPr lang="en-IN" dirty="0" smtClean="0">
                  <a:latin typeface="Times New Roman" panose="02020603050405020304" pitchFamily="18" charset="0"/>
                  <a:cs typeface="Times New Roman" panose="02020603050405020304" pitchFamily="18" charset="0"/>
                </a:endParaRPr>
              </a:p>
              <a:p>
                <a:pPr marL="0" indent="0">
                  <a:buNone/>
                </a:pPr>
                <a:r>
                  <a:rPr lang="en-IN" dirty="0" smtClean="0">
                    <a:latin typeface="Times New Roman" panose="02020603050405020304" pitchFamily="18" charset="0"/>
                    <a:cs typeface="Times New Roman" panose="02020603050405020304" pitchFamily="18" charset="0"/>
                  </a:rPr>
                  <a:t>    Where </a:t>
                </a:r>
                <a:r>
                  <a:rPr lang="en-IN" dirty="0">
                    <a:latin typeface="Times New Roman" panose="02020603050405020304" pitchFamily="18" charset="0"/>
                    <a:cs typeface="Times New Roman" panose="02020603050405020304" pitchFamily="18" charset="0"/>
                  </a:rPr>
                  <a:t>y(0)=0 , y(0.2)=0.02 , y(0.4)=0.0795 , y(0.6)=0.1762. Apply corrector formula </a:t>
                </a:r>
                <a:r>
                  <a:rPr lang="en-IN" dirty="0" smtClean="0">
                    <a:latin typeface="Times New Roman" panose="02020603050405020304" pitchFamily="18" charset="0"/>
                    <a:cs typeface="Times New Roman" panose="02020603050405020304" pitchFamily="18" charset="0"/>
                  </a:rPr>
                  <a:t> twice.</a:t>
                </a:r>
              </a:p>
              <a:p>
                <a:pPr marL="0" indent="0">
                  <a:buNone/>
                </a:pPr>
                <a:r>
                  <a:rPr lang="en-IN" b="1" dirty="0" smtClean="0">
                    <a:latin typeface="Times New Roman" panose="02020603050405020304" pitchFamily="18" charset="0"/>
                    <a:cs typeface="Times New Roman" panose="02020603050405020304" pitchFamily="18" charset="0"/>
                  </a:rPr>
                  <a:t>Sol:</a:t>
                </a:r>
              </a:p>
              <a:p>
                <a:pPr marL="0" indent="0">
                  <a:buNone/>
                </a:pPr>
                <a14:m>
                  <m:oMath xmlns:m="http://schemas.openxmlformats.org/officeDocument/2006/math">
                    <m:r>
                      <a:rPr lang="en-IN" i="1">
                        <a:latin typeface="Cambria Math" panose="02040503050406030204" pitchFamily="18" charset="0"/>
                      </a:rPr>
                      <m:t>𝐻𝑒𝑟𝑒</m:t>
                    </m:r>
                    <m:r>
                      <a:rPr lang="en-IN" i="1">
                        <a:latin typeface="Cambria Math" panose="02040503050406030204" pitchFamily="18" charset="0"/>
                      </a:rPr>
                      <m:t> </m:t>
                    </m:r>
                    <m:r>
                      <a:rPr lang="en-IN" i="1">
                        <a:latin typeface="Cambria Math" panose="02040503050406030204" pitchFamily="18" charset="0"/>
                      </a:rPr>
                      <m:t>𝑓</m:t>
                    </m:r>
                    <m:d>
                      <m:dPr>
                        <m:ctrlPr>
                          <a:rPr lang="en-IN" i="1">
                            <a:latin typeface="Cambria Math" panose="02040503050406030204" pitchFamily="18" charset="0"/>
                          </a:rPr>
                        </m:ctrlPr>
                      </m:dPr>
                      <m:e>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𝑦</m:t>
                        </m:r>
                      </m:e>
                    </m:d>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p>
                      <m:sSupPr>
                        <m:ctrlPr>
                          <a:rPr lang="en-IN" i="1">
                            <a:latin typeface="Cambria Math" panose="02040503050406030204" pitchFamily="18" charset="0"/>
                          </a:rPr>
                        </m:ctrlPr>
                      </m:sSupPr>
                      <m:e>
                        <m:r>
                          <a:rPr lang="en-IN" i="1">
                            <a:latin typeface="Cambria Math" panose="02040503050406030204" pitchFamily="18" charset="0"/>
                          </a:rPr>
                          <m:t>𝑦</m:t>
                        </m:r>
                      </m:e>
                      <m:sup>
                        <m:r>
                          <a:rPr lang="en-IN" i="1">
                            <a:latin typeface="Cambria Math" panose="02040503050406030204" pitchFamily="18" charset="0"/>
                          </a:rPr>
                          <m:t>2</m:t>
                        </m:r>
                      </m:sup>
                    </m:sSup>
                    <m:r>
                      <a:rPr lang="en-IN" i="1">
                        <a:latin typeface="Cambria Math" panose="02040503050406030204" pitchFamily="18" charset="0"/>
                      </a:rPr>
                      <m:t>, </m:t>
                    </m:r>
                    <m:r>
                      <a:rPr lang="en-IN" i="1">
                        <a:latin typeface="Cambria Math" panose="02040503050406030204" pitchFamily="18" charset="0"/>
                      </a:rPr>
                      <m:t>h</m:t>
                    </m:r>
                    <m:r>
                      <a:rPr lang="en-IN" i="1">
                        <a:latin typeface="Cambria Math" panose="02040503050406030204" pitchFamily="18" charset="0"/>
                      </a:rPr>
                      <m:t>=0.2</m:t>
                    </m:r>
                  </m:oMath>
                </a14:m>
                <a:r>
                  <a:rPr lang="en-IN" dirty="0" smtClean="0">
                    <a:latin typeface="Times New Roman" panose="02020603050405020304" pitchFamily="18" charset="0"/>
                    <a:cs typeface="Times New Roman" panose="02020603050405020304" pitchFamily="18" charset="0"/>
                  </a:rPr>
                  <a:t> </a:t>
                </a:r>
              </a:p>
              <a:p>
                <a:pPr marL="0" indent="0">
                  <a:buNone/>
                </a:pPr>
                <a:endParaRPr lang="en-IN" dirty="0"/>
              </a:p>
              <a:p>
                <a:pPr marL="0" indent="0">
                  <a:buNone/>
                </a:pPr>
                <a:endParaRPr lang="en-IN" b="1" dirty="0"/>
              </a:p>
              <a:p>
                <a:pPr marL="0" indent="0">
                  <a:buNone/>
                </a:pPr>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638" r="-11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66532680"/>
                  </p:ext>
                </p:extLst>
              </p:nvPr>
            </p:nvGraphicFramePr>
            <p:xfrm>
              <a:off x="1818290" y="3469733"/>
              <a:ext cx="7704081" cy="2657799"/>
            </p:xfrm>
            <a:graphic>
              <a:graphicData uri="http://schemas.openxmlformats.org/drawingml/2006/table">
                <a:tbl>
                  <a:tblPr firstRow="1" firstCol="1" bandRow="1">
                    <a:tableStyleId>{5C22544A-7EE6-4342-B048-85BDC9FD1C3A}</a:tableStyleId>
                  </a:tblPr>
                  <a:tblGrid>
                    <a:gridCol w="2572653">
                      <a:extLst>
                        <a:ext uri="{9D8B030D-6E8A-4147-A177-3AD203B41FA5}">
                          <a16:colId xmlns:a16="http://schemas.microsoft.com/office/drawing/2014/main" val="3110813577"/>
                        </a:ext>
                      </a:extLst>
                    </a:gridCol>
                    <a:gridCol w="2552703">
                      <a:extLst>
                        <a:ext uri="{9D8B030D-6E8A-4147-A177-3AD203B41FA5}">
                          <a16:colId xmlns:a16="http://schemas.microsoft.com/office/drawing/2014/main" val="1896169564"/>
                        </a:ext>
                      </a:extLst>
                    </a:gridCol>
                    <a:gridCol w="2578725">
                      <a:extLst>
                        <a:ext uri="{9D8B030D-6E8A-4147-A177-3AD203B41FA5}">
                          <a16:colId xmlns:a16="http://schemas.microsoft.com/office/drawing/2014/main" val="2824204588"/>
                        </a:ext>
                      </a:extLst>
                    </a:gridCol>
                  </a:tblGrid>
                  <a:tr h="521583">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dirty="0">
                              <a:effectLst/>
                              <a:latin typeface="Times New Roman" panose="02020603050405020304" pitchFamily="18" charset="0"/>
                              <a:cs typeface="Times New Roman" panose="02020603050405020304" pitchFamily="18" charset="0"/>
                            </a:rPr>
                            <a:t>Y</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IN" sz="2000">
                                    <a:effectLst/>
                                    <a:latin typeface="Cambria Math" panose="02040503050406030204" pitchFamily="18" charset="0"/>
                                  </a:rPr>
                                  <m:t> </m:t>
                                </m:r>
                                <m:r>
                                  <a:rPr lang="en-IN" sz="2000">
                                    <a:effectLst/>
                                    <a:latin typeface="Cambria Math" panose="02040503050406030204" pitchFamily="18" charset="0"/>
                                  </a:rPr>
                                  <m:t>𝑓</m:t>
                                </m:r>
                                <m:d>
                                  <m:dPr>
                                    <m:ctrlPr>
                                      <a:rPr lang="en-IN" sz="2000" i="1">
                                        <a:effectLst/>
                                        <a:latin typeface="Cambria Math" panose="02040503050406030204" pitchFamily="18" charset="0"/>
                                      </a:rPr>
                                    </m:ctrlPr>
                                  </m:dPr>
                                  <m:e>
                                    <m:r>
                                      <a:rPr lang="en-IN" sz="2000">
                                        <a:effectLst/>
                                        <a:latin typeface="Cambria Math" panose="02040503050406030204" pitchFamily="18" charset="0"/>
                                      </a:rPr>
                                      <m:t>𝑥</m:t>
                                    </m:r>
                                    <m:r>
                                      <a:rPr lang="en-IN" sz="2000">
                                        <a:effectLst/>
                                        <a:latin typeface="Cambria Math" panose="02040503050406030204" pitchFamily="18" charset="0"/>
                                      </a:rPr>
                                      <m:t>,</m:t>
                                    </m:r>
                                    <m:r>
                                      <a:rPr lang="en-IN" sz="2000">
                                        <a:effectLst/>
                                        <a:latin typeface="Cambria Math" panose="02040503050406030204" pitchFamily="18" charset="0"/>
                                      </a:rPr>
                                      <m:t>𝑦</m:t>
                                    </m:r>
                                  </m:e>
                                </m:d>
                                <m:r>
                                  <a:rPr lang="en-IN" sz="2000">
                                    <a:effectLst/>
                                    <a:latin typeface="Cambria Math" panose="02040503050406030204" pitchFamily="18" charset="0"/>
                                  </a:rPr>
                                  <m:t>=</m:t>
                                </m:r>
                                <m:r>
                                  <a:rPr lang="en-IN" sz="2000">
                                    <a:effectLst/>
                                    <a:latin typeface="Cambria Math" panose="02040503050406030204" pitchFamily="18" charset="0"/>
                                  </a:rPr>
                                  <m:t>𝑥</m:t>
                                </m:r>
                                <m:r>
                                  <a:rPr lang="en-IN" sz="2000">
                                    <a:effectLst/>
                                    <a:latin typeface="Cambria Math" panose="02040503050406030204" pitchFamily="18" charset="0"/>
                                  </a:rPr>
                                  <m:t>−</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𝑦</m:t>
                                    </m:r>
                                  </m:e>
                                  <m:sup>
                                    <m:r>
                                      <a:rPr lang="en-IN" sz="2000">
                                        <a:effectLst/>
                                        <a:latin typeface="Cambria Math" panose="02040503050406030204" pitchFamily="18" charset="0"/>
                                      </a:rPr>
                                      <m:t>2</m:t>
                                    </m:r>
                                  </m:sup>
                                </m:sSup>
                              </m:oMath>
                            </m:oMathPara>
                          </a14:m>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4341618"/>
                      </a:ext>
                    </a:extLst>
                  </a:tr>
                  <a:tr h="534054">
                    <a:tc>
                      <a:txBody>
                        <a:bodyPr/>
                        <a:lstStyle/>
                        <a:p>
                          <a:pPr algn="ctr">
                            <a:lnSpc>
                              <a:spcPct val="115000"/>
                            </a:lnSpc>
                            <a:spcAft>
                              <a:spcPts val="0"/>
                            </a:spcAft>
                          </a:pPr>
                          <a:r>
                            <a:rPr lang="en-IN" sz="2000" i="1" dirty="0">
                              <a:effectLst/>
                              <a:latin typeface="Times New Roman" panose="02020603050405020304" pitchFamily="18" charset="0"/>
                              <a:cs typeface="Times New Roman" panose="02020603050405020304" pitchFamily="18" charset="0"/>
                            </a:rPr>
                            <a:t>x</a:t>
                          </a:r>
                          <a:r>
                            <a:rPr lang="en-IN" sz="2000" baseline="-25000" dirty="0">
                              <a:effectLst/>
                              <a:latin typeface="Times New Roman" panose="02020603050405020304" pitchFamily="18" charset="0"/>
                              <a:cs typeface="Times New Roman" panose="02020603050405020304" pitchFamily="18" charset="0"/>
                            </a:rPr>
                            <a:t>0</a:t>
                          </a:r>
                          <a:r>
                            <a:rPr lang="en-IN" sz="2000" dirty="0">
                              <a:effectLst/>
                              <a:latin typeface="Times New Roman" panose="02020603050405020304" pitchFamily="18" charset="0"/>
                              <a:cs typeface="Times New Roman" panose="02020603050405020304" pitchFamily="18" charset="0"/>
                            </a:rPr>
                            <a:t>=0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0</a:t>
                          </a:r>
                          <a:r>
                            <a:rPr lang="en-IN" sz="2000">
                              <a:effectLst/>
                              <a:latin typeface="Times New Roman" panose="02020603050405020304" pitchFamily="18" charset="0"/>
                              <a:cs typeface="Times New Roman" panose="02020603050405020304" pitchFamily="18" charset="0"/>
                            </a:rPr>
                            <a:t>=0</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0=0−</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m:t>
                                        </m:r>
                                      </m:e>
                                      <m:sup>
                                        <m:r>
                                          <a:rPr lang="en-IN" sz="2000">
                                            <a:effectLst/>
                                            <a:latin typeface="Cambria Math" panose="02040503050406030204" pitchFamily="18" charset="0"/>
                                          </a:rPr>
                                          <m:t>2</m:t>
                                        </m:r>
                                      </m:sup>
                                    </m:sSup>
                                    <m:r>
                                      <a:rPr lang="en-IN" sz="2000">
                                        <a:effectLst/>
                                        <a:latin typeface="Cambria Math" panose="02040503050406030204" pitchFamily="18" charset="0"/>
                                      </a:rPr>
                                      <m:t>=0</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387633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1</a:t>
                          </a:r>
                          <a:r>
                            <a:rPr lang="en-IN" sz="2000" i="1" dirty="0" smtClean="0">
                              <a:effectLst/>
                              <a:latin typeface="Times New Roman" panose="02020603050405020304" pitchFamily="18" charset="0"/>
                              <a:cs typeface="Times New Roman" panose="02020603050405020304" pitchFamily="18" charset="0"/>
                            </a:rPr>
                            <a:t>=0.2</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1</a:t>
                          </a:r>
                          <a:r>
                            <a:rPr lang="en-IN" sz="2000">
                              <a:effectLst/>
                              <a:latin typeface="Times New Roman" panose="02020603050405020304" pitchFamily="18" charset="0"/>
                              <a:cs typeface="Times New Roman" panose="02020603050405020304" pitchFamily="18" charset="0"/>
                            </a:rPr>
                            <a:t>=0.02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1=0.2−</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0.02</m:t>
                                        </m:r>
                                      </m:e>
                                      <m:sup>
                                        <m:r>
                                          <a:rPr lang="en-IN" sz="2000">
                                            <a:effectLst/>
                                            <a:latin typeface="Cambria Math" panose="02040503050406030204" pitchFamily="18" charset="0"/>
                                          </a:rPr>
                                          <m:t>2</m:t>
                                        </m:r>
                                      </m:sup>
                                    </m:sSup>
                                    <m:r>
                                      <a:rPr lang="en-IN" sz="2000">
                                        <a:effectLst/>
                                        <a:latin typeface="Cambria Math" panose="02040503050406030204" pitchFamily="18" charset="0"/>
                                      </a:rPr>
                                      <m:t>=0.1996</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610386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2</a:t>
                          </a:r>
                          <a:r>
                            <a:rPr lang="en-IN" sz="2000" i="1" dirty="0" smtClean="0">
                              <a:effectLst/>
                              <a:latin typeface="Times New Roman" panose="02020603050405020304" pitchFamily="18" charset="0"/>
                              <a:cs typeface="Times New Roman" panose="02020603050405020304" pitchFamily="18" charset="0"/>
                            </a:rPr>
                            <a:t>=0.4</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2</a:t>
                          </a:r>
                          <a:r>
                            <a:rPr lang="en-IN" sz="2000">
                              <a:effectLst/>
                              <a:latin typeface="Times New Roman" panose="02020603050405020304" pitchFamily="18" charset="0"/>
                              <a:cs typeface="Times New Roman" panose="02020603050405020304" pitchFamily="18" charset="0"/>
                            </a:rPr>
                            <a:t>=0.0795</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2=0.4−</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0.0795</m:t>
                                        </m:r>
                                      </m:e>
                                      <m:sup>
                                        <m:r>
                                          <a:rPr lang="en-IN" sz="2000">
                                            <a:effectLst/>
                                            <a:latin typeface="Cambria Math" panose="02040503050406030204" pitchFamily="18" charset="0"/>
                                          </a:rPr>
                                          <m:t>2</m:t>
                                        </m:r>
                                      </m:sup>
                                    </m:sSup>
                                    <m:r>
                                      <a:rPr lang="en-IN" sz="2000">
                                        <a:effectLst/>
                                        <a:latin typeface="Cambria Math" panose="02040503050406030204" pitchFamily="18" charset="0"/>
                                      </a:rPr>
                                      <m:t>=0.3937</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8940789"/>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3</a:t>
                          </a:r>
                          <a:r>
                            <a:rPr lang="en-IN" sz="2000" i="1" dirty="0" smtClean="0">
                              <a:effectLst/>
                              <a:latin typeface="Times New Roman" panose="02020603050405020304" pitchFamily="18" charset="0"/>
                              <a:cs typeface="Times New Roman" panose="02020603050405020304" pitchFamily="18" charset="0"/>
                            </a:rPr>
                            <a:t>=0.6</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3</a:t>
                          </a:r>
                          <a:r>
                            <a:rPr lang="en-IN" sz="2000">
                              <a:effectLst/>
                              <a:latin typeface="Times New Roman" panose="02020603050405020304" pitchFamily="18" charset="0"/>
                              <a:cs typeface="Times New Roman" panose="02020603050405020304" pitchFamily="18" charset="0"/>
                            </a:rPr>
                            <a:t>=0.1762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3=0.6−</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0.1762</m:t>
                                        </m:r>
                                      </m:e>
                                      <m:sup>
                                        <m:r>
                                          <a:rPr lang="en-IN" sz="2000">
                                            <a:effectLst/>
                                            <a:latin typeface="Cambria Math" panose="02040503050406030204" pitchFamily="18" charset="0"/>
                                          </a:rPr>
                                          <m:t>2</m:t>
                                        </m:r>
                                      </m:sup>
                                    </m:sSup>
                                    <m:r>
                                      <a:rPr lang="en-IN" sz="2000">
                                        <a:effectLst/>
                                        <a:latin typeface="Cambria Math" panose="02040503050406030204" pitchFamily="18" charset="0"/>
                                      </a:rPr>
                                      <m:t>=0.5689</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8803431"/>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xmlns="" xmlns:a14="http://schemas.microsoft.com/office/drawing/2010/main" val="66532680"/>
                  </p:ext>
                </p:extLst>
              </p:nvPr>
            </p:nvGraphicFramePr>
            <p:xfrm>
              <a:off x="1818290" y="3469733"/>
              <a:ext cx="7704081" cy="2657799"/>
            </p:xfrm>
            <a:graphic>
              <a:graphicData uri="http://schemas.openxmlformats.org/drawingml/2006/table">
                <a:tbl>
                  <a:tblPr firstRow="1" firstCol="1" bandRow="1">
                    <a:tableStyleId>{5C22544A-7EE6-4342-B048-85BDC9FD1C3A}</a:tableStyleId>
                  </a:tblPr>
                  <a:tblGrid>
                    <a:gridCol w="2572653">
                      <a:extLst>
                        <a:ext uri="{9D8B030D-6E8A-4147-A177-3AD203B41FA5}">
                          <a16:colId xmlns:a16="http://schemas.microsoft.com/office/drawing/2014/main" xmlns="" xmlns:a14="http://schemas.microsoft.com/office/drawing/2010/main" val="3110813577"/>
                        </a:ext>
                      </a:extLst>
                    </a:gridCol>
                    <a:gridCol w="2552703">
                      <a:extLst>
                        <a:ext uri="{9D8B030D-6E8A-4147-A177-3AD203B41FA5}">
                          <a16:colId xmlns:a16="http://schemas.microsoft.com/office/drawing/2014/main" xmlns="" xmlns:a14="http://schemas.microsoft.com/office/drawing/2010/main" val="1896169564"/>
                        </a:ext>
                      </a:extLst>
                    </a:gridCol>
                    <a:gridCol w="2578725">
                      <a:extLst>
                        <a:ext uri="{9D8B030D-6E8A-4147-A177-3AD203B41FA5}">
                          <a16:colId xmlns:a16="http://schemas.microsoft.com/office/drawing/2014/main" xmlns="" xmlns:a14="http://schemas.microsoft.com/office/drawing/2010/main" val="2824204588"/>
                        </a:ext>
                      </a:extLst>
                    </a:gridCol>
                  </a:tblGrid>
                  <a:tr h="521583">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dirty="0">
                              <a:effectLst/>
                              <a:latin typeface="Times New Roman" panose="02020603050405020304" pitchFamily="18" charset="0"/>
                              <a:cs typeface="Times New Roman" panose="02020603050405020304" pitchFamily="18" charset="0"/>
                            </a:rPr>
                            <a:t>Y</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11628" r="-946" b="-410465"/>
                          </a:stretch>
                        </a:blipFill>
                      </a:tcPr>
                    </a:tc>
                    <a:extLst>
                      <a:ext uri="{0D108BD9-81ED-4DB2-BD59-A6C34878D82A}">
                        <a16:rowId xmlns:a16="http://schemas.microsoft.com/office/drawing/2014/main" xmlns="" xmlns:a14="http://schemas.microsoft.com/office/drawing/2010/main" val="3524341618"/>
                      </a:ext>
                    </a:extLst>
                  </a:tr>
                  <a:tr h="534054">
                    <a:tc>
                      <a:txBody>
                        <a:bodyPr/>
                        <a:lstStyle/>
                        <a:p>
                          <a:pPr algn="ctr">
                            <a:lnSpc>
                              <a:spcPct val="115000"/>
                            </a:lnSpc>
                            <a:spcAft>
                              <a:spcPts val="0"/>
                            </a:spcAft>
                          </a:pPr>
                          <a:r>
                            <a:rPr lang="en-IN" sz="2000" i="1" dirty="0">
                              <a:effectLst/>
                              <a:latin typeface="Times New Roman" panose="02020603050405020304" pitchFamily="18" charset="0"/>
                              <a:cs typeface="Times New Roman" panose="02020603050405020304" pitchFamily="18" charset="0"/>
                            </a:rPr>
                            <a:t>x</a:t>
                          </a:r>
                          <a:r>
                            <a:rPr lang="en-IN" sz="2000" baseline="-25000" dirty="0">
                              <a:effectLst/>
                              <a:latin typeface="Times New Roman" panose="02020603050405020304" pitchFamily="18" charset="0"/>
                              <a:cs typeface="Times New Roman" panose="02020603050405020304" pitchFamily="18" charset="0"/>
                            </a:rPr>
                            <a:t>0</a:t>
                          </a:r>
                          <a:r>
                            <a:rPr lang="en-IN" sz="2000" dirty="0">
                              <a:effectLst/>
                              <a:latin typeface="Times New Roman" panose="02020603050405020304" pitchFamily="18" charset="0"/>
                              <a:cs typeface="Times New Roman" panose="02020603050405020304" pitchFamily="18" charset="0"/>
                            </a:rPr>
                            <a:t>=0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0</a:t>
                          </a:r>
                          <a:r>
                            <a:rPr lang="en-IN" sz="2000">
                              <a:effectLst/>
                              <a:latin typeface="Times New Roman" panose="02020603050405020304" pitchFamily="18" charset="0"/>
                              <a:cs typeface="Times New Roman" panose="02020603050405020304" pitchFamily="18" charset="0"/>
                            </a:rPr>
                            <a:t>=0</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109091" r="-946" b="-301136"/>
                          </a:stretch>
                        </a:blipFill>
                      </a:tcPr>
                    </a:tc>
                    <a:extLst>
                      <a:ext uri="{0D108BD9-81ED-4DB2-BD59-A6C34878D82A}">
                        <a16:rowId xmlns:a16="http://schemas.microsoft.com/office/drawing/2014/main" xmlns="" xmlns:a14="http://schemas.microsoft.com/office/drawing/2010/main" val="210387633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1</a:t>
                          </a:r>
                          <a:r>
                            <a:rPr lang="en-IN" sz="2000" i="1" dirty="0" smtClean="0">
                              <a:effectLst/>
                              <a:latin typeface="Times New Roman" panose="02020603050405020304" pitchFamily="18" charset="0"/>
                              <a:cs typeface="Times New Roman" panose="02020603050405020304" pitchFamily="18" charset="0"/>
                            </a:rPr>
                            <a:t>=0.2</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1</a:t>
                          </a:r>
                          <a:r>
                            <a:rPr lang="en-IN" sz="2000">
                              <a:effectLst/>
                              <a:latin typeface="Times New Roman" panose="02020603050405020304" pitchFamily="18" charset="0"/>
                              <a:cs typeface="Times New Roman" panose="02020603050405020304" pitchFamily="18" charset="0"/>
                            </a:rPr>
                            <a:t>=0.02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211494" r="-946" b="-204598"/>
                          </a:stretch>
                        </a:blipFill>
                      </a:tcPr>
                    </a:tc>
                    <a:extLst>
                      <a:ext uri="{0D108BD9-81ED-4DB2-BD59-A6C34878D82A}">
                        <a16:rowId xmlns:a16="http://schemas.microsoft.com/office/drawing/2014/main" xmlns="" xmlns:a14="http://schemas.microsoft.com/office/drawing/2010/main" val="122610386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2</a:t>
                          </a:r>
                          <a:r>
                            <a:rPr lang="en-IN" sz="2000" i="1" dirty="0" smtClean="0">
                              <a:effectLst/>
                              <a:latin typeface="Times New Roman" panose="02020603050405020304" pitchFamily="18" charset="0"/>
                              <a:cs typeface="Times New Roman" panose="02020603050405020304" pitchFamily="18" charset="0"/>
                            </a:rPr>
                            <a:t>=0.4</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2</a:t>
                          </a:r>
                          <a:r>
                            <a:rPr lang="en-IN" sz="2000">
                              <a:effectLst/>
                              <a:latin typeface="Times New Roman" panose="02020603050405020304" pitchFamily="18" charset="0"/>
                              <a:cs typeface="Times New Roman" panose="02020603050405020304" pitchFamily="18" charset="0"/>
                            </a:rPr>
                            <a:t>=0.0795</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307955" r="-946" b="-102273"/>
                          </a:stretch>
                        </a:blipFill>
                      </a:tcPr>
                    </a:tc>
                    <a:extLst>
                      <a:ext uri="{0D108BD9-81ED-4DB2-BD59-A6C34878D82A}">
                        <a16:rowId xmlns:a16="http://schemas.microsoft.com/office/drawing/2014/main" xmlns="" xmlns:a14="http://schemas.microsoft.com/office/drawing/2010/main" val="3768940789"/>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3</a:t>
                          </a:r>
                          <a:r>
                            <a:rPr lang="en-IN" sz="2000" i="1" dirty="0" smtClean="0">
                              <a:effectLst/>
                              <a:latin typeface="Times New Roman" panose="02020603050405020304" pitchFamily="18" charset="0"/>
                              <a:cs typeface="Times New Roman" panose="02020603050405020304" pitchFamily="18" charset="0"/>
                            </a:rPr>
                            <a:t>=0.6</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3</a:t>
                          </a:r>
                          <a:r>
                            <a:rPr lang="en-IN" sz="2000">
                              <a:effectLst/>
                              <a:latin typeface="Times New Roman" panose="02020603050405020304" pitchFamily="18" charset="0"/>
                              <a:cs typeface="Times New Roman" panose="02020603050405020304" pitchFamily="18" charset="0"/>
                            </a:rPr>
                            <a:t>=0.1762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407955" r="-946" b="-2273"/>
                          </a:stretch>
                        </a:blipFill>
                      </a:tcPr>
                    </a:tc>
                    <a:extLst>
                      <a:ext uri="{0D108BD9-81ED-4DB2-BD59-A6C34878D82A}">
                        <a16:rowId xmlns:a16="http://schemas.microsoft.com/office/drawing/2014/main" xmlns="" xmlns:a14="http://schemas.microsoft.com/office/drawing/2010/main" val="3028803431"/>
                      </a:ext>
                    </a:extLst>
                  </a:tr>
                </a:tbl>
              </a:graphicData>
            </a:graphic>
          </p:graphicFrame>
        </mc:Fallback>
      </mc:AlternateContent>
    </p:spTree>
    <p:extLst>
      <p:ext uri="{BB962C8B-B14F-4D97-AF65-F5344CB8AC3E}">
        <p14:creationId xmlns:p14="http://schemas.microsoft.com/office/powerpoint/2010/main" val="302236481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Now , Milne’s Predictor formula yields the predicted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as</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4</m:t>
                        </m:r>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1</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3</m:t>
                            </m:r>
                          </m:sub>
                        </m:sSub>
                      </m:e>
                    </m:d>
                  </m:oMath>
                </a14:m>
                <a:r>
                  <a:rPr lang="en-IN" sz="2400" i="1" dirty="0" smtClean="0">
                    <a:latin typeface="Times New Roman" panose="02020603050405020304" pitchFamily="18" charset="0"/>
                    <a:cs typeface="Times New Roman" panose="02020603050405020304" pitchFamily="18" charset="0"/>
                  </a:rPr>
                  <a:t> </a:t>
                </a:r>
              </a:p>
              <a:p>
                <a:pPr marL="0" indent="0">
                  <a:buNone/>
                </a:pPr>
                <a:r>
                  <a:rPr lang="en-IN" sz="2400" b="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smtClean="0">
                        <a:latin typeface="Cambria Math" panose="02040503050406030204" pitchFamily="18" charset="0"/>
                      </a:rPr>
                      <m:t>    </m:t>
                    </m:r>
                    <m:r>
                      <a:rPr lang="en-IN" sz="2400" i="1">
                        <a:latin typeface="Cambria Math" panose="02040503050406030204" pitchFamily="18" charset="0"/>
                      </a:rPr>
                      <m:t>=0+</m:t>
                    </m:r>
                    <m:f>
                      <m:fPr>
                        <m:ctrlPr>
                          <a:rPr lang="en-IN" sz="2400" i="1">
                            <a:latin typeface="Cambria Math" panose="02040503050406030204" pitchFamily="18" charset="0"/>
                          </a:rPr>
                        </m:ctrlPr>
                      </m:fPr>
                      <m:num>
                        <m:r>
                          <a:rPr lang="en-IN" sz="2400" i="1">
                            <a:latin typeface="Cambria Math" panose="02040503050406030204" pitchFamily="18" charset="0"/>
                          </a:rPr>
                          <m:t>4∗0.2</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2(0.1996)−0.3937+2(0.5689</m:t>
                        </m:r>
                      </m:e>
                    </m:d>
                    <m:r>
                      <a:rPr lang="en-IN" sz="2400" i="1">
                        <a:latin typeface="Cambria Math" panose="02040503050406030204" pitchFamily="18" charset="0"/>
                      </a:rPr>
                      <m:t>)</m:t>
                    </m:r>
                  </m:oMath>
                </a14:m>
                <a:r>
                  <a:rPr lang="en-IN" sz="2400" i="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Sup>
                      <m:sSubSupPr>
                        <m:ctrlPr>
                          <a:rPr lang="en-IN" sz="2400" b="1" i="1">
                            <a:latin typeface="Cambria Math" panose="02040503050406030204" pitchFamily="18" charset="0"/>
                          </a:rPr>
                        </m:ctrlPr>
                      </m:sSubSupPr>
                      <m:e>
                        <m:r>
                          <a:rPr lang="en-IN" sz="2400" b="1" i="1">
                            <a:latin typeface="Cambria Math" panose="02040503050406030204" pitchFamily="18" charset="0"/>
                          </a:rPr>
                          <m:t>𝒚</m:t>
                        </m:r>
                      </m:e>
                      <m:sub>
                        <m:r>
                          <a:rPr lang="en-IN" sz="2400" b="1" i="1">
                            <a:latin typeface="Cambria Math" panose="02040503050406030204" pitchFamily="18" charset="0"/>
                          </a:rPr>
                          <m:t>𝟒</m:t>
                        </m:r>
                      </m:sub>
                      <m:sup>
                        <m:r>
                          <a:rPr lang="en-IN" sz="2400" b="1" i="1">
                            <a:latin typeface="Cambria Math" panose="02040503050406030204" pitchFamily="18" charset="0"/>
                          </a:rPr>
                          <m:t>(</m:t>
                        </m:r>
                        <m:r>
                          <a:rPr lang="en-IN" sz="2400" b="1" i="1">
                            <a:latin typeface="Cambria Math" panose="02040503050406030204" pitchFamily="18" charset="0"/>
                          </a:rPr>
                          <m:t>𝒑</m:t>
                        </m:r>
                        <m:r>
                          <a:rPr lang="en-IN" sz="2400" b="1" i="1">
                            <a:latin typeface="Cambria Math" panose="02040503050406030204" pitchFamily="18" charset="0"/>
                          </a:rPr>
                          <m:t>)</m:t>
                        </m:r>
                      </m:sup>
                    </m:sSubSup>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𝟑𝟎𝟒𝟖</m:t>
                    </m:r>
                  </m:oMath>
                </a14:m>
                <a:r>
                  <a:rPr lang="en-IN" sz="2400" b="1" dirty="0" smtClean="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i="1">
                            <a:latin typeface="Cambria Math" panose="02040503050406030204" pitchFamily="18" charset="0"/>
                          </a:rPr>
                        </m:ctrlPr>
                      </m:sSub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 </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sSup>
                      <m:sSupPr>
                        <m:ctrlPr>
                          <a:rPr lang="en-IN" sz="2400" i="1">
                            <a:latin typeface="Cambria Math" panose="02040503050406030204" pitchFamily="18" charset="0"/>
                          </a:rPr>
                        </m:ctrlPr>
                      </m:s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𝑝</m:t>
                                </m:r>
                              </m:e>
                            </m:d>
                          </m:sup>
                        </m:sSubSup>
                      </m:e>
                      <m:sup>
                        <m:r>
                          <a:rPr lang="en-IN" sz="2400" i="1">
                            <a:latin typeface="Cambria Math" panose="02040503050406030204" pitchFamily="18" charset="0"/>
                          </a:rPr>
                          <m:t>2</m:t>
                        </m:r>
                      </m:sup>
                    </m:sSup>
                    <m:r>
                      <a:rPr lang="en-IN" sz="2400" i="1">
                        <a:latin typeface="Cambria Math" panose="02040503050406030204" pitchFamily="18" charset="0"/>
                      </a:rPr>
                      <m:t>=0.8−</m:t>
                    </m:r>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0.30488</m:t>
                            </m:r>
                          </m:e>
                        </m:d>
                      </m:e>
                      <m:sup>
                        <m:r>
                          <a:rPr lang="en-IN" sz="2400" i="1">
                            <a:latin typeface="Cambria Math" panose="02040503050406030204" pitchFamily="18" charset="0"/>
                          </a:rPr>
                          <m:t>2</m:t>
                        </m:r>
                      </m:sup>
                    </m:sSup>
                  </m:oMath>
                </a14:m>
                <a:r>
                  <a:rPr lang="en-IN" sz="2400" i="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Sup>
                      <m:sSubSupPr>
                        <m:ctrlPr>
                          <a:rPr lang="en-IN" sz="2400" b="1" i="1">
                            <a:latin typeface="Cambria Math" panose="02040503050406030204" pitchFamily="18" charset="0"/>
                          </a:rPr>
                        </m:ctrlPr>
                      </m:sSubSupPr>
                      <m:e>
                        <m:r>
                          <a:rPr lang="en-IN" sz="2400" b="1" i="1">
                            <a:latin typeface="Cambria Math" panose="02040503050406030204" pitchFamily="18" charset="0"/>
                          </a:rPr>
                          <m:t>𝒇</m:t>
                        </m:r>
                      </m:e>
                      <m:sub>
                        <m:r>
                          <a:rPr lang="en-IN" sz="2400" b="1" i="1">
                            <a:latin typeface="Cambria Math" panose="02040503050406030204" pitchFamily="18" charset="0"/>
                          </a:rPr>
                          <m:t>𝟒</m:t>
                        </m:r>
                      </m:sub>
                      <m:sup>
                        <m:r>
                          <a:rPr lang="en-IN" sz="2400" b="1" i="1">
                            <a:latin typeface="Cambria Math" panose="02040503050406030204" pitchFamily="18" charset="0"/>
                          </a:rPr>
                          <m:t>(</m:t>
                        </m:r>
                        <m:r>
                          <a:rPr lang="en-IN" sz="2400" b="1" i="1">
                            <a:latin typeface="Cambria Math" panose="02040503050406030204" pitchFamily="18" charset="0"/>
                          </a:rPr>
                          <m:t>𝒑</m:t>
                        </m:r>
                        <m:r>
                          <a:rPr lang="en-IN" sz="2400" b="1" i="1">
                            <a:latin typeface="Cambria Math" panose="02040503050406030204" pitchFamily="18" charset="0"/>
                          </a:rPr>
                          <m:t>)</m:t>
                        </m:r>
                      </m:sup>
                    </m:sSubSup>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𝟕𝟎𝟕𝟎</m:t>
                    </m:r>
                  </m:oMath>
                </a14:m>
                <a:r>
                  <a:rPr lang="en-IN" sz="2400" b="1" dirty="0" smtClean="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Now , the Milne’s corrector formula gives a corrected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as</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𝑐</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4</m:t>
                            </m:r>
                            <m:r>
                              <a:rPr lang="en-IN" sz="2400" i="1">
                                <a:latin typeface="Cambria Math" panose="02040503050406030204" pitchFamily="18" charset="0"/>
                              </a:rPr>
                              <m:t>𝑓</m:t>
                            </m:r>
                          </m:e>
                          <m:sub>
                            <m:r>
                              <a:rPr lang="en-IN" sz="2400" i="1">
                                <a:latin typeface="Cambria Math" panose="02040503050406030204" pitchFamily="18" charset="0"/>
                              </a:rPr>
                              <m:t>3</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e>
                    </m:d>
                  </m:oMath>
                </a14:m>
                <a:r>
                  <a:rPr lang="en-IN" sz="2400" i="1" dirty="0" smtClean="0">
                    <a:latin typeface="Times New Roman" panose="02020603050405020304" pitchFamily="18" charset="0"/>
                    <a:cs typeface="Times New Roman" panose="02020603050405020304" pitchFamily="18" charset="0"/>
                  </a:rPr>
                  <a:t> </a:t>
                </a:r>
              </a:p>
              <a:p>
                <a:pPr marL="0" indent="0">
                  <a:buNone/>
                </a:pPr>
                <a:r>
                  <a:rPr lang="en-IN" sz="2400" dirty="0" smtClean="0"/>
                  <a:t>        </a:t>
                </a:r>
                <a14:m>
                  <m:oMath xmlns:m="http://schemas.openxmlformats.org/officeDocument/2006/math">
                    <m:r>
                      <a:rPr lang="en-IN" sz="2400" i="1">
                        <a:latin typeface="Cambria Math" panose="02040503050406030204" pitchFamily="18" charset="0"/>
                      </a:rPr>
                      <m:t>=0.0795+</m:t>
                    </m:r>
                    <m:f>
                      <m:fPr>
                        <m:ctrlPr>
                          <a:rPr lang="en-IN" sz="2400" i="1">
                            <a:latin typeface="Cambria Math" panose="02040503050406030204" pitchFamily="18" charset="0"/>
                          </a:rPr>
                        </m:ctrlPr>
                      </m:fPr>
                      <m:num>
                        <m:r>
                          <a:rPr lang="en-IN" sz="2400" i="1">
                            <a:latin typeface="Cambria Math" panose="02040503050406030204" pitchFamily="18" charset="0"/>
                          </a:rPr>
                          <m:t>0.2</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0.3937+4(0.5689)+0.7070</m:t>
                        </m:r>
                      </m:e>
                    </m:d>
                    <m:r>
                      <a:rPr lang="en-IN" sz="2400" b="0" i="1">
                        <a:latin typeface="Cambria Math" panose="02040503050406030204" pitchFamily="18" charset="0"/>
                      </a:rPr>
                      <m:t> </m:t>
                    </m:r>
                    <m:r>
                      <a:rPr lang="en-IN" sz="2400" i="1" smtClean="0">
                        <a:latin typeface="Cambria Math" panose="02040503050406030204" pitchFamily="18" charset="0"/>
                      </a:rPr>
                      <m:t> </m:t>
                    </m:r>
                  </m:oMath>
                </a14:m>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928" t="-1685"/>
                </a:stretch>
              </a:blipFill>
            </p:spPr>
            <p:txBody>
              <a:bodyPr/>
              <a:lstStyle/>
              <a:p>
                <a:r>
                  <a:rPr lang="en-IN">
                    <a:noFill/>
                  </a:rPr>
                  <a:t> </a:t>
                </a:r>
              </a:p>
            </p:txBody>
          </p:sp>
        </mc:Fallback>
      </mc:AlternateContent>
    </p:spTree>
    <p:extLst>
      <p:ext uri="{BB962C8B-B14F-4D97-AF65-F5344CB8AC3E}">
        <p14:creationId xmlns:p14="http://schemas.microsoft.com/office/powerpoint/2010/main" val="248847285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rmAutofit/>
              </a:bodyPr>
              <a:lstStyle/>
              <a:p>
                <a:pPr marL="0" indent="0">
                  <a:buNone/>
                </a:pPr>
                <a14:m>
                  <m:oMath xmlns:m="http://schemas.openxmlformats.org/officeDocument/2006/math">
                    <m:sSubSup>
                      <m:sSubSupPr>
                        <m:ctrlPr>
                          <a:rPr lang="en-IN" b="1" i="1" smtClean="0">
                            <a:latin typeface="Cambria Math" panose="02040503050406030204" pitchFamily="18" charset="0"/>
                          </a:rPr>
                        </m:ctrlPr>
                      </m:sSubSupPr>
                      <m:e>
                        <m:r>
                          <a:rPr lang="en-IN" b="1" i="1">
                            <a:latin typeface="Cambria Math" panose="02040503050406030204" pitchFamily="18" charset="0"/>
                          </a:rPr>
                          <m:t>𝒚</m:t>
                        </m:r>
                      </m:e>
                      <m:sub>
                        <m:r>
                          <a:rPr lang="en-IN" b="1" i="1">
                            <a:latin typeface="Cambria Math" panose="02040503050406030204" pitchFamily="18" charset="0"/>
                          </a:rPr>
                          <m:t>𝟒</m:t>
                        </m:r>
                      </m:sub>
                      <m:sup>
                        <m:r>
                          <a:rPr lang="en-IN" b="1" i="1">
                            <a:latin typeface="Cambria Math" panose="02040503050406030204" pitchFamily="18" charset="0"/>
                          </a:rPr>
                          <m:t>(</m:t>
                        </m:r>
                        <m:r>
                          <a:rPr lang="en-IN" b="1" i="1">
                            <a:latin typeface="Cambria Math" panose="02040503050406030204" pitchFamily="18" charset="0"/>
                          </a:rPr>
                          <m:t>𝒄</m:t>
                        </m:r>
                        <m:r>
                          <a:rPr lang="en-IN" b="1" i="1">
                            <a:latin typeface="Cambria Math" panose="02040503050406030204" pitchFamily="18" charset="0"/>
                          </a:rPr>
                          <m:t>)</m:t>
                        </m:r>
                      </m:sup>
                    </m:sSubSup>
                    <m:r>
                      <a:rPr lang="en-IN" b="1" i="1">
                        <a:latin typeface="Cambria Math" panose="02040503050406030204" pitchFamily="18" charset="0"/>
                      </a:rPr>
                      <m:t>=</m:t>
                    </m:r>
                    <m:r>
                      <a:rPr lang="en-IN" b="1" i="1">
                        <a:latin typeface="Cambria Math" panose="02040503050406030204" pitchFamily="18" charset="0"/>
                      </a:rPr>
                      <m:t>𝟎</m:t>
                    </m:r>
                    <m:r>
                      <a:rPr lang="en-IN" b="1" i="1">
                        <a:latin typeface="Cambria Math" panose="02040503050406030204" pitchFamily="18" charset="0"/>
                      </a:rPr>
                      <m:t>.</m:t>
                    </m:r>
                    <m:r>
                      <a:rPr lang="en-IN" b="1" i="1">
                        <a:latin typeface="Cambria Math" panose="02040503050406030204" pitchFamily="18" charset="0"/>
                      </a:rPr>
                      <m:t>𝟑𝟎𝟒𝟔</m:t>
                    </m:r>
                  </m:oMath>
                </a14:m>
                <a:r>
                  <a:rPr lang="en-IN" b="1" dirty="0" smtClean="0"/>
                  <a:t> </a:t>
                </a:r>
              </a:p>
              <a:p>
                <a:pPr marL="0" indent="0">
                  <a:buNone/>
                </a:pPr>
                <a:r>
                  <a:rPr lang="en-IN" sz="2400" dirty="0">
                    <a:latin typeface="Times New Roman" panose="02020603050405020304" pitchFamily="18" charset="0"/>
                    <a:cs typeface="Times New Roman" panose="02020603050405020304" pitchFamily="18" charset="0"/>
                  </a:rPr>
                  <a:t>To apply corrector formula second time we must use corrector as predictor and substitute in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oMath>
                </a14:m>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i="1">
                            <a:latin typeface="Cambria Math" panose="02040503050406030204" pitchFamily="18" charset="0"/>
                          </a:rPr>
                        </m:ctrlPr>
                      </m:sSub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 </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sSup>
                      <m:sSupPr>
                        <m:ctrlPr>
                          <a:rPr lang="en-IN" sz="2400" i="1">
                            <a:latin typeface="Cambria Math" panose="02040503050406030204" pitchFamily="18" charset="0"/>
                          </a:rPr>
                        </m:ctrlPr>
                      </m:s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𝑝</m:t>
                                </m:r>
                              </m:e>
                            </m:d>
                          </m:sup>
                        </m:sSubSup>
                      </m:e>
                      <m:sup>
                        <m:r>
                          <a:rPr lang="en-IN" sz="2400" i="1">
                            <a:latin typeface="Cambria Math" panose="02040503050406030204" pitchFamily="18" charset="0"/>
                          </a:rPr>
                          <m:t>2</m:t>
                        </m:r>
                      </m:sup>
                    </m:sSup>
                    <m:r>
                      <a:rPr lang="en-IN" sz="2400" i="1">
                        <a:latin typeface="Cambria Math" panose="02040503050406030204" pitchFamily="18" charset="0"/>
                      </a:rPr>
                      <m:t>=0.8−</m:t>
                    </m:r>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0.3046</m:t>
                            </m:r>
                          </m:e>
                        </m:d>
                      </m:e>
                      <m:sup>
                        <m:r>
                          <a:rPr lang="en-IN" sz="2400" i="1">
                            <a:latin typeface="Cambria Math" panose="02040503050406030204" pitchFamily="18" charset="0"/>
                          </a:rPr>
                          <m:t>2</m:t>
                        </m:r>
                      </m:sup>
                    </m:sSup>
                  </m:oMath>
                </a14:m>
                <a:r>
                  <a:rPr lang="en-IN" sz="2400" i="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𝟕𝟎𝟕𝟐</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𝑐</m:t>
                              </m:r>
                            </m:e>
                          </m:d>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4</m:t>
                              </m:r>
                              <m:r>
                                <a:rPr lang="en-IN" sz="2400" i="1">
                                  <a:latin typeface="Cambria Math" panose="02040503050406030204" pitchFamily="18" charset="0"/>
                                </a:rPr>
                                <m:t>𝑓</m:t>
                              </m:r>
                            </m:e>
                            <m:sub>
                              <m:r>
                                <a:rPr lang="en-IN" sz="2400" i="1">
                                  <a:latin typeface="Cambria Math" panose="02040503050406030204" pitchFamily="18" charset="0"/>
                                </a:rPr>
                                <m:t>3</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𝑝</m:t>
                                  </m:r>
                                </m:e>
                              </m:d>
                            </m:sup>
                          </m:sSubSup>
                        </m:e>
                      </m:d>
                      <m:r>
                        <a:rPr lang="en-IN" sz="2400" i="1">
                          <a:latin typeface="Cambria Math" panose="02040503050406030204" pitchFamily="18" charset="0"/>
                        </a:rPr>
                        <m:t>=0.0795+</m:t>
                      </m:r>
                      <m:f>
                        <m:fPr>
                          <m:ctrlPr>
                            <a:rPr lang="en-IN" sz="2400" i="1">
                              <a:latin typeface="Cambria Math" panose="02040503050406030204" pitchFamily="18" charset="0"/>
                            </a:rPr>
                          </m:ctrlPr>
                        </m:fPr>
                        <m:num>
                          <m:r>
                            <a:rPr lang="en-IN" sz="2400" i="1">
                              <a:latin typeface="Cambria Math" panose="02040503050406030204" pitchFamily="18" charset="0"/>
                            </a:rPr>
                            <m:t>0.2</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0.3937+4</m:t>
                          </m:r>
                          <m:d>
                            <m:dPr>
                              <m:ctrlPr>
                                <a:rPr lang="en-IN" sz="2400" i="1">
                                  <a:latin typeface="Cambria Math" panose="02040503050406030204" pitchFamily="18" charset="0"/>
                                </a:rPr>
                              </m:ctrlPr>
                            </m:dPr>
                            <m:e>
                              <m:r>
                                <a:rPr lang="en-IN" sz="2400" i="1">
                                  <a:latin typeface="Cambria Math" panose="02040503050406030204" pitchFamily="18" charset="0"/>
                                </a:rPr>
                                <m:t>0.5689</m:t>
                              </m:r>
                            </m:e>
                          </m:d>
                          <m:r>
                            <a:rPr lang="en-IN" sz="2400" i="1">
                              <a:latin typeface="Cambria Math" panose="02040503050406030204" pitchFamily="18" charset="0"/>
                            </a:rPr>
                            <m:t>+0.7072</m:t>
                          </m:r>
                        </m:e>
                      </m:d>
                    </m:oMath>
                  </m:oMathPara>
                </a14:m>
                <a:endParaRPr lang="en-IN" sz="2400" i="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b="1" i="1">
                            <a:latin typeface="Cambria Math" panose="02040503050406030204" pitchFamily="18" charset="0"/>
                          </a:rPr>
                        </m:ctrlPr>
                      </m:sSubSupPr>
                      <m:e>
                        <m:r>
                          <a:rPr lang="en-IN" sz="2400" b="1" i="1">
                            <a:latin typeface="Cambria Math" panose="02040503050406030204" pitchFamily="18" charset="0"/>
                          </a:rPr>
                          <m:t>𝒚</m:t>
                        </m:r>
                      </m:e>
                      <m:sub>
                        <m:r>
                          <a:rPr lang="en-IN" sz="2400" b="1" i="1">
                            <a:latin typeface="Cambria Math" panose="02040503050406030204" pitchFamily="18" charset="0"/>
                          </a:rPr>
                          <m:t>𝟒</m:t>
                        </m:r>
                      </m:sub>
                      <m:sup>
                        <m:d>
                          <m:dPr>
                            <m:ctrlPr>
                              <a:rPr lang="en-IN" sz="2400" b="1" i="1">
                                <a:latin typeface="Cambria Math" panose="02040503050406030204" pitchFamily="18" charset="0"/>
                              </a:rPr>
                            </m:ctrlPr>
                          </m:dPr>
                          <m:e>
                            <m:r>
                              <a:rPr lang="en-IN" sz="2400" b="1" i="1">
                                <a:latin typeface="Cambria Math" panose="02040503050406030204" pitchFamily="18" charset="0"/>
                              </a:rPr>
                              <m:t>𝒄</m:t>
                            </m:r>
                          </m:e>
                        </m:d>
                      </m:sup>
                    </m:sSubSup>
                    <m:r>
                      <a:rPr lang="en-IN" sz="2400" b="1" i="1">
                        <a:latin typeface="Cambria Math" panose="02040503050406030204" pitchFamily="18" charset="0"/>
                      </a:rPr>
                      <m:t>=</m:t>
                    </m:r>
                    <m:r>
                      <a:rPr lang="en-IN" sz="2400" b="1" i="1">
                        <a:latin typeface="Cambria Math" panose="02040503050406030204" pitchFamily="18" charset="0"/>
                      </a:rPr>
                      <m:t>𝟎𝟑𝟎𝟒𝟔</m:t>
                    </m:r>
                  </m:oMath>
                </a14:m>
                <a:r>
                  <a:rPr lang="en-IN" sz="2400" b="1" dirty="0" smtClean="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Thus, </a:t>
                </a:r>
                <a14:m>
                  <m:oMath xmlns:m="http://schemas.openxmlformats.org/officeDocument/2006/math">
                    <m:r>
                      <a:rPr lang="en-IN" sz="2400" b="1" i="1" smtClean="0">
                        <a:latin typeface="Cambria Math" panose="02040503050406030204" pitchFamily="18" charset="0"/>
                      </a:rPr>
                      <m:t>𝒚</m:t>
                    </m:r>
                    <m:r>
                      <a:rPr lang="en-IN" sz="2400" b="1" i="1" smtClean="0">
                        <a:latin typeface="Cambria Math" panose="02040503050406030204" pitchFamily="18" charset="0"/>
                      </a:rPr>
                      <m:t>(</m:t>
                    </m:r>
                    <m:r>
                      <a:rPr lang="en-IN" sz="2400" b="1" i="1" smtClean="0">
                        <a:latin typeface="Cambria Math" panose="02040503050406030204" pitchFamily="18" charset="0"/>
                      </a:rPr>
                      <m:t>𝟎</m:t>
                    </m:r>
                    <m:r>
                      <a:rPr lang="en-IN" sz="2400" b="1" i="1" smtClean="0">
                        <a:latin typeface="Cambria Math" panose="02040503050406030204" pitchFamily="18" charset="0"/>
                      </a:rPr>
                      <m:t>.</m:t>
                    </m:r>
                    <m:r>
                      <a:rPr lang="en-IN" sz="2400" b="1" i="1" smtClean="0">
                        <a:latin typeface="Cambria Math" panose="02040503050406030204" pitchFamily="18" charset="0"/>
                      </a:rPr>
                      <m:t>𝟖</m:t>
                    </m:r>
                    <m:r>
                      <a:rPr lang="en-IN" sz="2400" b="1" i="1" smtClean="0">
                        <a:latin typeface="Cambria Math" panose="02040503050406030204" pitchFamily="18" charset="0"/>
                      </a:rPr>
                      <m:t>)=</m:t>
                    </m:r>
                    <m:r>
                      <a:rPr lang="en-IN" sz="2400" b="1" i="1">
                        <a:latin typeface="Cambria Math" panose="02040503050406030204" pitchFamily="18" charset="0"/>
                      </a:rPr>
                      <m:t>𝟎𝟑𝟎𝟒𝟔</m:t>
                    </m:r>
                  </m:oMath>
                </a14:m>
                <a:r>
                  <a:rPr lang="en-IN" sz="2400" b="1" i="1" dirty="0">
                    <a:latin typeface="Times New Roman" panose="02020603050405020304" pitchFamily="18" charset="0"/>
                    <a:cs typeface="Times New Roman" panose="02020603050405020304" pitchFamily="18" charset="0"/>
                  </a:rPr>
                  <a:t> </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256669375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571500" y="6482889"/>
            <a:ext cx="11359946" cy="365125"/>
          </a:xfrm>
        </p:spPr>
        <p:txBody>
          <a:bodyPr/>
          <a:lstStyle/>
          <a:p>
            <a:r>
              <a:rPr lang="en-IN" dirty="0" smtClean="0">
                <a:latin typeface="Cambria" panose="02040503050406030204" pitchFamily="18" charset="0"/>
                <a:ea typeface="Cambria" panose="02040503050406030204" pitchFamily="18" charset="0"/>
              </a:rPr>
              <a:t>Faculty:</a:t>
            </a:r>
            <a:endParaRPr lang="en-IN" dirty="0">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15161684-1450-4AD6-A9AC-3C8BCF1BA53D}"/>
              </a:ext>
            </a:extLst>
          </p:cNvPr>
          <p:cNvSpPr txBox="1"/>
          <p:nvPr/>
        </p:nvSpPr>
        <p:spPr>
          <a:xfrm>
            <a:off x="571500" y="2444497"/>
            <a:ext cx="6896100" cy="1200329"/>
          </a:xfrm>
          <a:prstGeom prst="rect">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n-US" sz="7200" b="1" dirty="0">
                <a:latin typeface="Cambria" panose="02040503050406030204" pitchFamily="18" charset="0"/>
                <a:ea typeface="Cambria" panose="02040503050406030204" pitchFamily="18" charset="0"/>
              </a:rPr>
              <a:t>Thank You</a:t>
            </a:r>
          </a:p>
        </p:txBody>
      </p:sp>
    </p:spTree>
    <p:extLst>
      <p:ext uri="{BB962C8B-B14F-4D97-AF65-F5344CB8AC3E}">
        <p14:creationId xmlns:p14="http://schemas.microsoft.com/office/powerpoint/2010/main" val="183660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4023</TotalTime>
  <Words>2436</Words>
  <Application>Microsoft Office PowerPoint</Application>
  <PresentationFormat>Widescreen</PresentationFormat>
  <Paragraphs>1307</Paragraphs>
  <Slides>140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140</vt:i4>
      </vt:variant>
    </vt:vector>
  </HeadingPairs>
  <TitlesOfParts>
    <vt:vector size="149" baseType="lpstr">
      <vt:lpstr>Arial</vt:lpstr>
      <vt:lpstr>Calibri</vt:lpstr>
      <vt:lpstr>Calibri Light</vt:lpstr>
      <vt:lpstr>Cambria</vt:lpstr>
      <vt:lpstr>Cambria Math</vt:lpstr>
      <vt:lpstr>等线</vt:lpstr>
      <vt:lpstr>Lora</vt:lpstr>
      <vt:lpstr>Times New Roman</vt:lpstr>
      <vt:lpstr>1_Office Theme</vt:lpstr>
      <vt:lpstr>PowerPoint Presentation</vt:lpstr>
      <vt:lpstr>Course objectives: </vt:lpstr>
      <vt:lpstr>Course outcome (Course Skill Set)</vt:lpstr>
      <vt:lpstr> CONTENTS </vt:lpstr>
      <vt:lpstr>Module-1: Integral Calculus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Module-2: Vector Calculus </vt:lpstr>
      <vt:lpstr>VECTOR CALCULUS         Vector calculus is a field of mathematics concerned with multivariate real analysis of vectors in two or more dimensions. It consists of set of problems solving techniques very useful for engineering and physics. </vt:lpstr>
      <vt:lpstr>This operator has a great role in vector calculus. Laplacian operator ∇^2 is defined as follows ∇^2=∇.∇=(∂/∂x i ̂+∂/∂y j ̂+∂/∂z k ̂ ).(∂/∂x i ̂+∂/∂y j ̂+∂/∂z k ̂ ) ∇^2=∂^2/〖∂x〗^2 +∂^2/〖∂y〗^2 +∂^2/〖∂z〗^2   </vt:lpstr>
      <vt:lpstr>Note: 1. The unit normal vector n ̂ along ∇φ is given by  n ̂=∇φ/|∇φ|    or n ̂=∇f/|∇f|   2. The component of ∇φ  in the direction of a unit vector a ⃗  is ∇φ.n ̂  and is called the      directional derivative of φ in the direction of  a ⃗. Thus, the directional derivative is      maximum in the direction ∇φ and the magnitude of this maximum is equal to |∇φ|. i.e.,  D.D=∇φ.n ̂      where n ̂=a ⃗/|a ⃗ |  </vt:lpstr>
      <vt:lpstr>Now, ∇φ=(∂φ/∂x i ̂+∂φ/∂y j ̂+∂φ/∂z k ̂ )           ∇φ=(3x^2+3yz) i ̂+(3y^2+3xz) j ̂+(3xy) k ̂  At (1,2,-1)  ∇φ=(3-6) i ̂+(12-3) j ̂+(6) k ̂  ∇φ=-3i ̂+9j ̂+6k ̂ </vt:lpstr>
      <vt:lpstr>      2. Find the directional derivative of the function f=4xz^3-3x^2 y^2 z  at (2,-1,2) along        2i ̂-3j ̂+6k ̂ Sol: Given  f=4xz^3-3x^2 y^2 z         Let  a ⃗=2i ̂-3j ̂+6k ̂  ∂f/∂x=4z^3.1-3y^2 z.2x                 ∂f/∂y=0-3x^2 z.2y                   ∂f/∂z=4x.3z^2-3x^2 y^2.1  ∂f/∂x=4z^3-6xy^2 z                  ∂f/∂y=-6x^2 yz                     ∂f/∂z=12〖xz〗^2-3x^2 y^2  Now, ∇f=(∂f/∂x i ̂+∂f/∂y j ̂+∂f/∂z k ̂ )                      </vt:lpstr>
      <vt:lpstr>∇f=8i ̂+48j ̂+84k ̂  Also, a ⃗=2i ̂-3j ̂+6k ̂  |a ⃗ |=√(2^2+〖(-3)〗^2+6^2 )   |a ⃗ |=√(4+9+36)   |a ⃗ |=√49   |a ⃗ |=7  ∴  n ̂=a ⃗/|a ⃗ | =(2i ̂-3j ̂+6k ̂)/7</vt:lpstr>
      <vt:lpstr>D.D=(8i ̂+48j ̂+84k ̂ ).((2i ̂-3j ̂+6k ̂ ))/7  "Type equation here."</vt:lpstr>
      <vt:lpstr>  3. Find the angle between the surfaces or normal surfaces x^2+y^2+z^2=9 and     z=x^2+y^2-3 at (2,-1,2).  Sol: Given φ=x^2+y^2+z^2-9           ψ=x^2+y^2-z-3                   ∂φ/∂x=2x                                    ∂ψ/∂x=2x                    ∂φ/∂y=2y                                    ∂ψ/∂y=2y                    ∂φ/∂z=2z                                     ∂ψ/∂z=-1  </vt:lpstr>
      <vt:lpstr> At (2,-1,2)  ∇φ=(2.2)i ̂+(2.(-1))j ̂+(2.2)k ̂  ∇φ=4i ̂-2j ̂+4k ̂   |∇φ|=√(4^2+〖(-2)〗^2+4^2 )=√36   |∇φ|=6  </vt:lpstr>
      <vt:lpstr>|∇ψ|=√(4^2+〖(-2)〗^2+〖(-1)〗^2 )   |∇ψ|=√21 </vt:lpstr>
      <vt:lpstr>cosθ=(16+4-4)/(6√21)=16/(6√21) cosθ=8/(3√21)</vt:lpstr>
      <vt:lpstr>Divergence of a vector function    The divergence of a vector function  F ⃗=f_1 i ̂+f_2 j ̂+f_3 k ̂  , where f_1,f_2,f_3 are functions of x,y,z.It is denoted by divF ⃗ and is defined as  divF ⃗=∇.F ⃗</vt:lpstr>
      <vt:lpstr>   Let V ⃗=V_x i ̂+V_y j ̂+V_z k ̂ be the velocity of the fluid at (x,y,z).  Amount of the fluid flowing in through the face ABCD per unit time  =Velocity X Area of the face = V_x  δyδz</vt:lpstr>
      <vt:lpstr>Similarly, the decrease in amount of fluid due to flow along the y-axis=(∂V_y)/∂y  δxδyδz  The decrease in amount of fluid due to flow along the  z-axis=(∂V_z)/∂z  δxδyδz</vt:lpstr>
      <vt:lpstr>   Hence divV ⃗ gives the rate of outflow per unit volume at a point of the fluid. If divV ⃗=0 everywhere in some region of space, then V ⃗ is called  Solenoidal Vector function and the fluids said to be incompressible i.e., there is no gain or loss in the volume element</vt:lpstr>
      <vt:lpstr>Physical interpretation of Curl      Consider a rigid body rotating about a fixed axis through origin. Let the uniform angular velocity be w ⃗=w_1 i ̂+w_2 j ̂+w_3 k ̂ , w_1, w_2, w_3 are constants. The velocity V ⃗ of any point P(x,y,z) on the body is given by V ⃗=w ⃗  X r ⃗ , where r ⃗ is the position vector of P.</vt:lpstr>
      <vt:lpstr>curlV ⃗=∇XV ⃗</vt:lpstr>
      <vt:lpstr>curlV ⃗=2w ⃗  w ⃗=1/2 curlV ⃗      Thus the angular velocity of rotation at any point is equal to half of the curl of the velocity.</vt:lpstr>
      <vt:lpstr>Problems 1. If F ⃗=xyzi ̂+3x^2 yj ̂+(xz^2-y^2 z)k ̂ , find the divF ⃗  and curlF ⃗  at (2,-1,1).  Sol: Given ( F) ⃗=xyzi ̂+3x^2 yj ̂+(xz^2-y^2 z)k ̂ Wkt       divF ⃗=∇.F ⃗               divF ⃗=(∂f_1)/∂x+(∂f_2)/∂y+(∂f_3)/∂z</vt:lpstr>
      <vt:lpstr>Also, curlF ⃗=∇ X F ⃗                      =|■8(i ̂&amp;j ̂&amp;k ̂@∂/∂x&amp;∂/∂y&amp;∂/∂z@(xyz)&amp;(3x^2 y)&amp;(xz^2-y^2 z))|</vt:lpstr>
      <vt:lpstr>2. Find divF ⃗  and curlF ⃗ where F ⃗=grad(x^3+y^3+z^3-3xyz). Sol: Let φ=x^3+y^3+z^3-3xyz F ⃗=gradφ </vt:lpstr>
      <vt:lpstr>curlF ⃗=∇ X F ⃗</vt:lpstr>
      <vt:lpstr>3. Show that F ⃗=(xi ̂+yj ̂)/((x^2+y^2 ) ) is both solenoidal and irrotational. </vt:lpstr>
      <vt:lpstr>Now, curlF ⃗=∇ X F ⃗ curlF ⃗=|■8(i ̂&amp;j ̂&amp;k ̂@∂/∂x&amp;∂/∂y&amp;∂/∂z@x/((x^2+y^2 ) )&amp;y/((x^2+y^2 ) )&amp;0)| </vt:lpstr>
      <vt:lpstr>4. P.T F ⃗=(y+z) i ̂+(z+x) j ̂+(x+y) k ̂ is irrotational. Also find a scalar point function       φ such that F ⃗=∇φ.</vt:lpstr>
      <vt:lpstr>curlF ⃗=0 ⃗ ∴" " F ⃗" is irrotational."</vt:lpstr>
      <vt:lpstr>curlF ⃗=0 ⃗ ∴" " F ⃗" is irrotational."</vt:lpstr>
      <vt:lpstr>curlF ⃗=0 ⃗ ∴" " F ⃗" is irrotational."</vt:lpstr>
      <vt:lpstr>VECTOR INTEGRATION</vt:lpstr>
      <vt:lpstr>Problems 1. If F ⃗=(5xy-6x^2 ) i ̂+(2y-4x) j ̂, evaluate ∫17_C▒F ⃗ .dr ⃗ where C is the curve y=x^3 from      the point (1,1)  to the point (2,8).</vt:lpstr>
      <vt:lpstr>∫17_C▒F ⃗ .dr ⃗=∫1_1^2▒(5x^4-6x^2+6x^5-12x^3 )dx" "  </vt:lpstr>
      <vt:lpstr>Sol: Given F ⃗=3xyi ̂-yj ̂+2zk ̂                  dr ⃗=dxi ̂+dyj ̂+dzk ̂ Consider, F ⃗.dr ⃗=[3xyi ̂-yj ̂+2zk ̂ ].[dxi ̂+dyj ̂+dzk ̂ ]                              F ⃗.dr ⃗=(3xy)dx+(-y)dy+(2z)dz     ---  (1)</vt:lpstr>
      <vt:lpstr>∫17_C▒F ⃗ .dr ⃗=∫1_(θ=0)^2π▒(-24〖sin〗^2 θcosθ-4sinθcosθ)dθ </vt:lpstr>
      <vt:lpstr>3. Find the total work done by a force  F ⃗=2xyi ̂-4zj ̂+5xk ̂  along the curve x=t^2  ,      y=(2t+1)  , z=t^3 from the point t=1  to t=2.</vt:lpstr>
      <vt:lpstr>F ⃗.dr ⃗=(23t^4-4t^3 )dt </vt:lpstr>
      <vt:lpstr>Green’s Theorem    Let M(x,y) and N(x,y) be two functions defined in region  ′R′ and the xy-Plane with simple closed curve C has its boundary , then ∮17_C▒〖Mdx+Ndy〗=∬17_R▒[∂M/∂x-∂N/∂y]  dydx  Note: 1. Area=∬17_R▒dydx=1/2 ∫17_C▒(xdy-ydx) </vt:lpstr>
      <vt:lpstr>Given  ∫17_C▒〖(xy-x^2 )dx+x^2 ydy〗 </vt:lpstr>
      <vt:lpstr>∫17_C▒〖(xy-x^2 )dx+x^2 ydy=∫1_(x=0)^1▒(x^3-x^2 )  dx〗</vt:lpstr>
      <vt:lpstr>Sol: Green’s Theorem: ∮17_C▒〖Mdx+Ndy〗=∬17_R▒[∂N/∂x-∂M/∂y]  dydx         --- (1)</vt:lpstr>
      <vt:lpstr>                              =∫1_(x=-2)^2▒[3x[[√(4-x^2 )]^2-[-√(4-x^2 )]^2 ]-[[√(4-x^2 )]^2-[-√(4-x^2 )]^2 ]]dx</vt:lpstr>
      <vt:lpstr>Stoke’s Theorem</vt:lpstr>
      <vt:lpstr>i.e., x^2+y^2=1 and    z=0                                           dz=0 Put x=cosθ y=sinθ   ; 0≤θ≤2π</vt:lpstr>
      <vt:lpstr>∮17_C▒〖F ⃗.dr ⃗ 〗=-1/2 (2π) </vt:lpstr>
      <vt:lpstr>curlF ⃗=-i ̂-j ̂-k ̂ n ̂ds=dydzi ̂+dxdzj ̂+dxdyk ̂</vt:lpstr>
      <vt:lpstr>2. Evaluate ∮17_C▒〖(xydx+xy^2 dy)  〗by Stoke’s theorem where C is the square in xy- plane with     vertices (1,0)  (-1,0)   (0,1)  (0,-1).</vt:lpstr>
      <vt:lpstr>curlF ⃗=[0-0] i ̂-[0-0] j ̂+[y^2-x] k ̂ n ̂ds=dydzi ̂+dxdzj ̂+dxdyk ̂ curlF ⃗.n ̂ds=(0.i ̂-0.j ̂+[y^2-x] k ̂" " ). (dydzi ̂+dxdzj ̂+dxdyk ̂) </vt:lpstr>
      <vt:lpstr>∮17_C▒〖F ⃗.dr ⃗ 〗=∫1_(x=-1)^1▒[2/3-2x]  dx" "</vt:lpstr>
      <vt:lpstr>Problem on flux    If  F ⃗=2xyi ̂+〖yz〗^2 j ̂+xzk ̂ and S is the rectangular parallelepiped bounded by x=0,   y=0,z=0, x=2, y=1,z=3.Find the flux across S.</vt:lpstr>
      <vt:lpstr>∬17_S▒F ⃗ .n ̂  ds=∫1_(z=0)^3▒∫1_(y=0)^1▒∫1_(x=0)^2▒〖(2y+z^2+x" " )  dx dy dz〗</vt:lpstr>
      <vt:lpstr>∬17_S▒F ⃗ .n ̂  ds=2[z^3/3]_0^3+4[z]_0^3</vt:lpstr>
      <vt:lpstr>Module-3: Partial Differential Equations</vt:lpstr>
      <vt:lpstr>Definition</vt:lpstr>
      <vt:lpstr>2.  (∂^2 z)/∂x∂y=xy                                     [Order-2, Degree-1, NonHomogeneous PDE]</vt:lpstr>
      <vt:lpstr>Formation of PDE by eliminating arbitrary constants and arbitrary functions</vt:lpstr>
      <vt:lpstr>Problems</vt:lpstr>
      <vt:lpstr>Form the PDE by eliminating arbitrary functions in the following</vt:lpstr>
      <vt:lpstr>Solution of Non Homogeneous PDE by Direct Integration</vt:lpstr>
      <vt:lpstr>u=1/2 [x^3/3]+y[x^2/2]+f(y).x+g(y)</vt:lpstr>
      <vt:lpstr>The G.S is  z= z_c z=c_1 cosx+c_2 sinx </vt:lpstr>
      <vt:lpstr>(2) ⇒  1=-f(y)sin⁡(0)+g(y)cos⁡(0)                             〖[ sin〗⁡(0)=0,cos⁡(0)=1 ]             1=g(y)        g(y)=1</vt:lpstr>
      <vt:lpstr>PowerPoint Presentation</vt:lpstr>
      <vt:lpstr>PowerPoint Presentation</vt:lpstr>
      <vt:lpstr>Derivation of One dimensional Wave Equation [u_tt=c^2 u_xx ]</vt:lpstr>
      <vt:lpstr>Let us consider the forces acting on a small element PQ of length δx. </vt:lpstr>
      <vt:lpstr>T_2 sinβ-T_1 sinα=ρδx∗(∂^2 u)/(∂t^2 )                                   [density=mass/length ] </vt:lpstr>
      <vt:lpstr>lim┬(x→0)⁡〖((∂u/∂x)_(x+δx)-(∂u/∂x)_x)/δx〗=lim┬(x→0)⁡〖ρ/T.(∂^2 u)/(∂t^2 )〗</vt:lpstr>
      <vt:lpstr>Derivation of One dimensional Heat Equation [u_t=c^2 u_xx ]</vt:lpstr>
      <vt:lpstr>Let R_1 be the rate of inflow of heat and R_2 is the outflow of heat.</vt:lpstr>
      <vt:lpstr>ρs ∂u/∂t=k ∂/∂x (∂u/∂x) </vt:lpstr>
      <vt:lpstr>Module-4: Numerical Methods-1</vt:lpstr>
      <vt:lpstr>Numerical Methods</vt:lpstr>
      <vt:lpstr>       Numerical methods are often a repetitive nature. This consist repeated execution of the same process where at each step to result of the previous step is used. This is known as iterative process.</vt:lpstr>
      <vt:lpstr>Problems</vt:lpstr>
      <vt:lpstr>Step-1:        a=1                   b= 2               f(a)=-5            f(b)=7</vt:lpstr>
      <vt:lpstr>x_2=((1.417).(7)-2.(-1.070))/((7)-(-1.070) )    x_2=1.494 </vt:lpstr>
      <vt:lpstr>Step-4:        a=1.508                   b= 2                f(a)=-0.031            f(b)=7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Module-5: Numerical Methods-2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Thejkumar J</dc:creator>
  <cp:lastModifiedBy>ADMIN</cp:lastModifiedBy>
  <cp:revision>185</cp:revision>
  <dcterms:created xsi:type="dcterms:W3CDTF">2020-09-23T05:32:32Z</dcterms:created>
  <dcterms:modified xsi:type="dcterms:W3CDTF">2023-06-15T10:10:13Z</dcterms:modified>
</cp:coreProperties>
</file>